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98" r:id="rId2"/>
    <p:sldId id="303" r:id="rId3"/>
    <p:sldId id="304" r:id="rId4"/>
    <p:sldId id="262" r:id="rId5"/>
    <p:sldId id="263" r:id="rId6"/>
    <p:sldId id="264" r:id="rId7"/>
    <p:sldId id="301" r:id="rId8"/>
    <p:sldId id="299" r:id="rId9"/>
    <p:sldId id="302" r:id="rId10"/>
    <p:sldId id="306" r:id="rId11"/>
    <p:sldId id="307" r:id="rId12"/>
    <p:sldId id="308" r:id="rId13"/>
    <p:sldId id="312" r:id="rId14"/>
    <p:sldId id="309" r:id="rId15"/>
    <p:sldId id="313" r:id="rId16"/>
    <p:sldId id="310" r:id="rId17"/>
    <p:sldId id="27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B99992-624A-4928-BCD5-0286024279D4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C253DC-AA07-4BD8-9589-7F3429AE235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9C296-EAF6-402F-AD74-08ABE644412F}" type="datetime1">
              <a:rPr lang="en-US" smtClean="0"/>
              <a:t>4/13/2020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178F-50AA-4ACE-BEE1-2A7548541716}" type="datetime1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C7C0-2C67-40C1-8001-94B63438434A}" type="datetime1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C95A8-039D-4924-BB0E-727D6CE73048}" type="datetime1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73530-85B2-4A12-9245-9855B6497D11}" type="datetime1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58EAC-C6B6-438C-8DFE-79AC0FC6B848}" type="datetime1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7E86A-9EF1-46CA-814F-CEADA30813DE}" type="datetime1">
              <a:rPr lang="en-US" smtClean="0"/>
              <a:t>4/13/2020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0260-9E0E-401F-9902-A0BBF2C157F6}" type="datetime1">
              <a:rPr lang="en-US" smtClean="0"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FB369-D6A5-4821-8515-BB545346A489}" type="datetime1">
              <a:rPr lang="en-US" smtClean="0"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0B62C-8684-4A2B-93BF-5D784FA82EBC}" type="datetime1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8E32-DD50-43C0-A935-57AFA72CB9E5}" type="datetime1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747D2B0-062A-4E74-BBF1-A9FCBA3B67FA}" type="datetime1">
              <a:rPr lang="en-US" smtClean="0"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F:\&#1580;&#1604;&#1587;&#1607;%202%20&#1570;&#1586;%20&#1605;&#1740;&#1705;&#1585;&#1608;&#1576;\&#1608;&#1740;&#1587;%20&#1580;&#1604;&#1587;&#1607;%202\VID-20200408-WA0003.mp4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580;&#1604;&#1587;&#1607;%202%20&#1570;&#1586;%20&#1605;&#1740;&#1705;&#1585;&#1608;&#1576;\&#1608;&#1740;&#1587;%20&#1580;&#1604;&#1587;&#1607;%202\&#1705;&#1604;&#1606;&#1740;%20&#1705;&#1575;&#1606;&#1578;&#1585;.m4a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580;&#1604;&#1587;&#1607;%202%20&#1570;&#1586;%20&#1605;&#1740;&#1705;&#1585;&#1608;&#1576;\&#1608;&#1740;&#1587;%20&#1580;&#1604;&#1587;&#1607;%202\&#1587;&#1575;&#1606;&#1578;&#1585;&#1740;&#1601;&#1608;&#1688;.m4a" TargetMode="Externa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580;&#1604;&#1587;&#1607;%202%20&#1570;&#1586;%20&#1605;&#1740;&#1705;&#1585;&#1608;&#1576;\&#1608;&#1740;&#1587;%20&#1580;&#1604;&#1587;&#1607;%202\&#1575;&#1608;&#1604;&#1578;&#1585;&#1575;&#1587;&#1608;&#1606;&#1583;.m4a" TargetMode="External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tajhizyar.com/" TargetMode="External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580;&#1604;&#1587;&#1607;%202%20&#1570;&#1586;%20&#1605;&#1740;&#1705;&#1585;&#1608;&#1576;\&#1608;&#1740;&#1587;%20&#1580;&#1604;&#1587;&#1607;%202\&#1575;&#1587;&#1662;&#1705;&#1578;&#1585;&#1608;&#1601;&#1608;&#1578;&#1608;&#1605;&#1578;&#1585;.m4a" TargetMode="External"/><Relationship Id="rId5" Type="http://schemas.openxmlformats.org/officeDocument/2006/relationships/image" Target="../media/image17.png"/><Relationship Id="rId4" Type="http://schemas.openxmlformats.org/officeDocument/2006/relationships/hyperlink" Target="http://tajhizyar.com/lab-equipment/monochromator/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rashnolab.com/" TargetMode="External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580;&#1604;&#1587;&#1607;%202%20&#1570;&#1586;%20&#1605;&#1740;&#1705;&#1585;&#1608;&#1576;\&#1608;&#1740;&#1587;%20&#1580;&#1604;&#1587;&#1607;%202\&#1588;&#1740;&#1705;&#1585;.m4a" TargetMode="Externa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babaee\Desktop\&#1601;&#1607;&#1740;&#1605;&#1607;%20&#1576;&#1575;&#1576;&#1575;&#1740;&#1740;\&#1608;&#1740;&#1587;%20&#1587;&#1585;&#1740;%20&#1575;&#1608;&#1604;%20&#1570;&#1586;\11.&#1607;&#1740;&#1578;&#1585;%20.&#1605;&#1740;&#1705;&#1585;&#1608;&#1576;&#1740;.m4a" TargetMode="External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580;&#1604;&#1587;&#1607;%202%20&#1570;&#1586;%20&#1605;&#1740;&#1705;&#1585;&#1608;&#1576;\&#1608;&#1740;&#1587;%20&#1580;&#1604;&#1587;&#1607;%202\&#1607;&#1608;&#1583;%20&#1604;&#1575;&#1605;&#1740;&#1606;&#1575;&#1585;.m4a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file:///F:\&#1580;&#1604;&#1587;&#1607;%202%20&#1570;&#1586;%20&#1605;&#1740;&#1705;&#1585;&#1608;&#1576;\&#1608;&#1740;&#1587;%20&#1580;&#1604;&#1587;&#1607;%202\&#1575;&#1606;&#1705;&#1608;&#1576;&#1575;&#1578;&#1608;&#1585;.m4a" TargetMode="Externa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580;&#1604;&#1587;&#1607;%202%20&#1570;&#1586;%20&#1605;&#1740;&#1705;&#1585;&#1608;&#1576;\&#1608;&#1740;&#1587;%20&#1580;&#1604;&#1587;&#1607;%202\&#1601;&#1608;&#1585;.m4a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580;&#1604;&#1587;&#1607;%202%20&#1570;&#1586;%20&#1605;&#1740;&#1705;&#1585;&#1608;&#1576;\&#1608;&#1740;&#1587;%20&#1580;&#1604;&#1587;&#1607;%202\&#1575;&#1578;&#1608;&#1705;&#1604;&#1575;&#1608;.m4a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229600" cy="1828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47800"/>
            <a:ext cx="6400800" cy="4114800"/>
          </a:xfrm>
        </p:spPr>
        <p:txBody>
          <a:bodyPr>
            <a:normAutofit fontScale="92500" lnSpcReduction="10000"/>
          </a:bodyPr>
          <a:lstStyle/>
          <a:p>
            <a:pPr rtl="1"/>
            <a:r>
              <a:rPr lang="fa-IR" dirty="0" smtClean="0">
                <a:cs typeface="B Nazanin" pitchFamily="2" charset="-78"/>
              </a:rPr>
              <a:t>بسمه تعالی</a:t>
            </a:r>
          </a:p>
          <a:p>
            <a:pPr rtl="1"/>
            <a:r>
              <a:rPr lang="fa-IR" dirty="0" smtClean="0">
                <a:cs typeface="B Nazanin" pitchFamily="2" charset="-78"/>
              </a:rPr>
              <a:t>وزارت علوم، تحقیقات و فناوری</a:t>
            </a:r>
          </a:p>
          <a:p>
            <a:pPr rtl="1"/>
            <a:r>
              <a:rPr lang="fa-IR" dirty="0" smtClean="0">
                <a:cs typeface="B Nazanin" pitchFamily="2" charset="-78"/>
              </a:rPr>
              <a:t>دانشگاه فنی و حرفه ای آذربایجان غربی</a:t>
            </a:r>
          </a:p>
          <a:p>
            <a:pPr rtl="1"/>
            <a:r>
              <a:rPr lang="fa-IR" dirty="0" smtClean="0">
                <a:cs typeface="B Nazanin" pitchFamily="2" charset="-78"/>
              </a:rPr>
              <a:t>آموزشکده فنی دختران ارومیه</a:t>
            </a:r>
          </a:p>
          <a:p>
            <a:pPr rtl="1"/>
            <a:r>
              <a:rPr lang="fa-IR" dirty="0" smtClean="0">
                <a:cs typeface="B Nazanin" pitchFamily="2" charset="-78"/>
              </a:rPr>
              <a:t>گروه صنایع غذایی</a:t>
            </a:r>
          </a:p>
          <a:p>
            <a:pPr rtl="1"/>
            <a:r>
              <a:rPr lang="fa-IR" dirty="0" smtClean="0">
                <a:cs typeface="B Nazanin" pitchFamily="2" charset="-78"/>
              </a:rPr>
              <a:t>آزمایشگاه میکروب شناسی مواد غذایی</a:t>
            </a:r>
          </a:p>
          <a:p>
            <a:pPr rtl="1"/>
            <a:r>
              <a:rPr lang="fa-IR" dirty="0" smtClean="0">
                <a:cs typeface="B Nazanin" pitchFamily="2" charset="-78"/>
              </a:rPr>
              <a:t>(دوره کارشناسی)</a:t>
            </a:r>
          </a:p>
          <a:p>
            <a:pPr rtl="1"/>
            <a:r>
              <a:rPr lang="fa-IR" dirty="0" smtClean="0">
                <a:cs typeface="B Nazanin" pitchFamily="2" charset="-78"/>
              </a:rPr>
              <a:t>مدرس : فهیمه بابایی</a:t>
            </a:r>
          </a:p>
          <a:p>
            <a:pPr rtl="1"/>
            <a:r>
              <a:rPr lang="fa-IR" dirty="0" smtClean="0">
                <a:cs typeface="B Nazanin" pitchFamily="2" charset="-78"/>
              </a:rPr>
              <a:t>جلسه دوم : آشنایی با دستگاههای آزمایشگاهی</a:t>
            </a:r>
            <a:endParaRPr lang="en-US" dirty="0" smtClean="0">
              <a:cs typeface="B Nazanin" pitchFamily="2" charset="-78"/>
            </a:endParaRPr>
          </a:p>
        </p:txBody>
      </p:sp>
      <p:pic>
        <p:nvPicPr>
          <p:cNvPr id="5" name="VID-20200408-WA0003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133600" cy="16002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+mn-cs"/>
              </a:rPr>
              <a:t>کلنی کانتر</a:t>
            </a:r>
            <a:endParaRPr lang="en-US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کلنی شمار به انگلیسی </a:t>
            </a:r>
            <a:r>
              <a:rPr lang="en-US" dirty="0" smtClean="0"/>
              <a:t>Colony counter </a:t>
            </a:r>
            <a:r>
              <a:rPr lang="fa-IR" dirty="0" smtClean="0"/>
              <a:t>دستگاه الکتریکی برای شمارش باکتریهاو یا میکروارگانیسم‌های  موجود در محیط کشت آگار میباشد .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دستگاه بصورت دیجیتال همراه با بوق مخصوص با یک قلم حساس و مجهز به صفحه مدور روشن شونده به قطر ۱۰ سانتیمتر با تقسیمات مورد نظر میباشد.</a:t>
            </a:r>
            <a:endParaRPr lang="en-US" dirty="0"/>
          </a:p>
        </p:txBody>
      </p:sp>
      <p:pic>
        <p:nvPicPr>
          <p:cNvPr id="4" name="کلنی کانتر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371600" y="457200"/>
            <a:ext cx="304800" cy="3048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+mn-cs"/>
              </a:rPr>
              <a:t>کلنی کانتر</a:t>
            </a:r>
            <a:endParaRPr lang="en-US" dirty="0">
              <a:cs typeface="+mn-cs"/>
            </a:endParaRPr>
          </a:p>
        </p:txBody>
      </p:sp>
      <p:pic>
        <p:nvPicPr>
          <p:cNvPr id="3074" name="Picture 2" descr="C:\Users\babaee\Desktop\فهیمه بابایی\تصاویر\کلنی کانتر اصلی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752600"/>
            <a:ext cx="6172200" cy="3962400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+mn-cs"/>
              </a:rPr>
              <a:t>سانتریفوژ</a:t>
            </a:r>
            <a:endParaRPr lang="en-US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905000"/>
          </a:xfrm>
        </p:spPr>
        <p:txBody>
          <a:bodyPr/>
          <a:lstStyle/>
          <a:p>
            <a:pPr algn="r" rtl="1"/>
            <a:r>
              <a:rPr lang="ar-SA" dirty="0" smtClean="0"/>
              <a:t>سانتريفيوژ به هر دستگاهي گفته مي شود كه با سرعت زيادي به دور خود چرخيده و در همين حال با استفاده از نيروي گريز از مركز ايجاد شده ، مواد درون خود را نيز به بيرون پرتاب مي كند</a:t>
            </a:r>
            <a:r>
              <a:rPr lang="en-US" dirty="0" smtClean="0"/>
              <a:t>.</a:t>
            </a:r>
          </a:p>
          <a:p>
            <a:pPr algn="r" rtl="1"/>
            <a:endParaRPr lang="en-US" dirty="0"/>
          </a:p>
        </p:txBody>
      </p:sp>
      <p:pic>
        <p:nvPicPr>
          <p:cNvPr id="7170" name="Picture 2" descr="C:\Users\babaee\Desktop\فهیمه بابایی\تصاویر\سانتریفوژ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3429000"/>
            <a:ext cx="5715000" cy="2914650"/>
          </a:xfrm>
          <a:prstGeom prst="rect">
            <a:avLst/>
          </a:prstGeom>
          <a:noFill/>
        </p:spPr>
      </p:pic>
      <p:pic>
        <p:nvPicPr>
          <p:cNvPr id="5" name="سانتریفوژ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914400" y="457200"/>
            <a:ext cx="304800" cy="3048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+mn-cs"/>
              </a:rPr>
              <a:t>دستگاه اولتراسوند</a:t>
            </a:r>
            <a:endParaRPr lang="en-US" dirty="0">
              <a:cs typeface="+mn-cs"/>
            </a:endParaRPr>
          </a:p>
        </p:txBody>
      </p:sp>
      <p:pic>
        <p:nvPicPr>
          <p:cNvPr id="4098" name="Picture 2" descr="C:\Users\babaee\Desktop\فهیمه بابایی\تصاویر\اوتراسوند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905000"/>
            <a:ext cx="5638799" cy="3657600"/>
          </a:xfrm>
          <a:prstGeom prst="rect">
            <a:avLst/>
          </a:prstGeom>
          <a:noFill/>
        </p:spPr>
      </p:pic>
      <p:pic>
        <p:nvPicPr>
          <p:cNvPr id="5" name="اولتراسوند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685800" y="381000"/>
            <a:ext cx="304800" cy="3048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+mn-cs"/>
              </a:rPr>
              <a:t>اسپکتروفوتومتر</a:t>
            </a:r>
            <a:endParaRPr lang="en-US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 fontAlgn="base"/>
            <a:r>
              <a:rPr lang="ar-SA" dirty="0" smtClean="0"/>
              <a:t>فوتومتر و </a:t>
            </a:r>
            <a:r>
              <a:rPr lang="ar-SA" b="1" dirty="0" smtClean="0"/>
              <a:t>دستگاه اسپکتروفوتمتر</a:t>
            </a:r>
            <a:r>
              <a:rPr lang="en-US" dirty="0" smtClean="0"/>
              <a:t> </a:t>
            </a:r>
            <a:r>
              <a:rPr lang="ar-SA" dirty="0" smtClean="0"/>
              <a:t>یکی از </a:t>
            </a:r>
            <a:r>
              <a:rPr lang="ar-SA" dirty="0" smtClean="0">
                <a:hlinkClick r:id="rId3"/>
              </a:rPr>
              <a:t>تجهیزات آزمایشگاهی</a:t>
            </a:r>
            <a:r>
              <a:rPr lang="en-US" dirty="0" smtClean="0"/>
              <a:t> </a:t>
            </a:r>
            <a:r>
              <a:rPr lang="ar-SA" dirty="0" smtClean="0"/>
              <a:t>است که نور عبور یافته از محلول را اندازه گیری می نمایند تا غلظت ماده جاذب نور در محلول تعیین شود</a:t>
            </a:r>
            <a:r>
              <a:rPr lang="en-US" dirty="0" smtClean="0"/>
              <a:t>.</a:t>
            </a:r>
          </a:p>
          <a:p>
            <a:pPr algn="r" rtl="1" fontAlgn="base"/>
            <a:r>
              <a:rPr lang="ar-SA" dirty="0" smtClean="0"/>
              <a:t>اجزاء اصلی دستگاه اسپکتروفتومتر</a:t>
            </a:r>
            <a:endParaRPr lang="en-US" dirty="0" smtClean="0"/>
          </a:p>
          <a:p>
            <a:pPr algn="r" rtl="1" fontAlgn="base"/>
            <a:r>
              <a:rPr lang="ar-SA" dirty="0" smtClean="0"/>
              <a:t>لامپ یا منبع نور در </a:t>
            </a:r>
            <a:r>
              <a:rPr lang="ar-SA" b="1" dirty="0" smtClean="0"/>
              <a:t>دستگاه</a:t>
            </a:r>
            <a:r>
              <a:rPr lang="en-US" b="1" dirty="0" smtClean="0"/>
              <a:t> </a:t>
            </a:r>
            <a:r>
              <a:rPr lang="ar-SA" b="1" dirty="0" smtClean="0"/>
              <a:t>اسپکتروفتومتر</a:t>
            </a:r>
            <a:r>
              <a:rPr lang="ar-SA" dirty="0" smtClean="0"/>
              <a:t> انرژی تشعشعی را تولید می کند</a:t>
            </a:r>
            <a:r>
              <a:rPr lang="en-US" dirty="0" smtClean="0"/>
              <a:t> . </a:t>
            </a:r>
            <a:r>
              <a:rPr lang="ar-SA" dirty="0" smtClean="0">
                <a:hlinkClick r:id="rId4"/>
              </a:rPr>
              <a:t>مونوکروماتور </a:t>
            </a:r>
            <a:r>
              <a:rPr lang="ar-SA" dirty="0" smtClean="0"/>
              <a:t>طول موج انتخابی نور عبور کننده از کووت را تعیین می نماید . کووت محل نگه داری نمونه در مسیر ثابت عبور نور قرارمی گیرد</a:t>
            </a:r>
            <a:r>
              <a:rPr lang="en-US" dirty="0" smtClean="0"/>
              <a:t> .</a:t>
            </a:r>
          </a:p>
          <a:p>
            <a:endParaRPr lang="en-US" dirty="0"/>
          </a:p>
        </p:txBody>
      </p:sp>
      <p:pic>
        <p:nvPicPr>
          <p:cNvPr id="4" name="اسپکتروفوتومتر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533400" y="381000"/>
            <a:ext cx="304800" cy="3048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+mn-cs"/>
              </a:rPr>
              <a:t>اسپکتروفوتومتر</a:t>
            </a:r>
            <a:endParaRPr lang="en-US" dirty="0">
              <a:cs typeface="+mn-cs"/>
            </a:endParaRPr>
          </a:p>
        </p:txBody>
      </p:sp>
      <p:pic>
        <p:nvPicPr>
          <p:cNvPr id="5122" name="Picture 2" descr="C:\Users\babaee\Desktop\فهیمه بابایی\تصاویر\اسپکتروفوتومتر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905000"/>
            <a:ext cx="4800600" cy="3810000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+mn-cs"/>
              </a:rPr>
              <a:t>شیکر</a:t>
            </a:r>
            <a:endParaRPr lang="en-US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981200"/>
          </a:xfrm>
        </p:spPr>
        <p:txBody>
          <a:bodyPr/>
          <a:lstStyle/>
          <a:p>
            <a:pPr algn="r" rtl="1"/>
            <a:r>
              <a:rPr lang="ar-SA" dirty="0" smtClean="0"/>
              <a:t>شیکر آزمایشگاهی یکی از </a:t>
            </a:r>
            <a:r>
              <a:rPr lang="ar-SA" dirty="0" smtClean="0">
                <a:hlinkClick r:id="rId3"/>
              </a:rPr>
              <a:t>تجهیزات آزمایشگاهی</a:t>
            </a:r>
            <a:r>
              <a:rPr lang="en-US" dirty="0" smtClean="0"/>
              <a:t> </a:t>
            </a:r>
            <a:r>
              <a:rPr lang="ar-SA" dirty="0" smtClean="0"/>
              <a:t>و دستگاه ها برای مخلوط کردن مایعات است</a:t>
            </a:r>
            <a:r>
              <a:rPr lang="en-US" dirty="0" smtClean="0"/>
              <a:t>. </a:t>
            </a:r>
          </a:p>
          <a:p>
            <a:endParaRPr lang="en-US" dirty="0"/>
          </a:p>
        </p:txBody>
      </p:sp>
      <p:pic>
        <p:nvPicPr>
          <p:cNvPr id="6147" name="Picture 3" descr="C:\Users\babaee\Desktop\فهیمه بابایی\تصاویر\شیکر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29200" y="2714624"/>
            <a:ext cx="3352800" cy="3095625"/>
          </a:xfrm>
          <a:prstGeom prst="rect">
            <a:avLst/>
          </a:prstGeom>
          <a:noFill/>
        </p:spPr>
      </p:pic>
      <p:pic>
        <p:nvPicPr>
          <p:cNvPr id="6148" name="Picture 4" descr="C:\Users\babaee\Desktop\فهیمه بابایی\تصاویر\شیکر 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3000" y="2819400"/>
            <a:ext cx="3048000" cy="2971800"/>
          </a:xfrm>
          <a:prstGeom prst="rect">
            <a:avLst/>
          </a:prstGeom>
          <a:noFill/>
        </p:spPr>
      </p:pic>
      <p:pic>
        <p:nvPicPr>
          <p:cNvPr id="7" name="شیکر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 cstate="print"/>
          <a:stretch>
            <a:fillRect/>
          </a:stretch>
        </p:blipFill>
        <p:spPr>
          <a:xfrm>
            <a:off x="762000" y="457200"/>
            <a:ext cx="304800" cy="304800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+mn-cs"/>
              </a:rPr>
              <a:t>هیتر برقی</a:t>
            </a:r>
            <a:endParaRPr lang="en-US" dirty="0">
              <a:cs typeface="+mn-cs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2057400"/>
            <a:ext cx="6781799" cy="29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11.هیتر .میکروبی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2667000" y="914400"/>
            <a:ext cx="304800" cy="3048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+mn-cs"/>
              </a:rPr>
              <a:t>هود لامینار</a:t>
            </a:r>
            <a:endParaRPr lang="en-US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هود میکروبی یا هود لامینار از وسایل و تجهیزات مناسب برای آزمایشگاه های بیولوژیکی می باشد که همواره برای محافظت از نمونه ها در محیط های آزمایشگاهی و اتاق های کشت استفاده می شود. در واقع این مدل از هود ها از خارج شدن عوامل ارگانیکی به محیط های خارجی آزمایشگاه، جلوگیری و با تهویه تمام ذرات معلق</a:t>
            </a:r>
            <a:r>
              <a:rPr lang="en-US" dirty="0" smtClean="0"/>
              <a:t>  </a:t>
            </a:r>
            <a:r>
              <a:rPr lang="ar-SA" dirty="0" smtClean="0"/>
              <a:t>موجود در هوا، هوای</a:t>
            </a:r>
            <a:r>
              <a:rPr lang="en-US" dirty="0" smtClean="0"/>
              <a:t>  </a:t>
            </a:r>
            <a:r>
              <a:rPr lang="ar-SA" dirty="0" smtClean="0"/>
              <a:t>آزمایشگاه را تصفیه می کنند</a:t>
            </a:r>
            <a:r>
              <a:rPr lang="en-US" dirty="0" smtClean="0"/>
              <a:t>.</a:t>
            </a:r>
          </a:p>
          <a:p>
            <a:pPr algn="r" rtl="1"/>
            <a:endParaRPr lang="en-US" dirty="0"/>
          </a:p>
        </p:txBody>
      </p:sp>
      <p:pic>
        <p:nvPicPr>
          <p:cNvPr id="4" name="هود لامینار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905000" y="685800"/>
            <a:ext cx="304800" cy="3048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+mn-cs"/>
              </a:rPr>
              <a:t>هود لامینار</a:t>
            </a:r>
            <a:endParaRPr lang="en-US" dirty="0">
              <a:cs typeface="+mn-cs"/>
            </a:endParaRPr>
          </a:p>
        </p:txBody>
      </p:sp>
      <p:pic>
        <p:nvPicPr>
          <p:cNvPr id="2050" name="Picture 2" descr="C:\Users\babaee\Desktop\فهیمه بابایی\تصاویر\هو لامینار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828800"/>
            <a:ext cx="6477000" cy="4797610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cs typeface="B Traffic" pitchFamily="2" charset="-78"/>
              </a:rPr>
              <a:t>انکوباتور</a:t>
            </a:r>
            <a:endParaRPr lang="en-US" dirty="0">
              <a:cs typeface="B Traffic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انکوباتور محفظه عایق بندی شده ایست که برای نگهداری دما و رطوبت کنترل شده محیط برای رشد میکروارگانیسم ها نیاز است</a:t>
            </a:r>
            <a:r>
              <a:rPr lang="en-US" dirty="0" smtClean="0"/>
              <a:t> </a:t>
            </a:r>
            <a:endParaRPr lang="fa-IR" dirty="0" smtClean="0"/>
          </a:p>
          <a:p>
            <a:pPr algn="r" rtl="1">
              <a:buNone/>
            </a:pPr>
            <a:endParaRPr lang="fa-IR" dirty="0" smtClean="0"/>
          </a:p>
          <a:p>
            <a:pPr algn="r" rtl="1">
              <a:buNone/>
            </a:pPr>
            <a:r>
              <a:rPr lang="ar-SA" dirty="0" smtClean="0"/>
              <a:t>انکوباتور ساده : فراهم کننده دمای مناسب برای رشد میکروب ها</a:t>
            </a:r>
            <a:endParaRPr lang="fa-IR" dirty="0" smtClean="0"/>
          </a:p>
          <a:p>
            <a:pPr algn="r" rtl="1">
              <a:buNone/>
            </a:pPr>
            <a:endParaRPr lang="fa-IR" dirty="0" smtClean="0"/>
          </a:p>
          <a:p>
            <a:pPr algn="r" rtl="1">
              <a:buNone/>
            </a:pPr>
            <a:r>
              <a:rPr lang="ar-SA" dirty="0" smtClean="0"/>
              <a:t>انکوباتور شیکر دار : فراهم کننده دمای مناسب برای رشد و همچنین جهت هم زدن محیط کشت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انکوباتور.m4a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4" cstate="print"/>
          <a:stretch>
            <a:fillRect/>
          </a:stretch>
        </p:blipFill>
        <p:spPr>
          <a:xfrm>
            <a:off x="914400" y="304800"/>
            <a:ext cx="304800" cy="3048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+mn-cs"/>
              </a:rPr>
              <a:t>انکوباتور</a:t>
            </a:r>
            <a:endParaRPr lang="en-US" dirty="0">
              <a:cs typeface="+mn-cs"/>
            </a:endParaRPr>
          </a:p>
        </p:txBody>
      </p:sp>
      <p:pic>
        <p:nvPicPr>
          <p:cNvPr id="4" name="Content Placeholder 3" descr="AWT IMAGE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00300" y="1787525"/>
            <a:ext cx="4343400" cy="433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cs typeface="B Traffic" pitchFamily="2" charset="-78"/>
              </a:rPr>
              <a:t>فور</a:t>
            </a:r>
            <a:r>
              <a:rPr lang="en-US" dirty="0" smtClean="0">
                <a:cs typeface="B Traffic" pitchFamily="2" charset="-78"/>
              </a:rPr>
              <a:t> (</a:t>
            </a:r>
            <a:r>
              <a:rPr lang="en-US" dirty="0" smtClean="0">
                <a:latin typeface="Times" pitchFamily="18" charset="0"/>
                <a:cs typeface="B Traffic" pitchFamily="2" charset="-78"/>
              </a:rPr>
              <a:t>oven</a:t>
            </a:r>
            <a:r>
              <a:rPr lang="en-US" dirty="0" smtClean="0">
                <a:cs typeface="B Traffic" pitchFamily="2" charset="-78"/>
              </a:rPr>
              <a:t>)</a:t>
            </a:r>
            <a:endParaRPr lang="en-US" dirty="0">
              <a:cs typeface="B Traffic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 fontAlgn="base"/>
            <a:r>
              <a:rPr lang="en-US" dirty="0" smtClean="0"/>
              <a:t/>
            </a:r>
            <a:br>
              <a:rPr lang="en-US" dirty="0" smtClean="0"/>
            </a:br>
            <a:r>
              <a:rPr lang="ar-SA" dirty="0" smtClean="0"/>
              <a:t>اون جهت استریل کردن موادی که نمی توانند بطور کامل تحت نفوذ بخار قرار گیرند، اما داراری توان تحمل دمای بالای مورد نیاز مثل</a:t>
            </a:r>
            <a:r>
              <a:rPr lang="en-US" dirty="0" smtClean="0"/>
              <a:t> ˚C180 – 160</a:t>
            </a:r>
            <a:r>
              <a:rPr lang="fa-IR" smtClean="0"/>
              <a:t>هستند.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ar-SA" dirty="0" smtClean="0"/>
              <a:t>اون باید دارای فن (جهت چرخش هوای متراکم در سراسر اتاقک)، نشانگر درجه حرارت، ترموستات و تایمر، طبقات مشبک، قفل داخلی درب و عایق بندی مناسب جداره ها باشد</a:t>
            </a:r>
            <a:r>
              <a:rPr lang="en-US" dirty="0" smtClean="0"/>
              <a:t>.</a:t>
            </a:r>
          </a:p>
          <a:p>
            <a:pPr algn="r" rtl="1" fontAlgn="base"/>
            <a:r>
              <a:rPr lang="en-US" dirty="0" smtClean="0"/>
              <a:t> </a:t>
            </a:r>
          </a:p>
          <a:p>
            <a:pPr algn="r" rtl="1"/>
            <a:endParaRPr lang="en-US" dirty="0"/>
          </a:p>
        </p:txBody>
      </p:sp>
      <p:pic>
        <p:nvPicPr>
          <p:cNvPr id="4" name="فور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219200" y="609600"/>
            <a:ext cx="304800" cy="3048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+mn-cs"/>
              </a:rPr>
              <a:t>فور</a:t>
            </a:r>
            <a:endParaRPr lang="en-US" dirty="0">
              <a:cs typeface="+mn-cs"/>
            </a:endParaRPr>
          </a:p>
        </p:txBody>
      </p:sp>
      <p:pic>
        <p:nvPicPr>
          <p:cNvPr id="4" name="Content Placeholder 3" descr="AWT IMAGE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76412" y="2263775"/>
            <a:ext cx="5591175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+mn-cs"/>
              </a:rPr>
              <a:t>اتوکلاو</a:t>
            </a:r>
            <a:endParaRPr lang="en-US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اتوکلاو</a:t>
            </a:r>
            <a:r>
              <a:rPr lang="en-US" dirty="0" smtClean="0"/>
              <a:t> (Autoclave) </a:t>
            </a:r>
            <a:r>
              <a:rPr lang="ar-SA" dirty="0" smtClean="0"/>
              <a:t>از دو کلمه</a:t>
            </a:r>
            <a:r>
              <a:rPr lang="en-US" dirty="0" smtClean="0"/>
              <a:t> Auto </a:t>
            </a:r>
            <a:r>
              <a:rPr lang="ar-SA" dirty="0" smtClean="0"/>
              <a:t>به معنی خودکار و</a:t>
            </a:r>
            <a:r>
              <a:rPr lang="en-US" dirty="0" smtClean="0"/>
              <a:t> Clave </a:t>
            </a:r>
            <a:r>
              <a:rPr lang="ar-SA" dirty="0" smtClean="0"/>
              <a:t>به معنی قفل شونده تشکیل شده است و در کل به معنی دستگاه خود قفل شونده برای استریل مواد ، توسط بخار تحت فشار است</a:t>
            </a:r>
            <a:r>
              <a:rPr lang="en-US" dirty="0" smtClean="0"/>
              <a:t>.</a:t>
            </a:r>
            <a:endParaRPr lang="fa-IR" dirty="0" smtClean="0"/>
          </a:p>
          <a:p>
            <a:pPr algn="r" rtl="1"/>
            <a:endParaRPr lang="fa-IR" dirty="0" smtClean="0"/>
          </a:p>
          <a:p>
            <a:pPr algn="r" rtl="1"/>
            <a:r>
              <a:rPr lang="ar-SA" dirty="0" smtClean="0"/>
              <a:t>بر اساس استاندارد در دمای 121 درجه سانتیگراد و فشار 1/2 بار ابزارآلات باید حداقل به مدت 15 دقیقه ، تحت فرآیند استریلیزاسیون قرار گیرند </a:t>
            </a:r>
            <a:r>
              <a:rPr lang="fa-IR" dirty="0" smtClean="0"/>
              <a:t>.</a:t>
            </a:r>
            <a:endParaRPr lang="en-US" dirty="0" smtClean="0"/>
          </a:p>
          <a:p>
            <a:pPr algn="r" rtl="1"/>
            <a:endParaRPr lang="en-US" dirty="0"/>
          </a:p>
        </p:txBody>
      </p:sp>
      <p:pic>
        <p:nvPicPr>
          <p:cNvPr id="4" name="اتوکلاو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143000" y="533400"/>
            <a:ext cx="304800" cy="3048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+mn-cs"/>
              </a:rPr>
              <a:t>اتوکلاو</a:t>
            </a:r>
            <a:endParaRPr lang="en-US" dirty="0">
              <a:cs typeface="+mn-cs"/>
            </a:endParaRPr>
          </a:p>
        </p:txBody>
      </p:sp>
      <p:pic>
        <p:nvPicPr>
          <p:cNvPr id="1026" name="Picture 2" descr="C:\Users\babaee\Desktop\فهیمه بابایی\تصاویر\اتوکلاو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1752601"/>
            <a:ext cx="4419600" cy="3187700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pex">
    <a:dk1>
      <a:sysClr val="windowText" lastClr="000000"/>
    </a:dk1>
    <a:lt1>
      <a:sysClr val="window" lastClr="FFFFFF"/>
    </a:lt1>
    <a:dk2>
      <a:srgbClr val="69676D"/>
    </a:dk2>
    <a:lt2>
      <a:srgbClr val="C9C2D1"/>
    </a:lt2>
    <a:accent1>
      <a:srgbClr val="CEB966"/>
    </a:accent1>
    <a:accent2>
      <a:srgbClr val="9CB084"/>
    </a:accent2>
    <a:accent3>
      <a:srgbClr val="6BB1C9"/>
    </a:accent3>
    <a:accent4>
      <a:srgbClr val="6585CF"/>
    </a:accent4>
    <a:accent5>
      <a:srgbClr val="7E6BC9"/>
    </a:accent5>
    <a:accent6>
      <a:srgbClr val="A379BB"/>
    </a:accent6>
    <a:hlink>
      <a:srgbClr val="410082"/>
    </a:hlink>
    <a:folHlink>
      <a:srgbClr val="93296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592</TotalTime>
  <Words>320</Words>
  <Application>Microsoft Office PowerPoint</Application>
  <PresentationFormat>On-screen Show (4:3)</PresentationFormat>
  <Paragraphs>61</Paragraphs>
  <Slides>17</Slides>
  <Notes>0</Notes>
  <HiddenSlides>0</HiddenSlides>
  <MMClips>11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Apex</vt:lpstr>
      <vt:lpstr>Slide 1</vt:lpstr>
      <vt:lpstr>هود لامینار</vt:lpstr>
      <vt:lpstr>هود لامینار</vt:lpstr>
      <vt:lpstr>انکوباتور</vt:lpstr>
      <vt:lpstr>انکوباتور</vt:lpstr>
      <vt:lpstr>فور (oven)</vt:lpstr>
      <vt:lpstr>فور</vt:lpstr>
      <vt:lpstr>اتوکلاو</vt:lpstr>
      <vt:lpstr>اتوکلاو</vt:lpstr>
      <vt:lpstr>کلنی کانتر</vt:lpstr>
      <vt:lpstr>کلنی کانتر</vt:lpstr>
      <vt:lpstr>سانتریفوژ</vt:lpstr>
      <vt:lpstr>دستگاه اولتراسوند</vt:lpstr>
      <vt:lpstr>اسپکتروفوتومتر</vt:lpstr>
      <vt:lpstr>اسپکتروفوتومتر</vt:lpstr>
      <vt:lpstr>شیکر</vt:lpstr>
      <vt:lpstr>هیتر برقی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babaee</dc:creator>
  <cp:lastModifiedBy>babaee</cp:lastModifiedBy>
  <cp:revision>48</cp:revision>
  <dcterms:created xsi:type="dcterms:W3CDTF">2006-08-16T00:00:00Z</dcterms:created>
  <dcterms:modified xsi:type="dcterms:W3CDTF">2020-04-13T10:54:43Z</dcterms:modified>
</cp:coreProperties>
</file>