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11" r:id="rId1"/>
  </p:sldMasterIdLst>
  <p:sldIdLst>
    <p:sldId id="274" r:id="rId2"/>
    <p:sldId id="256" r:id="rId3"/>
    <p:sldId id="273" r:id="rId4"/>
    <p:sldId id="276" r:id="rId5"/>
    <p:sldId id="272" r:id="rId6"/>
    <p:sldId id="275" r:id="rId7"/>
    <p:sldId id="277" r:id="rId8"/>
    <p:sldId id="257" r:id="rId9"/>
    <p:sldId id="278" r:id="rId10"/>
    <p:sldId id="259" r:id="rId11"/>
    <p:sldId id="261" r:id="rId12"/>
    <p:sldId id="262" r:id="rId13"/>
    <p:sldId id="263" r:id="rId14"/>
    <p:sldId id="264" r:id="rId15"/>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21/08/1441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497710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21/08/1441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597872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21/08/1441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013065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21/08/1441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689180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21/08/1441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83799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21/08/1441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3703661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21/08/1441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68554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21/08/1441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3331431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21/08/1441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3249850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21/08/1441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532879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A5F4377-F719-4891-845D-DE5815E48D9E}" type="datetimeFigureOut">
              <a:rPr lang="fa-IR" smtClean="0"/>
              <a:t>21/08/1441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183948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A5F4377-F719-4891-845D-DE5815E48D9E}" type="datetimeFigureOut">
              <a:rPr lang="fa-IR" smtClean="0"/>
              <a:t>21/08/1441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4243226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A5F4377-F719-4891-845D-DE5815E48D9E}" type="datetimeFigureOut">
              <a:rPr lang="fa-IR" smtClean="0"/>
              <a:t>21/08/1441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997855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5F4377-F719-4891-845D-DE5815E48D9E}" type="datetimeFigureOut">
              <a:rPr lang="fa-IR" smtClean="0"/>
              <a:t>21/08/1441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2887613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5F4377-F719-4891-845D-DE5815E48D9E}" type="datetimeFigureOut">
              <a:rPr lang="fa-IR" smtClean="0"/>
              <a:t>21/08/1441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381068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5F4377-F719-4891-845D-DE5815E48D9E}" type="datetimeFigureOut">
              <a:rPr lang="fa-IR" smtClean="0"/>
              <a:t>21/08/1441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512248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A5F4377-F719-4891-845D-DE5815E48D9E}" type="datetimeFigureOut">
              <a:rPr lang="fa-IR" smtClean="0"/>
              <a:t>21/08/1441</a:t>
            </a:fld>
            <a:endParaRPr lang="fa-I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E69865BE-B685-42E3-820C-B6ABF3361C1F}" type="slidenum">
              <a:rPr lang="fa-IR" smtClean="0"/>
              <a:t>‹#›</a:t>
            </a:fld>
            <a:endParaRPr lang="fa-IR"/>
          </a:p>
        </p:txBody>
      </p:sp>
    </p:spTree>
    <p:extLst>
      <p:ext uri="{BB962C8B-B14F-4D97-AF65-F5344CB8AC3E}">
        <p14:creationId xmlns:p14="http://schemas.microsoft.com/office/powerpoint/2010/main" val="78260715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txStyles>
    <p:titleStyle>
      <a:lvl1pPr algn="l" defTabSz="457200" rtl="1" eaLnBrk="1" latinLnBrk="0" hangingPunct="1">
        <a:spcBef>
          <a:spcPct val="0"/>
        </a:spcBef>
        <a:buNone/>
        <a:defRPr sz="3600" kern="1200">
          <a:solidFill>
            <a:schemeClr val="accent1">
              <a:lumMod val="7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slideLayout" Target="../slideLayouts/slideLayout1.xml"/><Relationship Id="rId4" Type="http://schemas.openxmlformats.org/officeDocument/2006/relationships/audio" Target="../media/media2.wm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2.png"/><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2.pn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2.pn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hatsApp Video 2020-04-08 at 6.07.29 P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65088"/>
            <a:ext cx="12192000" cy="6727825"/>
          </a:xfrm>
          <a:prstGeom prst="rect">
            <a:avLst/>
          </a:prstGeom>
        </p:spPr>
      </p:pic>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94930168"/>
      </p:ext>
    </p:extLst>
  </p:cSld>
  <p:clrMapOvr>
    <a:masterClrMapping/>
  </p:clrMapOvr>
  <mc:AlternateContent xmlns:mc="http://schemas.openxmlformats.org/markup-compatibility/2006">
    <mc:Choice xmlns:p14="http://schemas.microsoft.com/office/powerpoint/2010/main" Requires="p14">
      <p:transition spd="slow" p14:dur="2000" advTm="16684"/>
    </mc:Choice>
    <mc:Fallback>
      <p:transition spd="slow" advTm="16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5542" objId="5"/>
        <p14:stopEvt time="14189"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cap="all" dirty="0">
                <a:cs typeface="B Nazanin" panose="00000400000000000000" pitchFamily="2" charset="-78"/>
              </a:rPr>
              <a:t>چگونه یک ایده در ذهن شکل می گیرد؟</a:t>
            </a:r>
          </a:p>
        </p:txBody>
      </p:sp>
      <p:sp>
        <p:nvSpPr>
          <p:cNvPr id="3" name="Content Placeholder 2"/>
          <p:cNvSpPr>
            <a:spLocks noGrp="1"/>
          </p:cNvSpPr>
          <p:nvPr>
            <p:ph idx="1"/>
          </p:nvPr>
        </p:nvSpPr>
        <p:spPr/>
        <p:txBody>
          <a:bodyPr/>
          <a:lstStyle/>
          <a:p>
            <a:pPr algn="justLow"/>
            <a:r>
              <a:rPr lang="fa-IR" dirty="0">
                <a:cs typeface="B Nazanin" panose="00000400000000000000" pitchFamily="2" charset="-78"/>
              </a:rPr>
              <a:t>چنان که گفتیم، قدم اول در طراحی هر موضوعی، ایده ای است که در ذهن طراح در مورد آن شکل می گیرد.</a:t>
            </a:r>
          </a:p>
          <a:p>
            <a:pPr algn="justLow"/>
            <a:r>
              <a:rPr lang="fa-IR" dirty="0">
                <a:cs typeface="B Nazanin" panose="00000400000000000000" pitchFamily="2" charset="-78"/>
              </a:rPr>
              <a:t>به عنوان مثال، ایده ای که در ذهن شما به عنوان یک معمار در مورد یک هتل پنج ستاره در یک منطقه ساحلی شکل گرفته، چیست؟ چه تصوری از چنین هتلی دارید؟ اگر به عنوان یک مسافر پا به این هتل بگذارید، چه انتظاراتی خواهید داشت؟ برای هر کدام از فضاهای مختلف چه ویژگی هایی مد نظرتان است؟ فضای اتاق ها چگونه باید باشد؟ لباس پرسنل، نوع موسیقی، نورپردازی و سایر مفاهیم ذهنی و انتزاعی چه تاثیری بر فضا خواهند داشت؟ لابی هتل، شکل و حجم بنا، فضای سبز مصنوع، فضاهای تفریح و سرگرمی و ورزش چگونه خواهند بود؟ اقلیم و سایت و شیب زمین چگونه است؟ این ها در ترکیب با یکدیگر چه شکل و فرمی به خود خواهند گرفت؟ نمونه های موفق و دلایل موفقیت هر یک چیست؟ و در نهایت خواسته کارفرما از شما به عنوان طراح چیست؟</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08593725"/>
      </p:ext>
    </p:extLst>
  </p:cSld>
  <p:clrMapOvr>
    <a:masterClrMapping/>
  </p:clrMapOvr>
  <mc:AlternateContent xmlns:mc="http://schemas.openxmlformats.org/markup-compatibility/2006">
    <mc:Choice xmlns:p14="http://schemas.microsoft.com/office/powerpoint/2010/main" Requires="p14">
      <p:transition spd="slow" p14:dur="2000" advTm="170684"/>
    </mc:Choice>
    <mc:Fallback>
      <p:transition spd="slow" advTm="170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چگونه به کانسپت طرح برسیم؟</a:t>
            </a:r>
            <a:endParaRPr lang="fa-IR" b="1" dirty="0"/>
          </a:p>
        </p:txBody>
      </p:sp>
      <p:sp>
        <p:nvSpPr>
          <p:cNvPr id="3" name="Content Placeholder 2"/>
          <p:cNvSpPr>
            <a:spLocks noGrp="1"/>
          </p:cNvSpPr>
          <p:nvPr>
            <p:ph idx="1"/>
          </p:nvPr>
        </p:nvSpPr>
        <p:spPr/>
        <p:txBody>
          <a:bodyPr/>
          <a:lstStyle/>
          <a:p>
            <a:pPr algn="justLow"/>
            <a:r>
              <a:rPr lang="fa-IR" dirty="0">
                <a:cs typeface="B Nazanin" panose="00000400000000000000" pitchFamily="2" charset="-78"/>
              </a:rPr>
              <a:t>برای رسیدن به یک کانسپت خاص و خلاقانه و منحصر به فرد، پرسش هایی مانند بالا برای خود طرح کنید. آنها را در ذهن خود مرتب کنید و به آنها پاسخ دهید و یادداشت کنید. این روش به شما در تبیین کانسپت طرح کمک شایانی خواهد کرد. هرچند این موارد به طور کلی، تعریف مفهومی مانند کانسپت نیست. اما به طور خلاصه می توان گفت، تجربیات معمار و خواسته های کارفرما، محدودیت های مختلف سازه ای، اقلیمی، فرمی، عملکردی و … ، کاربری، نیازها و مطالبات استفاده کنندگان، نمایش مفاهیم انتزاعی مانند اوج و فرود، نظم، ریتم، هارمونی و … همگی در شکل گیری ایده و کانسپت طرح موثرند. بنابراین اولین و مهم ترین قدم در طراحی هر موضوعی رسیدن به ایده و کانسپت آن و پرورش و ویرایش آن است.</a:t>
            </a:r>
            <a:endParaRPr lang="fa-IR" dirty="0">
              <a:cs typeface="B Nazanin" panose="00000400000000000000" pitchFamily="2" charset="-78"/>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00500"/>
            <a:ext cx="6219825" cy="285750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98227378"/>
      </p:ext>
    </p:extLst>
  </p:cSld>
  <p:clrMapOvr>
    <a:masterClrMapping/>
  </p:clrMapOvr>
  <mc:AlternateContent xmlns:mc="http://schemas.openxmlformats.org/markup-compatibility/2006">
    <mc:Choice xmlns:p14="http://schemas.microsoft.com/office/powerpoint/2010/main" Requires="p14">
      <p:transition spd="slow" p14:dur="2000" advTm="189058"/>
    </mc:Choice>
    <mc:Fallback>
      <p:transition spd="slow" advTm="189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رویکرد طراحی</a:t>
            </a:r>
            <a:r>
              <a:rPr lang="fa-IR" b="1" dirty="0"/>
              <a:t> </a:t>
            </a:r>
          </a:p>
        </p:txBody>
      </p:sp>
      <p:sp>
        <p:nvSpPr>
          <p:cNvPr id="3" name="Content Placeholder 2"/>
          <p:cNvSpPr>
            <a:spLocks noGrp="1"/>
          </p:cNvSpPr>
          <p:nvPr>
            <p:ph idx="1"/>
          </p:nvPr>
        </p:nvSpPr>
        <p:spPr/>
        <p:txBody>
          <a:bodyPr/>
          <a:lstStyle/>
          <a:p>
            <a:pPr algn="justLow"/>
            <a:r>
              <a:rPr lang="fa-IR" dirty="0">
                <a:cs typeface="B Nazanin" panose="00000400000000000000" pitchFamily="2" charset="-78"/>
              </a:rPr>
              <a:t>باز مثالی می زنم: فرض کنید قرار است صندلی یا نیمکتی برای یک پایانه مسافری فرودگاهی طراحی شود. یک طراح فکر می کند که نیمکت برای چنین فضایی، باید طوری طراحی شود که کسانی که روی آن نشسته اند، بتوانند در عین حال از لپ تاپ خود به سادگی استفاده کنند. یا طراح دیگری، امنیت بار مسافران را مد نظر دارد و یک طراح دیگر، قابلیت تا شدن و جمع شدن نیمکت را. شاید طراح دیگری به راحتی نیمکت به هنگام خوابیدن روی آن بیاندیشد. شاید کسانی باشند که به تعدادی از این موضوعات به طور همزمان اندیشیده اند.</a:t>
            </a:r>
          </a:p>
          <a:p>
            <a:pPr algn="justLow"/>
            <a:r>
              <a:rPr lang="fa-IR" dirty="0">
                <a:cs typeface="B Nazanin" panose="00000400000000000000" pitchFamily="2" charset="-78"/>
              </a:rPr>
              <a:t>هر کدام از این موضوعات یعنی، استفاده از لپ تاپ، امنیت بار و چمدان مسافر و یا قابلیت تا شدن و جمع شدن نیمکت، می تواند به عنوان بخشی از ایده یا کانسپت برای این موضوع در نظر گرفته شود. در بعضی مواقع، کانسپت با رویکرد طراحی مفهوم یکسانی پیدا میکند. بنابراین تبیین یک کانسپت قوی در طراحی منحصر به فرد و خلاقانه بسیار مهم است.</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61348730"/>
      </p:ext>
    </p:extLst>
  </p:cSld>
  <p:clrMapOvr>
    <a:masterClrMapping/>
  </p:clrMapOvr>
  <mc:AlternateContent xmlns:mc="http://schemas.openxmlformats.org/markup-compatibility/2006">
    <mc:Choice xmlns:p14="http://schemas.microsoft.com/office/powerpoint/2010/main" Requires="p14">
      <p:transition spd="slow" p14:dur="2000" advTm="103312"/>
    </mc:Choice>
    <mc:Fallback>
      <p:transition spd="slow" advTm="103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cap="all" dirty="0">
                <a:cs typeface="B Nazanin" panose="00000400000000000000" pitchFamily="2" charset="-78"/>
              </a:rPr>
              <a:t>اسکیس کانسپت طرح</a:t>
            </a:r>
          </a:p>
        </p:txBody>
      </p:sp>
      <p:sp>
        <p:nvSpPr>
          <p:cNvPr id="3" name="Content Placeholder 2"/>
          <p:cNvSpPr>
            <a:spLocks noGrp="1"/>
          </p:cNvSpPr>
          <p:nvPr>
            <p:ph idx="1"/>
          </p:nvPr>
        </p:nvSpPr>
        <p:spPr/>
        <p:txBody>
          <a:bodyPr>
            <a:normAutofit/>
          </a:bodyPr>
          <a:lstStyle/>
          <a:p>
            <a:pPr algn="justLow"/>
            <a:r>
              <a:rPr lang="fa-IR" dirty="0">
                <a:cs typeface="B Nazanin" panose="00000400000000000000" pitchFamily="2" charset="-78"/>
              </a:rPr>
              <a:t>حال که ایده ای در ذهن طراح شکل گرفته، باید آن را بر روی کاغذ منتقل کند. بسیاری از مواردی که به عنوان کانسپت طرح، مطرح می شوند، جنبه فرمال و شکلی دارند. با اسکیس و طراحی سریع می توان آن را ترسیم کرد و جنبه ای ماندگار به ایده ای که در ذهن است داد. در این مرحله می توان کانسپت شکلی را با کانسپت مفهومی طرح درهم آمیخت و ترکیب کرد و نتیجه را تقریبا مشاهده کرد و سنجید.</a:t>
            </a:r>
          </a:p>
          <a:p>
            <a:pPr algn="justLow"/>
            <a:r>
              <a:rPr lang="fa-IR" dirty="0">
                <a:cs typeface="B Nazanin" panose="00000400000000000000" pitchFamily="2" charset="-78"/>
              </a:rPr>
              <a:t>این مرحله از طراحی در ماندگار کردن، ترکیب ایده های مختلف، حذف زواید ترکیب و در نهایت ارایه تصویری نسبتا جامع و کلی از طرح بسیار مهم است. همین مرحله است که اغلب به علت اتکای بیش از حد معماران به نرم افزار عملا از روند طراحی حذف شده است. اما باید واقف بود که یکی از مهم ترین گام های طراحی، همین ماندگار کردن ایده و کانسپت، قبل از فراموش کردن آن، به واسطه طراحی سریع حجم ناشی از آن کانسپت است.</a:t>
            </a:r>
          </a:p>
          <a:p>
            <a:pPr algn="justLow"/>
            <a:r>
              <a:rPr lang="fa-IR" dirty="0">
                <a:cs typeface="B Nazanin" panose="00000400000000000000" pitchFamily="2" charset="-78"/>
              </a:rPr>
              <a:t>پس از طی این مراحل، نوبت به برنامه ریزی کالبدی طرح و ارتباط فضاها با یکدیگر است که </a:t>
            </a:r>
            <a:r>
              <a:rPr lang="fa-IR">
                <a:cs typeface="B Nazanin" panose="00000400000000000000" pitchFamily="2" charset="-78"/>
              </a:rPr>
              <a:t>در </a:t>
            </a:r>
            <a:r>
              <a:rPr lang="fa-IR" smtClean="0">
                <a:cs typeface="B Nazanin" panose="00000400000000000000" pitchFamily="2" charset="-78"/>
              </a:rPr>
              <a:t>اسلایدهای </a:t>
            </a:r>
            <a:r>
              <a:rPr lang="fa-IR" dirty="0">
                <a:cs typeface="B Nazanin" panose="00000400000000000000" pitchFamily="2" charset="-78"/>
              </a:rPr>
              <a:t>بعدی به آن خواهیم پرداخت.</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69577498"/>
      </p:ext>
    </p:extLst>
  </p:cSld>
  <p:clrMapOvr>
    <a:masterClrMapping/>
  </p:clrMapOvr>
  <mc:AlternateContent xmlns:mc="http://schemas.openxmlformats.org/markup-compatibility/2006">
    <mc:Choice xmlns:p14="http://schemas.microsoft.com/office/powerpoint/2010/main" Requires="p14">
      <p:transition spd="slow" p14:dur="2000" advTm="211852"/>
    </mc:Choice>
    <mc:Fallback>
      <p:transition spd="slow" advTm="211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تمرین عملی</a:t>
            </a:r>
            <a:r>
              <a:rPr lang="fa-IR" b="1" dirty="0"/>
              <a:t> </a:t>
            </a:r>
          </a:p>
        </p:txBody>
      </p:sp>
      <p:sp>
        <p:nvSpPr>
          <p:cNvPr id="3" name="Content Placeholder 2"/>
          <p:cNvSpPr>
            <a:spLocks noGrp="1"/>
          </p:cNvSpPr>
          <p:nvPr>
            <p:ph idx="1"/>
          </p:nvPr>
        </p:nvSpPr>
        <p:spPr/>
        <p:txBody>
          <a:bodyPr/>
          <a:lstStyle/>
          <a:p>
            <a:pPr algn="justLow"/>
            <a:r>
              <a:rPr lang="fa-IR" dirty="0" smtClean="0">
                <a:cs typeface="B Nazanin" panose="00000400000000000000" pitchFamily="2" charset="-78"/>
              </a:rPr>
              <a:t>طراحی میز کار معمار</a:t>
            </a:r>
          </a:p>
          <a:p>
            <a:pPr algn="justLow">
              <a:buAutoNum type="arabicPeriod"/>
            </a:pPr>
            <a:r>
              <a:rPr lang="fa-IR" dirty="0" smtClean="0">
                <a:cs typeface="B Nazanin" panose="00000400000000000000" pitchFamily="2" charset="-78"/>
              </a:rPr>
              <a:t>ایده</a:t>
            </a:r>
          </a:p>
          <a:p>
            <a:pPr algn="justLow">
              <a:buAutoNum type="arabicPeriod"/>
            </a:pPr>
            <a:r>
              <a:rPr lang="fa-IR" dirty="0" smtClean="0">
                <a:cs typeface="B Nazanin" panose="00000400000000000000" pitchFamily="2" charset="-78"/>
              </a:rPr>
              <a:t>کانسپت</a:t>
            </a:r>
          </a:p>
          <a:p>
            <a:pPr algn="justLow">
              <a:buAutoNum type="arabicPeriod"/>
            </a:pPr>
            <a:r>
              <a:rPr lang="fa-IR" dirty="0" smtClean="0">
                <a:cs typeface="B Nazanin" panose="00000400000000000000" pitchFamily="2" charset="-78"/>
              </a:rPr>
              <a:t>اسکیس</a:t>
            </a:r>
            <a:endParaRPr lang="fa-IR" dirty="0">
              <a:cs typeface="B Nazanin"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58173970"/>
      </p:ext>
    </p:extLst>
  </p:cSld>
  <p:clrMapOvr>
    <a:masterClrMapping/>
  </p:clrMapOvr>
  <mc:AlternateContent xmlns:mc="http://schemas.openxmlformats.org/markup-compatibility/2006">
    <mc:Choice xmlns:p14="http://schemas.microsoft.com/office/powerpoint/2010/main" Requires="p14">
      <p:transition spd="slow" p14:dur="2000" advTm="90188"/>
    </mc:Choice>
    <mc:Fallback>
      <p:transition spd="slow" advTm="90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4564" y="2404534"/>
            <a:ext cx="8089439" cy="1646302"/>
          </a:xfrm>
        </p:spPr>
        <p:txBody>
          <a:bodyPr/>
          <a:lstStyle/>
          <a:p>
            <a:pPr algn="ctr"/>
            <a:r>
              <a:rPr lang="fa-IR" b="1" dirty="0" smtClean="0">
                <a:cs typeface="B Nazanin" panose="00000400000000000000" pitchFamily="2" charset="-78"/>
              </a:rPr>
              <a:t>بسمه تعالی</a:t>
            </a:r>
            <a:endParaRPr lang="fa-IR" b="1" dirty="0">
              <a:cs typeface="B Nazanin" panose="00000400000000000000" pitchFamily="2" charset="-78"/>
            </a:endParaRPr>
          </a:p>
        </p:txBody>
      </p:sp>
      <p:sp>
        <p:nvSpPr>
          <p:cNvPr id="3" name="Subtitle 2"/>
          <p:cNvSpPr>
            <a:spLocks noGrp="1"/>
          </p:cNvSpPr>
          <p:nvPr>
            <p:ph type="subTitle" idx="1"/>
          </p:nvPr>
        </p:nvSpPr>
        <p:spPr/>
        <p:txBody>
          <a:bodyPr/>
          <a:lstStyle/>
          <a:p>
            <a:endParaRPr lang="fa-I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84282722"/>
      </p:ext>
    </p:extLst>
  </p:cSld>
  <p:clrMapOvr>
    <a:masterClrMapping/>
  </p:clrMapOvr>
  <mc:AlternateContent xmlns:mc="http://schemas.openxmlformats.org/markup-compatibility/2006">
    <mc:Choice xmlns:p14="http://schemas.microsoft.com/office/powerpoint/2010/main" Requires="p14">
      <p:transition spd="slow" p14:dur="2000" advTm="16289"/>
    </mc:Choice>
    <mc:Fallback>
      <p:transition spd="slow" advTm="16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4564" y="2404534"/>
            <a:ext cx="8089439" cy="1646302"/>
          </a:xfrm>
        </p:spPr>
        <p:txBody>
          <a:bodyPr/>
          <a:lstStyle/>
          <a:p>
            <a:r>
              <a:rPr lang="fa-IR" b="1" dirty="0" smtClean="0">
                <a:cs typeface="B Nazanin" panose="00000400000000000000" pitchFamily="2" charset="-78"/>
              </a:rPr>
              <a:t>مقدمات طراحی معماری داخلی</a:t>
            </a:r>
            <a:endParaRPr lang="fa-IR" b="1" dirty="0">
              <a:cs typeface="B Nazanin" panose="00000400000000000000" pitchFamily="2" charset="-78"/>
            </a:endParaRPr>
          </a:p>
        </p:txBody>
      </p:sp>
      <p:sp>
        <p:nvSpPr>
          <p:cNvPr id="3" name="Subtitle 2"/>
          <p:cNvSpPr>
            <a:spLocks noGrp="1"/>
          </p:cNvSpPr>
          <p:nvPr>
            <p:ph type="subTitle" idx="1"/>
          </p:nvPr>
        </p:nvSpPr>
        <p:spPr/>
        <p:txBody>
          <a:bodyPr/>
          <a:lstStyle/>
          <a:p>
            <a:endParaRPr lang="fa-I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96792041"/>
      </p:ext>
    </p:extLst>
  </p:cSld>
  <p:clrMapOvr>
    <a:masterClrMapping/>
  </p:clrMapOvr>
  <mc:AlternateContent xmlns:mc="http://schemas.openxmlformats.org/markup-compatibility/2006">
    <mc:Choice xmlns:p14="http://schemas.microsoft.com/office/powerpoint/2010/main" Requires="p14">
      <p:transition spd="slow" p14:dur="2000" advTm="5279"/>
    </mc:Choice>
    <mc:Fallback>
      <p:transition spd="slow" advTm="5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37149" y="575733"/>
            <a:ext cx="5178521" cy="1646302"/>
          </a:xfrm>
        </p:spPr>
        <p:txBody>
          <a:bodyPr/>
          <a:lstStyle/>
          <a:p>
            <a:r>
              <a:rPr lang="fa-IR" b="1" dirty="0" smtClean="0">
                <a:cs typeface="B Nazanin" panose="00000400000000000000" pitchFamily="2" charset="-78"/>
              </a:rPr>
              <a:t>سرفصل این درس</a:t>
            </a:r>
            <a:endParaRPr lang="fa-IR" b="1" dirty="0">
              <a:cs typeface="B Nazanin" panose="00000400000000000000" pitchFamily="2" charset="-78"/>
            </a:endParaRPr>
          </a:p>
        </p:txBody>
      </p:sp>
      <p:sp>
        <p:nvSpPr>
          <p:cNvPr id="3" name="Subtitle 2"/>
          <p:cNvSpPr>
            <a:spLocks noGrp="1"/>
          </p:cNvSpPr>
          <p:nvPr>
            <p:ph type="subTitle" idx="1"/>
          </p:nvPr>
        </p:nvSpPr>
        <p:spPr>
          <a:xfrm>
            <a:off x="1507067" y="2222035"/>
            <a:ext cx="7766936" cy="2762089"/>
          </a:xfrm>
        </p:spPr>
        <p:txBody>
          <a:bodyPr>
            <a:normAutofit/>
          </a:bodyPr>
          <a:lstStyle/>
          <a:p>
            <a:pPr marL="342900" indent="-342900">
              <a:buAutoNum type="arabicPeriod"/>
            </a:pPr>
            <a:r>
              <a:rPr lang="fa-IR" dirty="0" smtClean="0"/>
              <a:t>فرآیند و روش طراحی</a:t>
            </a:r>
          </a:p>
          <a:p>
            <a:pPr marL="342900" indent="-342900">
              <a:buAutoNum type="arabicPeriod"/>
            </a:pPr>
            <a:r>
              <a:rPr lang="fa-IR" dirty="0" smtClean="0"/>
              <a:t>مقیاس انسانی و طراحی فضا براساس آن</a:t>
            </a:r>
          </a:p>
          <a:p>
            <a:pPr marL="342900" indent="-342900">
              <a:buAutoNum type="arabicPeriod"/>
            </a:pPr>
            <a:r>
              <a:rPr lang="fa-IR" dirty="0" smtClean="0"/>
              <a:t>پایه و اصول طراحی</a:t>
            </a:r>
          </a:p>
          <a:p>
            <a:pPr marL="342900" indent="-342900">
              <a:buAutoNum type="arabicPeriod"/>
            </a:pPr>
            <a:r>
              <a:rPr lang="fa-IR" dirty="0" smtClean="0"/>
              <a:t>شناخت فرم و محتوا</a:t>
            </a:r>
          </a:p>
          <a:p>
            <a:pPr marL="342900" indent="-342900">
              <a:buAutoNum type="arabicPeriod"/>
            </a:pPr>
            <a:r>
              <a:rPr lang="fa-IR" dirty="0" smtClean="0"/>
              <a:t>ایستایی</a:t>
            </a:r>
          </a:p>
          <a:p>
            <a:pPr marL="342900" indent="-342900">
              <a:buAutoNum type="arabicPeriod"/>
            </a:pPr>
            <a:r>
              <a:rPr lang="fa-IR" dirty="0" smtClean="0"/>
              <a:t>طراحی فرم و فضا</a:t>
            </a:r>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62551330"/>
      </p:ext>
    </p:extLst>
  </p:cSld>
  <p:clrMapOvr>
    <a:masterClrMapping/>
  </p:clrMapOvr>
  <mc:AlternateContent xmlns:mc="http://schemas.openxmlformats.org/markup-compatibility/2006">
    <mc:Choice xmlns:p14="http://schemas.microsoft.com/office/powerpoint/2010/main" Requires="p14">
      <p:transition spd="slow" p14:dur="2000" advTm="77911"/>
    </mc:Choice>
    <mc:Fallback>
      <p:transition spd="slow" advTm="77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362164" y="-171240"/>
            <a:ext cx="2950476" cy="1646299"/>
          </a:xfrm>
        </p:spPr>
        <p:txBody>
          <a:bodyPr/>
          <a:lstStyle/>
          <a:p>
            <a:r>
              <a:rPr lang="fa-IR" sz="3600" b="1" dirty="0" smtClean="0">
                <a:cs typeface="B Nazanin" panose="00000400000000000000" pitchFamily="2" charset="-78"/>
              </a:rPr>
              <a:t>کتاب مرجع</a:t>
            </a:r>
            <a:endParaRPr lang="fa-IR" sz="3600" b="1" dirty="0">
              <a:cs typeface="B Nazanin" panose="00000400000000000000" pitchFamily="2" charset="-78"/>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842456" cy="6917794"/>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17699628"/>
      </p:ext>
    </p:extLst>
  </p:cSld>
  <p:clrMapOvr>
    <a:masterClrMapping/>
  </p:clrMapOvr>
  <mc:AlternateContent xmlns:mc="http://schemas.openxmlformats.org/markup-compatibility/2006">
    <mc:Choice xmlns:p14="http://schemas.microsoft.com/office/powerpoint/2010/main" Requires="p14">
      <p:transition spd="slow" p14:dur="2000" advTm="73573"/>
    </mc:Choice>
    <mc:Fallback>
      <p:transition spd="slow" advTm="73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362164" y="-171240"/>
            <a:ext cx="2950476" cy="1646299"/>
          </a:xfrm>
        </p:spPr>
        <p:txBody>
          <a:bodyPr/>
          <a:lstStyle/>
          <a:p>
            <a:r>
              <a:rPr lang="fa-IR" sz="3600" b="1" dirty="0" smtClean="0">
                <a:cs typeface="B Nazanin" panose="00000400000000000000" pitchFamily="2" charset="-78"/>
              </a:rPr>
              <a:t>منابع</a:t>
            </a:r>
            <a:endParaRPr lang="fa-IR" sz="3600" b="1" dirty="0">
              <a:cs typeface="B Nazanin" panose="00000400000000000000" pitchFamily="2" charset="-78"/>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32658"/>
            <a:ext cx="4597758" cy="4425342"/>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7758" y="2434106"/>
            <a:ext cx="6101923" cy="4423894"/>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25123773"/>
      </p:ext>
    </p:extLst>
  </p:cSld>
  <p:clrMapOvr>
    <a:masterClrMapping/>
  </p:clrMapOvr>
  <mc:AlternateContent xmlns:mc="http://schemas.openxmlformats.org/markup-compatibility/2006">
    <mc:Choice xmlns:p14="http://schemas.microsoft.com/office/powerpoint/2010/main" Requires="p14">
      <p:transition spd="slow" p14:dur="2000" advTm="75266"/>
    </mc:Choice>
    <mc:Fallback>
      <p:transition spd="slow" advTm="75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378818" y="2031047"/>
            <a:ext cx="4908065" cy="1948525"/>
          </a:xfrm>
        </p:spPr>
        <p:txBody>
          <a:bodyPr/>
          <a:lstStyle/>
          <a:p>
            <a:r>
              <a:rPr lang="fa-IR" sz="4400" b="1" dirty="0" smtClean="0">
                <a:cs typeface="B Nazanin" panose="00000400000000000000" pitchFamily="2" charset="-78"/>
              </a:rPr>
              <a:t>فرآیند و روش طراحی</a:t>
            </a:r>
            <a:endParaRPr lang="fa-IR" sz="4400" b="1" dirty="0">
              <a:cs typeface="B Nazanin"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87478647"/>
      </p:ext>
    </p:extLst>
  </p:cSld>
  <p:clrMapOvr>
    <a:masterClrMapping/>
  </p:clrMapOvr>
  <mc:AlternateContent xmlns:mc="http://schemas.openxmlformats.org/markup-compatibility/2006">
    <mc:Choice xmlns:p14="http://schemas.microsoft.com/office/powerpoint/2010/main" Requires="p14">
      <p:transition spd="slow" p14:dur="2000" advTm="101539"/>
    </mc:Choice>
    <mc:Fallback>
      <p:transition spd="slow" advTm="101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ایده</a:t>
            </a:r>
            <a:endParaRPr lang="fa-IR" b="1" dirty="0">
              <a:cs typeface="B Nazanin" panose="00000400000000000000" pitchFamily="2" charset="-78"/>
            </a:endParaRPr>
          </a:p>
        </p:txBody>
      </p:sp>
      <p:sp>
        <p:nvSpPr>
          <p:cNvPr id="3" name="Content Placeholder 2"/>
          <p:cNvSpPr>
            <a:spLocks noGrp="1"/>
          </p:cNvSpPr>
          <p:nvPr>
            <p:ph idx="1"/>
          </p:nvPr>
        </p:nvSpPr>
        <p:spPr>
          <a:xfrm>
            <a:off x="677334" y="1722707"/>
            <a:ext cx="8596668" cy="3880773"/>
          </a:xfrm>
        </p:spPr>
        <p:txBody>
          <a:bodyPr/>
          <a:lstStyle/>
          <a:p>
            <a:pPr algn="justLow"/>
            <a:r>
              <a:rPr lang="fa-IR" dirty="0">
                <a:cs typeface="B Nazanin" panose="00000400000000000000" pitchFamily="2" charset="-78"/>
              </a:rPr>
              <a:t>به گفته جان لاک: </a:t>
            </a:r>
            <a:r>
              <a:rPr lang="fa-IR" i="1" dirty="0">
                <a:cs typeface="B Nazanin" panose="00000400000000000000" pitchFamily="2" charset="-78"/>
              </a:rPr>
              <a:t>ایده، از عملیات ذهن بر محسوسات پدید می آید.</a:t>
            </a:r>
            <a:r>
              <a:rPr lang="fa-IR" dirty="0">
                <a:cs typeface="B Nazanin" panose="00000400000000000000" pitchFamily="2" charset="-78"/>
              </a:rPr>
              <a:t> تمام پدیده های اطراف ما می توانند الهام بخش ایجاد ایده ای در ذهن ما شوند. پدیده هایی از قبیل یک ساختمان، یک فرم طبیعی، یا حتی یک داستان یا شعر. در واقع منابع الهام ایده همه جا هستند. اشیا روزمره زندگی، طبیعت، علوم، بناهای تاریخی و از همه مهم تر، برنامه و شرایط زمینه استقرار بنا، می توانند ایده شکل گیری بنا را بسازند.</a:t>
            </a:r>
            <a:endParaRPr lang="fa-IR" dirty="0">
              <a:cs typeface="B Nazanin"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49518623"/>
      </p:ext>
    </p:extLst>
  </p:cSld>
  <p:clrMapOvr>
    <a:masterClrMapping/>
  </p:clrMapOvr>
  <mc:AlternateContent xmlns:mc="http://schemas.openxmlformats.org/markup-compatibility/2006">
    <mc:Choice xmlns:p14="http://schemas.microsoft.com/office/powerpoint/2010/main" Requires="p14">
      <p:transition spd="slow" p14:dur="2000" advTm="175985"/>
    </mc:Choice>
    <mc:Fallback>
      <p:transition spd="slow" advTm="175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کانسپت</a:t>
            </a:r>
            <a:endParaRPr lang="fa-IR" b="1" dirty="0">
              <a:cs typeface="B Nazanin" panose="00000400000000000000" pitchFamily="2" charset="-78"/>
            </a:endParaRPr>
          </a:p>
        </p:txBody>
      </p:sp>
      <p:sp>
        <p:nvSpPr>
          <p:cNvPr id="3" name="Content Placeholder 2"/>
          <p:cNvSpPr>
            <a:spLocks noGrp="1"/>
          </p:cNvSpPr>
          <p:nvPr>
            <p:ph idx="1"/>
          </p:nvPr>
        </p:nvSpPr>
        <p:spPr>
          <a:xfrm>
            <a:off x="677334" y="1722707"/>
            <a:ext cx="8596668" cy="3880773"/>
          </a:xfrm>
        </p:spPr>
        <p:txBody>
          <a:bodyPr/>
          <a:lstStyle/>
          <a:p>
            <a:pPr algn="justLow"/>
            <a:r>
              <a:rPr lang="fa-IR" dirty="0">
                <a:cs typeface="B Nazanin" panose="00000400000000000000" pitchFamily="2" charset="-78"/>
              </a:rPr>
              <a:t>کانسپت در لغت به معنای مفهوم، فکر و تفکر کلی است. کانسپت در حقیقت ایده و تفکر معمار است که بر اساس آن روند طراحی صورت می گیرد. ایده و کانسپت چارچوب شکلی و مفهومی و کلیت طرح را شامل می شود.</a:t>
            </a:r>
            <a:endParaRPr lang="fa-IR" dirty="0">
              <a:cs typeface="B Nazanin" panose="00000400000000000000" pitchFamily="2" charset="-78"/>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592919"/>
            <a:ext cx="6568225" cy="4265081"/>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37997677"/>
      </p:ext>
    </p:extLst>
  </p:cSld>
  <p:clrMapOvr>
    <a:masterClrMapping/>
  </p:clrMapOvr>
  <mc:AlternateContent xmlns:mc="http://schemas.openxmlformats.org/markup-compatibility/2006">
    <mc:Choice xmlns:p14="http://schemas.microsoft.com/office/powerpoint/2010/main" Requires="p14">
      <p:transition spd="slow" p14:dur="2000" advTm="70877"/>
    </mc:Choice>
    <mc:Fallback>
      <p:transition spd="slow" advTm="70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Facet">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docProps/app.xml><?xml version="1.0" encoding="utf-8"?>
<Properties xmlns="http://schemas.openxmlformats.org/officeDocument/2006/extended-properties" xmlns:vt="http://schemas.openxmlformats.org/officeDocument/2006/docPropsVTypes">
  <Template>Facet</Template>
  <TotalTime>273</TotalTime>
  <Words>844</Words>
  <Application>Microsoft Office PowerPoint</Application>
  <PresentationFormat>Widescreen</PresentationFormat>
  <Paragraphs>33</Paragraphs>
  <Slides>14</Slides>
  <Notes>0</Notes>
  <HiddenSlides>0</HiddenSlides>
  <MMClips>15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B Nazanin</vt:lpstr>
      <vt:lpstr>Tahoma</vt:lpstr>
      <vt:lpstr>Trebuchet MS</vt:lpstr>
      <vt:lpstr>Wingdings 3</vt:lpstr>
      <vt:lpstr>Facet</vt:lpstr>
      <vt:lpstr>PowerPoint Presentation</vt:lpstr>
      <vt:lpstr>بسمه تعالی</vt:lpstr>
      <vt:lpstr>مقدمات طراحی معماری داخلی</vt:lpstr>
      <vt:lpstr>سرفصل این درس</vt:lpstr>
      <vt:lpstr>کتاب مرجع</vt:lpstr>
      <vt:lpstr>منابع</vt:lpstr>
      <vt:lpstr>فرآیند و روش طراحی</vt:lpstr>
      <vt:lpstr>ایده</vt:lpstr>
      <vt:lpstr>کانسپت</vt:lpstr>
      <vt:lpstr>چگونه یک ایده در ذهن شکل می گیرد؟</vt:lpstr>
      <vt:lpstr>چگونه به کانسپت طرح برسیم؟</vt:lpstr>
      <vt:lpstr>رویکرد طراحی </vt:lpstr>
      <vt:lpstr>اسکیس کانسپت طرح</vt:lpstr>
      <vt:lpstr>تمرین عملی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بارهای وارد بر ساختمان</dc:title>
  <dc:creator>my system</dc:creator>
  <cp:lastModifiedBy>my system</cp:lastModifiedBy>
  <cp:revision>10</cp:revision>
  <dcterms:created xsi:type="dcterms:W3CDTF">2020-04-01T12:24:26Z</dcterms:created>
  <dcterms:modified xsi:type="dcterms:W3CDTF">2020-04-14T12:47:05Z</dcterms:modified>
</cp:coreProperties>
</file>