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5" d="100"/>
          <a:sy n="85" d="100"/>
        </p:scale>
        <p:origin x="18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CAAB144-5E85-47EA-B501-7A68F20FC25F}"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EF9A2-FD4A-4357-B2E9-EB4252F4608C}" type="slidenum">
              <a:rPr lang="en-US" smtClean="0"/>
              <a:t>‹#›</a:t>
            </a:fld>
            <a:endParaRPr lang="en-US"/>
          </a:p>
        </p:txBody>
      </p:sp>
    </p:spTree>
    <p:extLst>
      <p:ext uri="{BB962C8B-B14F-4D97-AF65-F5344CB8AC3E}">
        <p14:creationId xmlns:p14="http://schemas.microsoft.com/office/powerpoint/2010/main" val="24132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CAAB144-5E85-47EA-B501-7A68F20FC25F}"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EF9A2-FD4A-4357-B2E9-EB4252F4608C}" type="slidenum">
              <a:rPr lang="en-US" smtClean="0"/>
              <a:t>‹#›</a:t>
            </a:fld>
            <a:endParaRPr lang="en-US"/>
          </a:p>
        </p:txBody>
      </p:sp>
    </p:spTree>
    <p:extLst>
      <p:ext uri="{BB962C8B-B14F-4D97-AF65-F5344CB8AC3E}">
        <p14:creationId xmlns:p14="http://schemas.microsoft.com/office/powerpoint/2010/main" val="2289422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5CAAB144-5E85-47EA-B501-7A68F20FC25F}"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EF9A2-FD4A-4357-B2E9-EB4252F4608C}" type="slidenum">
              <a:rPr lang="en-US" smtClean="0"/>
              <a:t>‹#›</a:t>
            </a:fld>
            <a:endParaRPr lang="en-US"/>
          </a:p>
        </p:txBody>
      </p:sp>
    </p:spTree>
    <p:extLst>
      <p:ext uri="{BB962C8B-B14F-4D97-AF65-F5344CB8AC3E}">
        <p14:creationId xmlns:p14="http://schemas.microsoft.com/office/powerpoint/2010/main" val="1303099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5CAAB144-5E85-47EA-B501-7A68F20FC25F}"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EF9A2-FD4A-4357-B2E9-EB4252F4608C}"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547990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CAAB144-5E85-47EA-B501-7A68F20FC25F}"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EF9A2-FD4A-4357-B2E9-EB4252F4608C}" type="slidenum">
              <a:rPr lang="en-US" smtClean="0"/>
              <a:t>‹#›</a:t>
            </a:fld>
            <a:endParaRPr lang="en-US"/>
          </a:p>
        </p:txBody>
      </p:sp>
    </p:spTree>
    <p:extLst>
      <p:ext uri="{BB962C8B-B14F-4D97-AF65-F5344CB8AC3E}">
        <p14:creationId xmlns:p14="http://schemas.microsoft.com/office/powerpoint/2010/main" val="3005883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CAAB144-5E85-47EA-B501-7A68F20FC25F}" type="datetimeFigureOut">
              <a:rPr lang="en-US" smtClean="0"/>
              <a:t>4/15/2020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EF9A2-FD4A-4357-B2E9-EB4252F4608C}" type="slidenum">
              <a:rPr lang="en-US" smtClean="0"/>
              <a:t>‹#›</a:t>
            </a:fld>
            <a:endParaRPr lang="en-US"/>
          </a:p>
        </p:txBody>
      </p:sp>
    </p:spTree>
    <p:extLst>
      <p:ext uri="{BB962C8B-B14F-4D97-AF65-F5344CB8AC3E}">
        <p14:creationId xmlns:p14="http://schemas.microsoft.com/office/powerpoint/2010/main" val="13311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CAAB144-5E85-47EA-B501-7A68F20FC25F}" type="datetimeFigureOut">
              <a:rPr lang="en-US" smtClean="0"/>
              <a:t>4/15/2020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EF9A2-FD4A-4357-B2E9-EB4252F4608C}" type="slidenum">
              <a:rPr lang="en-US" smtClean="0"/>
              <a:t>‹#›</a:t>
            </a:fld>
            <a:endParaRPr lang="en-US"/>
          </a:p>
        </p:txBody>
      </p:sp>
    </p:spTree>
    <p:extLst>
      <p:ext uri="{BB962C8B-B14F-4D97-AF65-F5344CB8AC3E}">
        <p14:creationId xmlns:p14="http://schemas.microsoft.com/office/powerpoint/2010/main" val="3954326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AAB144-5E85-47EA-B501-7A68F20FC25F}"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EF9A2-FD4A-4357-B2E9-EB4252F4608C}" type="slidenum">
              <a:rPr lang="en-US" smtClean="0"/>
              <a:t>‹#›</a:t>
            </a:fld>
            <a:endParaRPr lang="en-US"/>
          </a:p>
        </p:txBody>
      </p:sp>
    </p:spTree>
    <p:extLst>
      <p:ext uri="{BB962C8B-B14F-4D97-AF65-F5344CB8AC3E}">
        <p14:creationId xmlns:p14="http://schemas.microsoft.com/office/powerpoint/2010/main" val="8379188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AAB144-5E85-47EA-B501-7A68F20FC25F}"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EF9A2-FD4A-4357-B2E9-EB4252F4608C}" type="slidenum">
              <a:rPr lang="en-US" smtClean="0"/>
              <a:t>‹#›</a:t>
            </a:fld>
            <a:endParaRPr lang="en-US"/>
          </a:p>
        </p:txBody>
      </p:sp>
    </p:spTree>
    <p:extLst>
      <p:ext uri="{BB962C8B-B14F-4D97-AF65-F5344CB8AC3E}">
        <p14:creationId xmlns:p14="http://schemas.microsoft.com/office/powerpoint/2010/main" val="1734231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5CAAB144-5E85-47EA-B501-7A68F20FC25F}"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EF9A2-FD4A-4357-B2E9-EB4252F4608C}" type="slidenum">
              <a:rPr lang="en-US" smtClean="0"/>
              <a:t>‹#›</a:t>
            </a:fld>
            <a:endParaRPr lang="en-US"/>
          </a:p>
        </p:txBody>
      </p:sp>
    </p:spTree>
    <p:extLst>
      <p:ext uri="{BB962C8B-B14F-4D97-AF65-F5344CB8AC3E}">
        <p14:creationId xmlns:p14="http://schemas.microsoft.com/office/powerpoint/2010/main" val="2211408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CAAB144-5E85-47EA-B501-7A68F20FC25F}"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EF9A2-FD4A-4357-B2E9-EB4252F4608C}" type="slidenum">
              <a:rPr lang="en-US" smtClean="0"/>
              <a:t>‹#›</a:t>
            </a:fld>
            <a:endParaRPr lang="en-US"/>
          </a:p>
        </p:txBody>
      </p:sp>
    </p:spTree>
    <p:extLst>
      <p:ext uri="{BB962C8B-B14F-4D97-AF65-F5344CB8AC3E}">
        <p14:creationId xmlns:p14="http://schemas.microsoft.com/office/powerpoint/2010/main" val="4253526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CAAB144-5E85-47EA-B501-7A68F20FC25F}"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EF9A2-FD4A-4357-B2E9-EB4252F4608C}" type="slidenum">
              <a:rPr lang="en-US" smtClean="0"/>
              <a:t>‹#›</a:t>
            </a:fld>
            <a:endParaRPr lang="en-US"/>
          </a:p>
        </p:txBody>
      </p:sp>
    </p:spTree>
    <p:extLst>
      <p:ext uri="{BB962C8B-B14F-4D97-AF65-F5344CB8AC3E}">
        <p14:creationId xmlns:p14="http://schemas.microsoft.com/office/powerpoint/2010/main" val="156277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CAAB144-5E85-47EA-B501-7A68F20FC25F}" type="datetimeFigureOut">
              <a:rPr lang="en-US" smtClean="0"/>
              <a:t>4/15/2020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5EF9A2-FD4A-4357-B2E9-EB4252F4608C}" type="slidenum">
              <a:rPr lang="en-US" smtClean="0"/>
              <a:t>‹#›</a:t>
            </a:fld>
            <a:endParaRPr lang="en-US"/>
          </a:p>
        </p:txBody>
      </p:sp>
    </p:spTree>
    <p:extLst>
      <p:ext uri="{BB962C8B-B14F-4D97-AF65-F5344CB8AC3E}">
        <p14:creationId xmlns:p14="http://schemas.microsoft.com/office/powerpoint/2010/main" val="795258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5CAAB144-5E85-47EA-B501-7A68F20FC25F}" type="datetimeFigureOut">
              <a:rPr lang="en-US" smtClean="0"/>
              <a:t>4/15/2020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195EF9A2-FD4A-4357-B2E9-EB4252F4608C}" type="slidenum">
              <a:rPr lang="en-US" smtClean="0"/>
              <a:t>‹#›</a:t>
            </a:fld>
            <a:endParaRPr lang="en-US"/>
          </a:p>
        </p:txBody>
      </p:sp>
    </p:spTree>
    <p:extLst>
      <p:ext uri="{BB962C8B-B14F-4D97-AF65-F5344CB8AC3E}">
        <p14:creationId xmlns:p14="http://schemas.microsoft.com/office/powerpoint/2010/main" val="2259007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CAAB144-5E85-47EA-B501-7A68F20FC25F}" type="datetimeFigureOut">
              <a:rPr lang="en-US" smtClean="0"/>
              <a:t>4/15/2020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195EF9A2-FD4A-4357-B2E9-EB4252F4608C}" type="slidenum">
              <a:rPr lang="en-US" smtClean="0"/>
              <a:t>‹#›</a:t>
            </a:fld>
            <a:endParaRPr lang="en-US"/>
          </a:p>
        </p:txBody>
      </p:sp>
    </p:spTree>
    <p:extLst>
      <p:ext uri="{BB962C8B-B14F-4D97-AF65-F5344CB8AC3E}">
        <p14:creationId xmlns:p14="http://schemas.microsoft.com/office/powerpoint/2010/main" val="2511946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5CAAB144-5E85-47EA-B501-7A68F20FC25F}" type="datetimeFigureOut">
              <a:rPr lang="en-US" smtClean="0"/>
              <a:t>4/15/2020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195EF9A2-FD4A-4357-B2E9-EB4252F4608C}" type="slidenum">
              <a:rPr lang="en-US" smtClean="0"/>
              <a:t>‹#›</a:t>
            </a:fld>
            <a:endParaRPr lang="en-US"/>
          </a:p>
        </p:txBody>
      </p:sp>
    </p:spTree>
    <p:extLst>
      <p:ext uri="{BB962C8B-B14F-4D97-AF65-F5344CB8AC3E}">
        <p14:creationId xmlns:p14="http://schemas.microsoft.com/office/powerpoint/2010/main" val="585494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CAAB144-5E85-47EA-B501-7A68F20FC25F}"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EF9A2-FD4A-4357-B2E9-EB4252F4608C}" type="slidenum">
              <a:rPr lang="en-US" smtClean="0"/>
              <a:t>‹#›</a:t>
            </a:fld>
            <a:endParaRPr lang="en-US"/>
          </a:p>
        </p:txBody>
      </p:sp>
    </p:spTree>
    <p:extLst>
      <p:ext uri="{BB962C8B-B14F-4D97-AF65-F5344CB8AC3E}">
        <p14:creationId xmlns:p14="http://schemas.microsoft.com/office/powerpoint/2010/main" val="1719366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CAAB144-5E85-47EA-B501-7A68F20FC25F}" type="datetimeFigureOut">
              <a:rPr lang="en-US" smtClean="0"/>
              <a:t>4/15/2020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95EF9A2-FD4A-4357-B2E9-EB4252F4608C}" type="slidenum">
              <a:rPr lang="en-US" smtClean="0"/>
              <a:t>‹#›</a:t>
            </a:fld>
            <a:endParaRPr lang="en-US"/>
          </a:p>
        </p:txBody>
      </p:sp>
    </p:spTree>
    <p:extLst>
      <p:ext uri="{BB962C8B-B14F-4D97-AF65-F5344CB8AC3E}">
        <p14:creationId xmlns:p14="http://schemas.microsoft.com/office/powerpoint/2010/main" val="1092942786"/>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7429" y="625974"/>
            <a:ext cx="9144000" cy="745626"/>
          </a:xfrm>
        </p:spPr>
        <p:txBody>
          <a:bodyPr>
            <a:noAutofit/>
          </a:bodyPr>
          <a:lstStyle/>
          <a:p>
            <a:pPr algn="ctr"/>
            <a:r>
              <a:rPr lang="fa-IR" sz="2800" b="1" dirty="0" smtClean="0">
                <a:solidFill>
                  <a:schemeClr val="tx1"/>
                </a:solidFill>
                <a:cs typeface="B Nazanin" panose="00000400000000000000" pitchFamily="2" charset="-78"/>
              </a:rPr>
              <a:t/>
            </a:r>
            <a:br>
              <a:rPr lang="fa-IR" sz="2800" b="1" dirty="0" smtClean="0">
                <a:solidFill>
                  <a:schemeClr val="tx1"/>
                </a:solidFill>
                <a:cs typeface="B Nazanin" panose="00000400000000000000" pitchFamily="2" charset="-78"/>
              </a:rPr>
            </a:br>
            <a:r>
              <a:rPr lang="fa-IR" sz="2800" b="1" dirty="0" smtClean="0">
                <a:solidFill>
                  <a:schemeClr val="tx1"/>
                </a:solidFill>
                <a:cs typeface="B Nazanin" panose="00000400000000000000" pitchFamily="2" charset="-78"/>
              </a:rPr>
              <a:t>شرح و معانی از دکتر </a:t>
            </a:r>
            <a:r>
              <a:rPr lang="fa-IR" sz="2800" b="1" dirty="0" smtClean="0">
                <a:solidFill>
                  <a:schemeClr val="tx1"/>
                </a:solidFill>
                <a:cs typeface="B Nazanin" panose="00000400000000000000" pitchFamily="2" charset="-78"/>
              </a:rPr>
              <a:t>رقیه کاظم زاده</a:t>
            </a:r>
            <a:endParaRPr lang="en-US" sz="2800" b="1" dirty="0">
              <a:solidFill>
                <a:schemeClr val="tx1"/>
              </a:solidFill>
              <a:cs typeface="B Nazanin" panose="00000400000000000000" pitchFamily="2" charset="-78"/>
            </a:endParaRPr>
          </a:p>
        </p:txBody>
      </p:sp>
      <p:sp>
        <p:nvSpPr>
          <p:cNvPr id="3" name="Subtitle 2"/>
          <p:cNvSpPr>
            <a:spLocks noGrp="1"/>
          </p:cNvSpPr>
          <p:nvPr>
            <p:ph type="subTitle" idx="1"/>
          </p:nvPr>
        </p:nvSpPr>
        <p:spPr>
          <a:xfrm>
            <a:off x="1197429" y="2377441"/>
            <a:ext cx="9144000" cy="3781697"/>
          </a:xfrm>
        </p:spPr>
        <p:txBody>
          <a:bodyPr>
            <a:normAutofit/>
          </a:bodyPr>
          <a:lstStyle/>
          <a:p>
            <a:pPr algn="r"/>
            <a:r>
              <a:rPr lang="fa-IR" b="1" dirty="0" smtClean="0"/>
              <a:t>ابیاتی </a:t>
            </a:r>
            <a:r>
              <a:rPr lang="fa-IR" b="1" dirty="0" smtClean="0"/>
              <a:t>از خاقانی شروانی</a:t>
            </a:r>
          </a:p>
          <a:p>
            <a:pPr algn="r"/>
            <a:r>
              <a:rPr lang="fa-IR" b="1" dirty="0" smtClean="0">
                <a:solidFill>
                  <a:schemeClr val="tx1"/>
                </a:solidFill>
              </a:rPr>
              <a:t>بدون تردید، خاقانی یکی از توانمندترین شاعران و قصیده سرایان عرصه ادب فارسی در سدۀ ششم هجری قمری است، نام شاعر، چنان که از سروده هایش بر می آید «بدیل» بوده است؛ نام هنری اش بعد از پیوستن به «خاقان اکبر»، منوچهر شروانشاه به «خاقانی» تغییر یافت. زادگاهش، شهر شروان بوده، از آثار او می توان به دیوار اشعار، تحفه العراقین، ختم الغرائب و نامه هایش اشاره کرد. </a:t>
            </a:r>
            <a:endParaRPr lang="en-US" b="1" dirty="0" smtClean="0">
              <a:solidFill>
                <a:schemeClr val="tx1"/>
              </a:solidFill>
            </a:endParaRPr>
          </a:p>
          <a:p>
            <a:pPr algn="r"/>
            <a:r>
              <a:rPr lang="fa-IR" b="1" dirty="0" smtClean="0">
                <a:solidFill>
                  <a:schemeClr val="accent3">
                    <a:lumMod val="20000"/>
                    <a:lumOff val="80000"/>
                  </a:schemeClr>
                </a:solidFill>
              </a:rPr>
              <a:t>در قصیده زیر، خاقانی خودش را به علت سر تعظیم فرود آوردن در مقابل افراد پست برای به دست آوردن لقمه نانی، سرزنش می کند... </a:t>
            </a:r>
          </a:p>
          <a:p>
            <a:pPr algn="r"/>
            <a:endParaRPr lang="fa-IR" b="1" dirty="0" smtClean="0">
              <a:solidFill>
                <a:schemeClr val="accent3">
                  <a:lumMod val="20000"/>
                  <a:lumOff val="80000"/>
                </a:schemeClr>
              </a:solidFill>
            </a:endParaRPr>
          </a:p>
          <a:p>
            <a:pPr algn="r"/>
            <a:endParaRPr lang="fa-IR" b="1" dirty="0" smtClean="0">
              <a:solidFill>
                <a:schemeClr val="accent3">
                  <a:lumMod val="20000"/>
                  <a:lumOff val="80000"/>
                </a:schemeClr>
              </a:solidFill>
            </a:endParaRPr>
          </a:p>
        </p:txBody>
      </p:sp>
    </p:spTree>
    <p:extLst>
      <p:ext uri="{BB962C8B-B14F-4D97-AF65-F5344CB8AC3E}">
        <p14:creationId xmlns:p14="http://schemas.microsoft.com/office/powerpoint/2010/main" val="1460931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8779" y="1059496"/>
            <a:ext cx="8946541" cy="4195481"/>
          </a:xfrm>
        </p:spPr>
        <p:txBody>
          <a:bodyPr>
            <a:normAutofit lnSpcReduction="10000"/>
          </a:bodyPr>
          <a:lstStyle/>
          <a:p>
            <a:pPr algn="r"/>
            <a:endParaRPr lang="fa-IR" b="1" dirty="0" smtClean="0">
              <a:solidFill>
                <a:schemeClr val="accent3">
                  <a:lumMod val="20000"/>
                  <a:lumOff val="80000"/>
                </a:schemeClr>
              </a:solidFill>
            </a:endParaRPr>
          </a:p>
          <a:p>
            <a:pPr marL="0" indent="0" algn="r">
              <a:buNone/>
            </a:pPr>
            <a:r>
              <a:rPr lang="fa-IR" b="1" dirty="0" smtClean="0">
                <a:solidFill>
                  <a:schemeClr val="accent3">
                    <a:lumMod val="20000"/>
                    <a:lumOff val="80000"/>
                  </a:schemeClr>
                </a:solidFill>
              </a:rPr>
              <a:t>1. زین بیش، </a:t>
            </a:r>
            <a:r>
              <a:rPr lang="fa-IR" b="1" dirty="0">
                <a:solidFill>
                  <a:schemeClr val="accent3">
                    <a:lumMod val="20000"/>
                    <a:lumOff val="80000"/>
                  </a:schemeClr>
                </a:solidFill>
              </a:rPr>
              <a:t>آبروی نریزم برای نان                آتش دهم به روح طبیعی به جای نان</a:t>
            </a:r>
          </a:p>
          <a:p>
            <a:pPr marL="0" indent="0" algn="r">
              <a:buNone/>
            </a:pPr>
            <a:r>
              <a:rPr lang="fa-IR" b="1" dirty="0" smtClean="0">
                <a:solidFill>
                  <a:schemeClr val="accent3">
                    <a:lumMod val="20000"/>
                    <a:lumOff val="80000"/>
                  </a:schemeClr>
                </a:solidFill>
              </a:rPr>
              <a:t>2. خون </a:t>
            </a:r>
            <a:r>
              <a:rPr lang="fa-IR" b="1" dirty="0">
                <a:solidFill>
                  <a:schemeClr val="accent3">
                    <a:lumMod val="20000"/>
                    <a:lumOff val="80000"/>
                  </a:schemeClr>
                </a:solidFill>
              </a:rPr>
              <a:t>جگر خورم، نخورم نان کسان             در خون جان شوم، نشوم آشنای نان</a:t>
            </a:r>
          </a:p>
          <a:p>
            <a:pPr marL="0" indent="0" algn="r">
              <a:buNone/>
            </a:pPr>
            <a:r>
              <a:rPr lang="fa-IR" b="1" dirty="0" smtClean="0">
                <a:solidFill>
                  <a:schemeClr val="accent3">
                    <a:lumMod val="20000"/>
                    <a:lumOff val="80000"/>
                  </a:schemeClr>
                </a:solidFill>
              </a:rPr>
              <a:t>3. با </a:t>
            </a:r>
            <a:r>
              <a:rPr lang="fa-IR" b="1" dirty="0">
                <a:solidFill>
                  <a:schemeClr val="accent3">
                    <a:lumMod val="20000"/>
                    <a:lumOff val="80000"/>
                  </a:schemeClr>
                </a:solidFill>
              </a:rPr>
              <a:t>این پلنگ همتی از سگ بتر بوم              گر زین سپس، چو سگ، دوم اندر قفای نان</a:t>
            </a:r>
          </a:p>
          <a:p>
            <a:pPr marL="0" indent="0" algn="r">
              <a:buNone/>
            </a:pPr>
            <a:r>
              <a:rPr lang="fa-IR" b="1" dirty="0" smtClean="0">
                <a:solidFill>
                  <a:schemeClr val="accent3">
                    <a:lumMod val="20000"/>
                    <a:lumOff val="80000"/>
                  </a:schemeClr>
                </a:solidFill>
              </a:rPr>
              <a:t>4. در </a:t>
            </a:r>
            <a:r>
              <a:rPr lang="fa-IR" b="1" dirty="0">
                <a:solidFill>
                  <a:schemeClr val="accent3">
                    <a:lumMod val="20000"/>
                    <a:lumOff val="80000"/>
                  </a:schemeClr>
                </a:solidFill>
              </a:rPr>
              <a:t>جرم ماه و قرصه خورشید ننگرم           هرگه که دیده ها شودم رهنمای </a:t>
            </a:r>
            <a:r>
              <a:rPr lang="fa-IR" b="1" dirty="0" smtClean="0">
                <a:solidFill>
                  <a:schemeClr val="accent3">
                    <a:lumMod val="20000"/>
                    <a:lumOff val="80000"/>
                  </a:schemeClr>
                </a:solidFill>
              </a:rPr>
              <a:t>نان</a:t>
            </a:r>
            <a:endParaRPr lang="fa-IR" b="1" dirty="0">
              <a:solidFill>
                <a:schemeClr val="accent3">
                  <a:lumMod val="20000"/>
                  <a:lumOff val="80000"/>
                </a:schemeClr>
              </a:solidFill>
            </a:endParaRPr>
          </a:p>
          <a:p>
            <a:pPr marL="0" indent="0" algn="r">
              <a:buNone/>
            </a:pPr>
            <a:r>
              <a:rPr lang="fa-IR" b="1" dirty="0" smtClean="0">
                <a:solidFill>
                  <a:schemeClr val="accent3">
                    <a:lumMod val="20000"/>
                    <a:lumOff val="80000"/>
                  </a:schemeClr>
                </a:solidFill>
              </a:rPr>
              <a:t>5. از </a:t>
            </a:r>
            <a:r>
              <a:rPr lang="fa-IR" b="1" dirty="0">
                <a:solidFill>
                  <a:schemeClr val="accent3">
                    <a:lumMod val="20000"/>
                    <a:lumOff val="80000"/>
                  </a:schemeClr>
                </a:solidFill>
              </a:rPr>
              <a:t>چشم، زیبق آرم و در گوش ریزمش         تا نشنوم ز سفرۀ دونان، صلای نان</a:t>
            </a:r>
          </a:p>
          <a:p>
            <a:pPr marL="0" indent="0" algn="r">
              <a:buNone/>
            </a:pPr>
            <a:r>
              <a:rPr lang="fa-IR" b="1" dirty="0" smtClean="0">
                <a:solidFill>
                  <a:schemeClr val="accent3">
                    <a:lumMod val="20000"/>
                    <a:lumOff val="80000"/>
                  </a:schemeClr>
                </a:solidFill>
              </a:rPr>
              <a:t>6. چون </a:t>
            </a:r>
            <a:r>
              <a:rPr lang="fa-IR" b="1" dirty="0">
                <a:solidFill>
                  <a:schemeClr val="accent3">
                    <a:lumMod val="20000"/>
                    <a:lumOff val="80000"/>
                  </a:schemeClr>
                </a:solidFill>
              </a:rPr>
              <a:t>آب آسیاب سر من در نشیب باد           گر پیش کس دهان شودم آسیای </a:t>
            </a:r>
            <a:r>
              <a:rPr lang="fa-IR" b="1" dirty="0" smtClean="0">
                <a:solidFill>
                  <a:schemeClr val="accent3">
                    <a:lumMod val="20000"/>
                    <a:lumOff val="80000"/>
                  </a:schemeClr>
                </a:solidFill>
              </a:rPr>
              <a:t>نان</a:t>
            </a:r>
          </a:p>
          <a:p>
            <a:pPr marL="0" indent="0" algn="r">
              <a:buNone/>
            </a:pPr>
            <a:r>
              <a:rPr lang="fa-IR" b="1" dirty="0" smtClean="0">
                <a:solidFill>
                  <a:schemeClr val="accent3">
                    <a:lumMod val="20000"/>
                    <a:lumOff val="80000"/>
                  </a:schemeClr>
                </a:solidFill>
              </a:rPr>
              <a:t>معنی کلمه ها:</a:t>
            </a:r>
          </a:p>
          <a:p>
            <a:pPr marL="0" indent="0" algn="r">
              <a:buNone/>
            </a:pPr>
            <a:r>
              <a:rPr lang="fa-IR" b="1" dirty="0" smtClean="0">
                <a:solidFill>
                  <a:schemeClr val="accent3">
                    <a:lumMod val="20000"/>
                    <a:lumOff val="80000"/>
                  </a:schemeClr>
                </a:solidFill>
              </a:rPr>
              <a:t>روح طبیعی: نفس             زیبق: جیوه، استعاره از قطره اشک</a:t>
            </a:r>
          </a:p>
          <a:p>
            <a:pPr marL="0" indent="0" algn="r">
              <a:buNone/>
            </a:pPr>
            <a:r>
              <a:rPr lang="fa-IR" b="1" dirty="0" smtClean="0">
                <a:solidFill>
                  <a:schemeClr val="accent3">
                    <a:lumMod val="20000"/>
                    <a:lumOff val="80000"/>
                  </a:schemeClr>
                </a:solidFill>
              </a:rPr>
              <a:t>دونان: جمع کلمه دون، افراد پست        صلا: دعوت</a:t>
            </a:r>
            <a:endParaRPr lang="fa-IR" b="1" dirty="0">
              <a:solidFill>
                <a:schemeClr val="accent3">
                  <a:lumMod val="20000"/>
                  <a:lumOff val="80000"/>
                </a:schemeClr>
              </a:solidFill>
            </a:endParaRPr>
          </a:p>
        </p:txBody>
      </p:sp>
      <p:pic>
        <p:nvPicPr>
          <p:cNvPr id="2" name="صدا ۰۰۳">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00201" y="200377"/>
            <a:ext cx="1151467" cy="1151467"/>
          </a:xfrm>
          <a:prstGeom prst="rect">
            <a:avLst/>
          </a:prstGeom>
        </p:spPr>
      </p:pic>
    </p:spTree>
    <p:extLst>
      <p:ext uri="{BB962C8B-B14F-4D97-AF65-F5344CB8AC3E}">
        <p14:creationId xmlns:p14="http://schemas.microsoft.com/office/powerpoint/2010/main" val="158707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107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7490" y="991762"/>
            <a:ext cx="8946541" cy="4195481"/>
          </a:xfrm>
        </p:spPr>
        <p:txBody>
          <a:bodyPr>
            <a:normAutofit fontScale="92500"/>
          </a:bodyPr>
          <a:lstStyle/>
          <a:p>
            <a:pPr marL="0" lvl="0" indent="0" algn="r">
              <a:buClr>
                <a:srgbClr val="1E5155">
                  <a:lumMod val="40000"/>
                  <a:lumOff val="60000"/>
                </a:srgbClr>
              </a:buClr>
              <a:buNone/>
            </a:pPr>
            <a:r>
              <a:rPr lang="fa-IR" b="1" cap="all" dirty="0">
                <a:solidFill>
                  <a:srgbClr val="E6B729">
                    <a:lumMod val="20000"/>
                    <a:lumOff val="80000"/>
                  </a:srgbClr>
                </a:solidFill>
              </a:rPr>
              <a:t>معنی ابیات:</a:t>
            </a:r>
          </a:p>
          <a:p>
            <a:pPr marL="0" lvl="0" indent="0" algn="r">
              <a:buClr>
                <a:srgbClr val="1E5155">
                  <a:lumMod val="40000"/>
                  <a:lumOff val="60000"/>
                </a:srgbClr>
              </a:buClr>
              <a:buNone/>
            </a:pPr>
            <a:endParaRPr lang="fa-IR" b="1" cap="all" dirty="0">
              <a:solidFill>
                <a:srgbClr val="E6B729">
                  <a:lumMod val="20000"/>
                  <a:lumOff val="80000"/>
                </a:srgbClr>
              </a:solidFill>
            </a:endParaRPr>
          </a:p>
          <a:p>
            <a:pPr marL="0" lvl="0" indent="0" algn="r">
              <a:buClr>
                <a:srgbClr val="1E5155">
                  <a:lumMod val="40000"/>
                  <a:lumOff val="60000"/>
                </a:srgbClr>
              </a:buClr>
              <a:buNone/>
            </a:pPr>
            <a:r>
              <a:rPr lang="fa-IR" b="1" cap="all" dirty="0">
                <a:solidFill>
                  <a:srgbClr val="E6B729">
                    <a:lumMod val="20000"/>
                    <a:lumOff val="80000"/>
                  </a:srgbClr>
                </a:solidFill>
              </a:rPr>
              <a:t>بیت اول: بیش ازین برای بدست آوردن نان، ذلیل و خوار نمی شوم، به نفسم به جای نان، آتش می خورانم.</a:t>
            </a:r>
          </a:p>
          <a:p>
            <a:pPr marL="0" lvl="0" indent="0" algn="r">
              <a:buClr>
                <a:srgbClr val="1E5155">
                  <a:lumMod val="40000"/>
                  <a:lumOff val="60000"/>
                </a:srgbClr>
              </a:buClr>
              <a:buNone/>
            </a:pPr>
            <a:r>
              <a:rPr lang="fa-IR" b="1" cap="all" dirty="0">
                <a:solidFill>
                  <a:srgbClr val="E6B729">
                    <a:lumMod val="20000"/>
                    <a:lumOff val="80000"/>
                  </a:srgbClr>
                </a:solidFill>
              </a:rPr>
              <a:t>بیت دوم: سختی زیادی را تحمل میکنم اما نان افراد فرومایه را نمی خورم، تن به هلاک شدن می دهم اما به نان چنین افرادی نزدیک نمی شوم.</a:t>
            </a:r>
          </a:p>
          <a:p>
            <a:pPr marL="0" lvl="0" indent="0" algn="r">
              <a:buClr>
                <a:srgbClr val="1E5155">
                  <a:lumMod val="40000"/>
                  <a:lumOff val="60000"/>
                </a:srgbClr>
              </a:buClr>
              <a:buNone/>
            </a:pPr>
            <a:r>
              <a:rPr lang="fa-IR" b="1" cap="all" dirty="0">
                <a:solidFill>
                  <a:srgbClr val="E6B729">
                    <a:lumMod val="20000"/>
                    <a:lumOff val="80000"/>
                  </a:srgbClr>
                </a:solidFill>
              </a:rPr>
              <a:t>بیت سوم: اگر از حالا به بعد، همانند سگ به دنبال نان بدوم؛ با این عزت نفس بالایی که دارم سطح غرور خودم را به اندازۀ نفس یک حیوان پایین می آورم.</a:t>
            </a:r>
          </a:p>
          <a:p>
            <a:pPr marL="0" lvl="0" indent="0" algn="r">
              <a:buClr>
                <a:srgbClr val="1E5155">
                  <a:lumMod val="40000"/>
                  <a:lumOff val="60000"/>
                </a:srgbClr>
              </a:buClr>
              <a:buNone/>
            </a:pPr>
            <a:r>
              <a:rPr lang="fa-IR" b="1" cap="all" dirty="0">
                <a:solidFill>
                  <a:srgbClr val="E6B729">
                    <a:lumMod val="20000"/>
                    <a:lumOff val="80000"/>
                  </a:srgbClr>
                </a:solidFill>
              </a:rPr>
              <a:t>بیت چهارم: اگر چشمانم به دنبال نان باشند؛ دو چشم من کور شوند.</a:t>
            </a:r>
          </a:p>
          <a:p>
            <a:pPr marL="0" lvl="0" indent="0" algn="r">
              <a:buClr>
                <a:srgbClr val="1E5155">
                  <a:lumMod val="40000"/>
                  <a:lumOff val="60000"/>
                </a:srgbClr>
              </a:buClr>
              <a:buNone/>
            </a:pPr>
            <a:r>
              <a:rPr lang="fa-IR" b="1" cap="all" dirty="0">
                <a:solidFill>
                  <a:srgbClr val="E6B729">
                    <a:lumMod val="20000"/>
                    <a:lumOff val="80000"/>
                  </a:srgbClr>
                </a:solidFill>
              </a:rPr>
              <a:t>بیت پنجم: گریه می کنم و دانه های اشک به گوشم سرازیر می شود تا صدای دعوت فرومایگان را برای نان نشنوم.</a:t>
            </a:r>
          </a:p>
          <a:p>
            <a:pPr marL="0" lvl="0" indent="0" algn="r">
              <a:buClr>
                <a:srgbClr val="1E5155">
                  <a:lumMod val="40000"/>
                  <a:lumOff val="60000"/>
                </a:srgbClr>
              </a:buClr>
              <a:buNone/>
            </a:pPr>
            <a:r>
              <a:rPr lang="fa-IR" b="1" cap="all" dirty="0">
                <a:solidFill>
                  <a:srgbClr val="E6B729">
                    <a:lumMod val="20000"/>
                    <a:lumOff val="80000"/>
                  </a:srgbClr>
                </a:solidFill>
              </a:rPr>
              <a:t>بیت ششم: اگر پیش کسی نانی را دردهانم آسیاب کنم (بجوم) سرِ من همانند آب آسیاب در زیر پایم قرار گیرد.</a:t>
            </a:r>
            <a:endParaRPr lang="en-US" b="1" cap="all" dirty="0">
              <a:solidFill>
                <a:srgbClr val="E6B729">
                  <a:lumMod val="20000"/>
                  <a:lumOff val="80000"/>
                </a:srgbClr>
              </a:solidFill>
            </a:endParaRPr>
          </a:p>
          <a:p>
            <a:endParaRPr lang="en-US" dirty="0"/>
          </a:p>
        </p:txBody>
      </p:sp>
    </p:spTree>
    <p:extLst>
      <p:ext uri="{BB962C8B-B14F-4D97-AF65-F5344CB8AC3E}">
        <p14:creationId xmlns:p14="http://schemas.microsoft.com/office/powerpoint/2010/main" val="5493251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170</TotalTime>
  <Words>411</Words>
  <Application>Microsoft Office PowerPoint</Application>
  <PresentationFormat>Widescreen</PresentationFormat>
  <Paragraphs>22</Paragraphs>
  <Slides>3</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B Nazanin</vt:lpstr>
      <vt:lpstr>Century Gothic</vt:lpstr>
      <vt:lpstr>Times New Roman</vt:lpstr>
      <vt:lpstr>Wingdings 3</vt:lpstr>
      <vt:lpstr>Ion</vt:lpstr>
      <vt:lpstr> شرح و معانی از دکتر رقیه کاظم زاده</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منبع درس ادبیات فارسی: کتاب زبان و ادبیات فارسی تالیف آقای دکتر منصور مرتضوی استاد درس: دکتر رقیه کاظم زاده</dc:title>
  <dc:creator>Windows User</dc:creator>
  <cp:lastModifiedBy>Windows User</cp:lastModifiedBy>
  <cp:revision>27</cp:revision>
  <dcterms:created xsi:type="dcterms:W3CDTF">2020-04-05T20:32:55Z</dcterms:created>
  <dcterms:modified xsi:type="dcterms:W3CDTF">2020-04-15T22:27:43Z</dcterms:modified>
</cp:coreProperties>
</file>