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20"/>
  </p:notesMasterIdLst>
  <p:sldIdLst>
    <p:sldId id="256" r:id="rId2"/>
    <p:sldId id="257" r:id="rId3"/>
    <p:sldId id="263" r:id="rId4"/>
    <p:sldId id="265" r:id="rId5"/>
    <p:sldId id="266" r:id="rId6"/>
    <p:sldId id="277" r:id="rId7"/>
    <p:sldId id="278" r:id="rId8"/>
    <p:sldId id="270" r:id="rId9"/>
    <p:sldId id="269" r:id="rId10"/>
    <p:sldId id="271" r:id="rId11"/>
    <p:sldId id="275" r:id="rId12"/>
    <p:sldId id="276" r:id="rId13"/>
    <p:sldId id="279" r:id="rId14"/>
    <p:sldId id="272" r:id="rId15"/>
    <p:sldId id="280" r:id="rId16"/>
    <p:sldId id="281" r:id="rId17"/>
    <p:sldId id="274" r:id="rId18"/>
    <p:sldId id="28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c" initials="p" lastIdx="1" clrIdx="0">
    <p:extLst>
      <p:ext uri="{19B8F6BF-5375-455C-9EA6-DF929625EA0E}">
        <p15:presenceInfo xmlns:p15="http://schemas.microsoft.com/office/powerpoint/2012/main" userId="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59" autoAdjust="0"/>
    <p:restoredTop sz="86355" autoAdjust="0"/>
  </p:normalViewPr>
  <p:slideViewPr>
    <p:cSldViewPr snapToGrid="0">
      <p:cViewPr varScale="1">
        <p:scale>
          <a:sx n="66" d="100"/>
          <a:sy n="66" d="100"/>
        </p:scale>
        <p:origin x="102" y="25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36" d="100"/>
          <a:sy n="36" d="100"/>
        </p:scale>
        <p:origin x="2232" y="1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ACAB33-CB0B-453B-95CC-3F81CDF8A684}" type="datetimeFigureOut">
              <a:rPr lang="en-US" smtClean="0"/>
              <a:t>4/6/2020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8772BA-7884-4E8C-99E9-F75A0B3521BF}" type="slidenum">
              <a:rPr lang="en-US" smtClean="0"/>
              <a:t>‹#›</a:t>
            </a:fld>
            <a:endParaRPr lang="en-US" dirty="0"/>
          </a:p>
        </p:txBody>
      </p:sp>
    </p:spTree>
    <p:extLst>
      <p:ext uri="{BB962C8B-B14F-4D97-AF65-F5344CB8AC3E}">
        <p14:creationId xmlns:p14="http://schemas.microsoft.com/office/powerpoint/2010/main" val="2728933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772BA-7884-4E8C-99E9-F75A0B3521BF}" type="slidenum">
              <a:rPr lang="en-US" smtClean="0"/>
              <a:t>1</a:t>
            </a:fld>
            <a:endParaRPr lang="en-US" dirty="0"/>
          </a:p>
        </p:txBody>
      </p:sp>
    </p:spTree>
    <p:extLst>
      <p:ext uri="{BB962C8B-B14F-4D97-AF65-F5344CB8AC3E}">
        <p14:creationId xmlns:p14="http://schemas.microsoft.com/office/powerpoint/2010/main" val="616475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8772BA-7884-4E8C-99E9-F75A0B3521BF}" type="slidenum">
              <a:rPr lang="en-US" smtClean="0"/>
              <a:t>2</a:t>
            </a:fld>
            <a:endParaRPr lang="en-US" dirty="0"/>
          </a:p>
        </p:txBody>
      </p:sp>
    </p:spTree>
    <p:extLst>
      <p:ext uri="{BB962C8B-B14F-4D97-AF65-F5344CB8AC3E}">
        <p14:creationId xmlns:p14="http://schemas.microsoft.com/office/powerpoint/2010/main" val="2934550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3693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1718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00231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1195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780833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23141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89554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3116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4210446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7105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503954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6893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46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58769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984097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333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4/6/2020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241999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6439" y="2699658"/>
            <a:ext cx="7766936" cy="899886"/>
          </a:xfrm>
          <a:solidFill>
            <a:schemeClr val="accent1">
              <a:lumMod val="75000"/>
            </a:schemeClr>
          </a:solidFill>
          <a:ln>
            <a:solidFill>
              <a:schemeClr val="accent1"/>
            </a:solidFill>
          </a:ln>
        </p:spPr>
        <p:txBody>
          <a:bodyPr/>
          <a:lstStyle/>
          <a:p>
            <a:pPr algn="ctr"/>
            <a:r>
              <a:rPr lang="fa-IR" dirty="0">
                <a:solidFill>
                  <a:schemeClr val="tx1"/>
                </a:solidFill>
              </a:rPr>
              <a:t>بسم الله الرحمن الرحیم</a:t>
            </a:r>
            <a:endParaRPr lang="en-US" dirty="0">
              <a:solidFill>
                <a:schemeClr val="tx1"/>
              </a:solidFill>
            </a:endParaRPr>
          </a:p>
        </p:txBody>
      </p:sp>
    </p:spTree>
    <p:extLst>
      <p:ext uri="{BB962C8B-B14F-4D97-AF65-F5344CB8AC3E}">
        <p14:creationId xmlns:p14="http://schemas.microsoft.com/office/powerpoint/2010/main" val="15587355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pPr algn="r"/>
            <a:r>
              <a:rPr lang="fa-IR" dirty="0" smtClean="0">
                <a:solidFill>
                  <a:srgbClr val="FF0000"/>
                </a:solidFill>
              </a:rPr>
              <a:t>)سیتم اطلاعاتی مدیریت</a:t>
            </a:r>
            <a:r>
              <a:rPr lang="en-US" dirty="0" smtClean="0">
                <a:solidFill>
                  <a:srgbClr val="FF0000"/>
                </a:solidFill>
              </a:rPr>
              <a:t>MIS</a:t>
            </a:r>
            <a:r>
              <a:rPr lang="fa-IR" dirty="0" smtClean="0">
                <a:solidFill>
                  <a:srgbClr val="FF0000"/>
                </a:solidFill>
              </a:rPr>
              <a:t>(</a:t>
            </a:r>
            <a:endParaRPr lang="en-US" dirty="0">
              <a:solidFill>
                <a:srgbClr val="FF0000"/>
              </a:solidFill>
            </a:endParaRPr>
          </a:p>
        </p:txBody>
      </p:sp>
      <p:sp>
        <p:nvSpPr>
          <p:cNvPr id="3" name="Content Placeholder 2"/>
          <p:cNvSpPr>
            <a:spLocks noGrp="1"/>
          </p:cNvSpPr>
          <p:nvPr>
            <p:ph idx="1"/>
          </p:nvPr>
        </p:nvSpPr>
        <p:spPr>
          <a:xfrm>
            <a:off x="437491" y="2160589"/>
            <a:ext cx="8596668" cy="3880773"/>
          </a:xfrm>
        </p:spPr>
        <p:txBody>
          <a:bodyPr>
            <a:normAutofit fontScale="92500" lnSpcReduction="10000"/>
          </a:bodyPr>
          <a:lstStyle/>
          <a:p>
            <a:pPr marL="0" indent="0" algn="r">
              <a:buNone/>
            </a:pPr>
            <a:r>
              <a:rPr lang="fa-IR" sz="3200" dirty="0" smtClean="0">
                <a:solidFill>
                  <a:schemeClr val="tx1"/>
                </a:solidFill>
              </a:rPr>
              <a:t>روش رسمی ارائه اطلاعات دقیق به مدیریت درباره کارکنان،دادها،دستورالعمل ها و تجهیزات برای تسهیل و واگذاری به تمام اعضای یک سازمان می باشد</a:t>
            </a:r>
            <a:endParaRPr lang="en-US" sz="3200" dirty="0" smtClean="0">
              <a:solidFill>
                <a:schemeClr val="tx1"/>
              </a:solidFill>
            </a:endParaRPr>
          </a:p>
          <a:p>
            <a:pPr marL="0" indent="0" algn="r">
              <a:buNone/>
            </a:pPr>
            <a:endParaRPr lang="en-US" sz="2400" dirty="0">
              <a:solidFill>
                <a:schemeClr val="tx1"/>
              </a:solidFill>
            </a:endParaRPr>
          </a:p>
          <a:p>
            <a:pPr marL="0" indent="0" algn="r">
              <a:buNone/>
            </a:pPr>
            <a:endParaRPr lang="en-US" sz="2400" dirty="0" smtClean="0">
              <a:solidFill>
                <a:schemeClr val="tx1"/>
              </a:solidFill>
            </a:endParaRPr>
          </a:p>
          <a:p>
            <a:pPr marL="0" indent="0" algn="r">
              <a:buNone/>
            </a:pPr>
            <a:endParaRPr lang="en-US" sz="2400" dirty="0">
              <a:solidFill>
                <a:schemeClr val="tx1"/>
              </a:solidFill>
            </a:endParaRPr>
          </a:p>
          <a:p>
            <a:pPr marL="0" indent="0" algn="r">
              <a:buNone/>
            </a:pPr>
            <a:endParaRPr lang="en-US" sz="2400" dirty="0" smtClean="0">
              <a:solidFill>
                <a:schemeClr val="tx1"/>
              </a:solidFill>
            </a:endParaRPr>
          </a:p>
          <a:p>
            <a:pPr marL="0" indent="0">
              <a:buNone/>
            </a:pPr>
            <a:r>
              <a:rPr lang="en-US" sz="3200" dirty="0" smtClean="0">
                <a:solidFill>
                  <a:schemeClr val="tx1"/>
                </a:solidFill>
              </a:rPr>
              <a:t>Management information system</a:t>
            </a:r>
            <a:endParaRPr lang="en-US" sz="3200" dirty="0">
              <a:solidFill>
                <a:schemeClr val="tx1"/>
              </a:solidFill>
            </a:endParaRPr>
          </a:p>
        </p:txBody>
      </p:sp>
    </p:spTree>
    <p:extLst>
      <p:ext uri="{BB962C8B-B14F-4D97-AF65-F5344CB8AC3E}">
        <p14:creationId xmlns:p14="http://schemas.microsoft.com/office/powerpoint/2010/main" val="1221759960"/>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745573"/>
          </a:xfrm>
        </p:spPr>
        <p:txBody>
          <a:bodyPr>
            <a:normAutofit/>
          </a:bodyPr>
          <a:lstStyle/>
          <a:p>
            <a:pPr marL="0" indent="0" algn="r">
              <a:buNone/>
            </a:pPr>
            <a:r>
              <a:rPr lang="fa-IR" sz="3200" dirty="0" smtClean="0">
                <a:solidFill>
                  <a:srgbClr val="FF0000"/>
                </a:solidFill>
              </a:rPr>
              <a:t>  رابطه </a:t>
            </a:r>
            <a:r>
              <a:rPr lang="fa-IR" sz="3200" dirty="0" smtClean="0">
                <a:solidFill>
                  <a:srgbClr val="FF0000"/>
                </a:solidFill>
              </a:rPr>
              <a:t>سیستم اطلاعاتی حسابداری با سیستم اطلاعاتی مدیریت:</a:t>
            </a:r>
            <a:endParaRPr lang="en-US" sz="3200" dirty="0">
              <a:solidFill>
                <a:srgbClr val="FF0000"/>
              </a:solidFill>
            </a:endParaRPr>
          </a:p>
        </p:txBody>
      </p:sp>
      <p:pic>
        <p:nvPicPr>
          <p:cNvPr id="2" name="Picture 1"/>
          <p:cNvPicPr>
            <a:picLocks noChangeAspect="1"/>
          </p:cNvPicPr>
          <p:nvPr/>
        </p:nvPicPr>
        <p:blipFill>
          <a:blip r:embed="rId2"/>
          <a:stretch>
            <a:fillRect/>
          </a:stretch>
        </p:blipFill>
        <p:spPr>
          <a:xfrm>
            <a:off x="1378859" y="1016000"/>
            <a:ext cx="6854900" cy="4978400"/>
          </a:xfrm>
          <a:prstGeom prst="rect">
            <a:avLst/>
          </a:prstGeom>
        </p:spPr>
      </p:pic>
    </p:spTree>
    <p:extLst>
      <p:ext uri="{BB962C8B-B14F-4D97-AF65-F5344CB8AC3E}">
        <p14:creationId xmlns:p14="http://schemas.microsoft.com/office/powerpoint/2010/main" val="1160053412"/>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657" y="1465942"/>
            <a:ext cx="9303657" cy="3788229"/>
          </a:xfrm>
        </p:spPr>
        <p:txBody>
          <a:bodyPr/>
          <a:lstStyle/>
          <a:p>
            <a:pPr algn="r"/>
            <a:r>
              <a:rPr lang="fa-IR" dirty="0" smtClean="0">
                <a:solidFill>
                  <a:schemeClr val="tx1"/>
                </a:solidFill>
              </a:rPr>
              <a:t>آنچه در هر دو مشترک است توجه محوری به اطلاعات است حسابداری بیشتر به خود اطلاعات(تامین اطلاعات برای تصمیم گیری های اقتصادی)گرایش دارد،در حالیکه سیستم اطلاعاتی مدیریت بیشتر به سیستم هایی پوشش می دهد که اطلاعات را تولید می کنند</a:t>
            </a:r>
            <a:endParaRPr lang="en-US" dirty="0">
              <a:solidFill>
                <a:schemeClr val="tx1"/>
              </a:solidFill>
            </a:endParaRPr>
          </a:p>
        </p:txBody>
      </p:sp>
    </p:spTree>
    <p:extLst>
      <p:ext uri="{BB962C8B-B14F-4D97-AF65-F5344CB8AC3E}">
        <p14:creationId xmlns:p14="http://schemas.microsoft.com/office/powerpoint/2010/main" val="2032056543"/>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87095" y="0"/>
            <a:ext cx="9676095" cy="6858000"/>
          </a:xfrm>
          <a:prstGeom prst="rect">
            <a:avLst/>
          </a:prstGeom>
        </p:spPr>
      </p:pic>
    </p:spTree>
    <p:extLst>
      <p:ext uri="{BB962C8B-B14F-4D97-AF65-F5344CB8AC3E}">
        <p14:creationId xmlns:p14="http://schemas.microsoft.com/office/powerpoint/2010/main" val="3172118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solidFill>
                  <a:srgbClr val="FF0000"/>
                </a:solidFill>
              </a:rPr>
              <a:t>AIS</a:t>
            </a:r>
            <a:r>
              <a:rPr lang="fa-IR" b="1" dirty="0" smtClean="0">
                <a:solidFill>
                  <a:srgbClr val="FF0000"/>
                </a:solidFill>
              </a:rPr>
              <a:t>عوامل تشکیل دهنده </a:t>
            </a:r>
            <a:endParaRPr lang="en-US" b="1" dirty="0">
              <a:solidFill>
                <a:srgbClr val="FF0000"/>
              </a:solidFill>
            </a:endParaRPr>
          </a:p>
        </p:txBody>
      </p:sp>
      <p:sp>
        <p:nvSpPr>
          <p:cNvPr id="4" name="Content Placeholder 3"/>
          <p:cNvSpPr>
            <a:spLocks noGrp="1"/>
          </p:cNvSpPr>
          <p:nvPr>
            <p:ph idx="1"/>
          </p:nvPr>
        </p:nvSpPr>
        <p:spPr>
          <a:xfrm>
            <a:off x="2902856" y="1930400"/>
            <a:ext cx="4963259" cy="3880773"/>
          </a:xfrm>
        </p:spPr>
        <p:txBody>
          <a:bodyPr>
            <a:normAutofit fontScale="92500" lnSpcReduction="10000"/>
          </a:bodyPr>
          <a:lstStyle/>
          <a:p>
            <a:pPr marL="0" indent="0" algn="r">
              <a:buNone/>
            </a:pPr>
            <a:r>
              <a:rPr lang="fa-IR" sz="3200" dirty="0" smtClean="0"/>
              <a:t>1)سازمان(کارکنان</a:t>
            </a:r>
            <a:r>
              <a:rPr lang="fa-IR" sz="3200" dirty="0" smtClean="0"/>
              <a:t>)</a:t>
            </a:r>
          </a:p>
          <a:p>
            <a:pPr marL="0" indent="0" algn="r">
              <a:buNone/>
            </a:pPr>
            <a:endParaRPr lang="fa-IR" sz="3200" dirty="0" smtClean="0"/>
          </a:p>
          <a:p>
            <a:pPr marL="0" indent="0" algn="r">
              <a:buNone/>
            </a:pPr>
            <a:r>
              <a:rPr lang="fa-IR" sz="3200" dirty="0" smtClean="0"/>
              <a:t>2)فرم </a:t>
            </a:r>
            <a:r>
              <a:rPr lang="fa-IR" sz="3200" dirty="0" smtClean="0"/>
              <a:t>ها</a:t>
            </a:r>
          </a:p>
          <a:p>
            <a:pPr marL="0" indent="0" algn="r">
              <a:buNone/>
            </a:pPr>
            <a:endParaRPr lang="fa-IR" sz="3200" dirty="0" smtClean="0"/>
          </a:p>
          <a:p>
            <a:pPr marL="0" indent="0" algn="r">
              <a:buNone/>
            </a:pPr>
            <a:r>
              <a:rPr lang="fa-IR" sz="3200" dirty="0" smtClean="0"/>
              <a:t>3)روشها</a:t>
            </a:r>
          </a:p>
          <a:p>
            <a:pPr marL="0" indent="0" algn="r">
              <a:buNone/>
            </a:pPr>
            <a:endParaRPr lang="fa-IR" sz="3200" dirty="0" smtClean="0"/>
          </a:p>
          <a:p>
            <a:pPr marL="0" indent="0" algn="r">
              <a:buNone/>
            </a:pPr>
            <a:r>
              <a:rPr lang="fa-IR" sz="3200" dirty="0" smtClean="0"/>
              <a:t>4)وسایل وتجهیزات</a:t>
            </a:r>
            <a:endParaRPr lang="en-US" sz="3200" dirty="0"/>
          </a:p>
        </p:txBody>
      </p:sp>
    </p:spTree>
    <p:extLst>
      <p:ext uri="{BB962C8B-B14F-4D97-AF65-F5344CB8AC3E}">
        <p14:creationId xmlns:p14="http://schemas.microsoft.com/office/powerpoint/2010/main" val="1241510678"/>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077" y="522515"/>
            <a:ext cx="8596668" cy="5634962"/>
          </a:xfrm>
        </p:spPr>
        <p:txBody>
          <a:bodyPr/>
          <a:lstStyle/>
          <a:p>
            <a:pPr marL="0" indent="0" algn="r">
              <a:buNone/>
            </a:pPr>
            <a:r>
              <a:rPr lang="fa-IR" sz="2800" b="1" dirty="0" smtClean="0">
                <a:solidFill>
                  <a:schemeClr val="accent1">
                    <a:lumMod val="75000"/>
                  </a:schemeClr>
                </a:solidFill>
              </a:rPr>
              <a:t>سازمان(کارکنان )</a:t>
            </a:r>
            <a:endParaRPr lang="fa-IR" sz="2800" b="1" dirty="0">
              <a:solidFill>
                <a:schemeClr val="accent1">
                  <a:lumMod val="75000"/>
                </a:schemeClr>
              </a:solidFill>
            </a:endParaRPr>
          </a:p>
          <a:p>
            <a:pPr marL="0" indent="0" algn="r">
              <a:buNone/>
            </a:pPr>
            <a:r>
              <a:rPr lang="fa-IR" dirty="0"/>
              <a:t>مهمترین عامل در هر سیستم افرادی هستند که در سیستم کار می کنند . یک سیستم حسابداری در </a:t>
            </a:r>
            <a:r>
              <a:rPr lang="fa-IR" dirty="0" smtClean="0"/>
              <a:t>صورتی کارآمد </a:t>
            </a:r>
            <a:r>
              <a:rPr lang="fa-IR" dirty="0"/>
              <a:t>خواهد بود که مجریان آن تخصص ، تجربه ، مهارت ، علاقمندی ، سرعت ، دقت و انگیزه لازم </a:t>
            </a:r>
            <a:r>
              <a:rPr lang="fa-IR" dirty="0" smtClean="0"/>
              <a:t>را داشته </a:t>
            </a:r>
            <a:r>
              <a:rPr lang="fa-IR" dirty="0"/>
              <a:t>باشند</a:t>
            </a:r>
            <a:r>
              <a:rPr lang="fa-IR" dirty="0" smtClean="0"/>
              <a:t>.</a:t>
            </a:r>
          </a:p>
          <a:p>
            <a:pPr marL="0" indent="0" algn="r">
              <a:buNone/>
            </a:pPr>
            <a:endParaRPr lang="fa-IR" dirty="0" smtClean="0"/>
          </a:p>
          <a:p>
            <a:pPr marL="0" indent="0" algn="r">
              <a:buNone/>
            </a:pPr>
            <a:r>
              <a:rPr lang="fa-IR" sz="2800" b="1" dirty="0">
                <a:solidFill>
                  <a:schemeClr val="accent1">
                    <a:lumMod val="75000"/>
                  </a:schemeClr>
                </a:solidFill>
              </a:rPr>
              <a:t>فرم ها</a:t>
            </a:r>
          </a:p>
          <a:p>
            <a:pPr marL="0" indent="0" algn="r">
              <a:buNone/>
            </a:pPr>
            <a:r>
              <a:rPr lang="fa-IR" dirty="0"/>
              <a:t>پردازش اطلاعات مالی مستلزم وجود مدارکی است که چگونگی وقوع و انجام معاملات و رویداد </a:t>
            </a:r>
            <a:r>
              <a:rPr lang="fa-IR" dirty="0" smtClean="0"/>
              <a:t>های مالی </a:t>
            </a:r>
            <a:r>
              <a:rPr lang="fa-IR" dirty="0"/>
              <a:t>را نشان دهد . برخی از فرم ها و دفاتر حسابداری را می توان به صورت آماده از بازار تهیه کرد .</a:t>
            </a:r>
            <a:r>
              <a:rPr lang="fa-IR" dirty="0" smtClean="0"/>
              <a:t>البته در </a:t>
            </a:r>
            <a:r>
              <a:rPr lang="fa-IR" dirty="0"/>
              <a:t>سیستم های رایانه ای فرم آماده آن درسیستم موجودبوده و تنهاتکمیل فرم های مربوطه کافی است</a:t>
            </a:r>
            <a:r>
              <a:rPr lang="fa-IR" dirty="0" smtClean="0"/>
              <a:t>.</a:t>
            </a:r>
          </a:p>
          <a:p>
            <a:pPr marL="0" indent="0" algn="r">
              <a:buNone/>
            </a:pPr>
            <a:endParaRPr lang="fa-IR" dirty="0" smtClean="0"/>
          </a:p>
          <a:p>
            <a:pPr marL="0" indent="0" algn="r">
              <a:buNone/>
            </a:pPr>
            <a:r>
              <a:rPr lang="fa-IR" sz="2400" b="1" dirty="0">
                <a:solidFill>
                  <a:schemeClr val="accent1">
                    <a:lumMod val="75000"/>
                  </a:schemeClr>
                </a:solidFill>
              </a:rPr>
              <a:t>روش ها</a:t>
            </a:r>
          </a:p>
          <a:p>
            <a:pPr marL="0" indent="0" algn="r">
              <a:buNone/>
            </a:pPr>
            <a:r>
              <a:rPr lang="fa-IR" dirty="0"/>
              <a:t>روش در معنای عام راه عادی انجام دادن کارهای تکراری است . هر سیستم حسابداری </a:t>
            </a:r>
            <a:r>
              <a:rPr lang="fa-IR" dirty="0" smtClean="0"/>
              <a:t>شامل روش </a:t>
            </a:r>
            <a:r>
              <a:rPr lang="fa-IR" dirty="0"/>
              <a:t>ها و اسلوب متعددی است که هر یک چگونگی ، ترتیب و مراحل انجام دادن عمل یا </a:t>
            </a:r>
            <a:r>
              <a:rPr lang="fa-IR" dirty="0" smtClean="0"/>
              <a:t>عملیاتی را </a:t>
            </a:r>
            <a:r>
              <a:rPr lang="fa-IR" dirty="0"/>
              <a:t>متناسب با اجزای سیستم در بر </a:t>
            </a:r>
            <a:r>
              <a:rPr lang="fa-IR" dirty="0" smtClean="0"/>
              <a:t>دارد</a:t>
            </a:r>
            <a:endParaRPr lang="en-US" dirty="0"/>
          </a:p>
        </p:txBody>
      </p:sp>
    </p:spTree>
    <p:extLst>
      <p:ext uri="{BB962C8B-B14F-4D97-AF65-F5344CB8AC3E}">
        <p14:creationId xmlns:p14="http://schemas.microsoft.com/office/powerpoint/2010/main" val="2759731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4763" y="1405846"/>
            <a:ext cx="8596668" cy="3880773"/>
          </a:xfrm>
        </p:spPr>
        <p:txBody>
          <a:bodyPr/>
          <a:lstStyle/>
          <a:p>
            <a:pPr marL="0" indent="0" algn="r">
              <a:buNone/>
            </a:pPr>
            <a:r>
              <a:rPr lang="fa-IR" sz="3200" dirty="0">
                <a:solidFill>
                  <a:schemeClr val="accent1">
                    <a:lumMod val="75000"/>
                  </a:schemeClr>
                </a:solidFill>
              </a:rPr>
              <a:t>وسایل و تجهیزات</a:t>
            </a:r>
          </a:p>
          <a:p>
            <a:pPr marL="0" indent="0" algn="r">
              <a:buNone/>
            </a:pPr>
            <a:r>
              <a:rPr lang="fa-IR" sz="2400" dirty="0"/>
              <a:t>در هر سیستم حسابداری اعم از دستی یا کامپیوتری ، وسایل و تجهیزاتی به کار گرفته می شود که </a:t>
            </a:r>
            <a:r>
              <a:rPr lang="fa-IR" sz="2400" dirty="0" smtClean="0"/>
              <a:t>کار ثبت </a:t>
            </a:r>
            <a:r>
              <a:rPr lang="fa-IR" sz="2400" dirty="0"/>
              <a:t>و پردازش اطلاعات مالی را با سرعت و دقت بیشتری انجام می دهد . این تجهیزات به طور کلی </a:t>
            </a:r>
            <a:r>
              <a:rPr lang="fa-IR" sz="2400" dirty="0" smtClean="0"/>
              <a:t>در سه </a:t>
            </a:r>
            <a:r>
              <a:rPr lang="fa-IR" sz="2400" dirty="0"/>
              <a:t>دسته ابزار و وسایل ثبت ، وسایل بایگانی و وسایل محاسبه طبقه بندی می شوند .</a:t>
            </a:r>
            <a:endParaRPr lang="en-US" sz="2400" dirty="0"/>
          </a:p>
        </p:txBody>
      </p:sp>
    </p:spTree>
    <p:extLst>
      <p:ext uri="{BB962C8B-B14F-4D97-AF65-F5344CB8AC3E}">
        <p14:creationId xmlns:p14="http://schemas.microsoft.com/office/powerpoint/2010/main" val="3045071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FF0000"/>
                </a:solidFill>
              </a:rPr>
              <a:t>چرا باید سیستم های اطلاعاتی را مطالعه کنیم؟</a:t>
            </a: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lgn="r">
              <a:buNone/>
            </a:pPr>
            <a:r>
              <a:rPr lang="fa-IR" sz="2400" dirty="0" smtClean="0"/>
              <a:t>در طول چند دهه ی گذشته مطالعه سیستم های اطلاعاتی حسابداری برای همه حسابداران بسیار بااهمیت شده است قبل از رایانه ای شدن پردازشگری،سیستم های حسابداری از فناوری های دستی استفاده می کردند که درک آن بسیار آسان بود و از آنجا که امروزه همه سازمانها از کامپیوتر برای پردازشگری دادها استفاده می کنند،نه تنها درک فرآیند مفهومی،بلکه فناوری مورد استفاده در آن نیز ضروری است.</a:t>
            </a:r>
            <a:endParaRPr lang="en-US" sz="2400" dirty="0"/>
          </a:p>
        </p:txBody>
      </p:sp>
    </p:spTree>
    <p:extLst>
      <p:ext uri="{BB962C8B-B14F-4D97-AF65-F5344CB8AC3E}">
        <p14:creationId xmlns:p14="http://schemas.microsoft.com/office/powerpoint/2010/main" val="2221321146"/>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2191" y="4426857"/>
            <a:ext cx="8596668" cy="1320800"/>
          </a:xfrm>
        </p:spPr>
        <p:txBody>
          <a:bodyPr>
            <a:normAutofit fontScale="90000"/>
          </a:bodyPr>
          <a:lstStyle/>
          <a:p>
            <a:pPr lvl="0" algn="ctr">
              <a:spcBef>
                <a:spcPts val="1000"/>
              </a:spcBef>
            </a:pPr>
            <a:r>
              <a:rPr lang="fa-IR" b="1" dirty="0">
                <a:solidFill>
                  <a:prstClr val="black">
                    <a:lumMod val="75000"/>
                    <a:lumOff val="25000"/>
                  </a:prstClr>
                </a:solidFill>
                <a:latin typeface="Century Gothic" panose="020B0502020202020204"/>
                <a:ea typeface="+mn-ea"/>
                <a:cs typeface="Arial" panose="020B0604020202020204" pitchFamily="34" charset="0"/>
              </a:rPr>
              <a:t>پایان </a:t>
            </a:r>
            <a:r>
              <a:rPr lang="fa-IR" b="1">
                <a:solidFill>
                  <a:prstClr val="black">
                    <a:lumMod val="75000"/>
                    <a:lumOff val="25000"/>
                  </a:prstClr>
                </a:solidFill>
                <a:latin typeface="Century Gothic" panose="020B0502020202020204"/>
                <a:ea typeface="+mn-ea"/>
                <a:cs typeface="Arial" panose="020B0604020202020204" pitchFamily="34" charset="0"/>
              </a:rPr>
              <a:t>جلسه </a:t>
            </a:r>
            <a:r>
              <a:rPr lang="fa-IR" b="1" smtClean="0">
                <a:solidFill>
                  <a:prstClr val="black">
                    <a:lumMod val="75000"/>
                    <a:lumOff val="25000"/>
                  </a:prstClr>
                </a:solidFill>
                <a:latin typeface="Century Gothic" panose="020B0502020202020204"/>
                <a:ea typeface="+mn-ea"/>
                <a:cs typeface="Arial" panose="020B0604020202020204" pitchFamily="34" charset="0"/>
              </a:rPr>
              <a:t>سوم                            </a:t>
            </a:r>
            <a:r>
              <a:rPr lang="fa-IR" b="1" dirty="0">
                <a:solidFill>
                  <a:prstClr val="black">
                    <a:lumMod val="75000"/>
                    <a:lumOff val="25000"/>
                  </a:prstClr>
                </a:solidFill>
                <a:latin typeface="Century Gothic" panose="020B0502020202020204"/>
                <a:ea typeface="+mn-ea"/>
                <a:cs typeface="Arial" panose="020B0604020202020204" pitchFamily="34" charset="0"/>
              </a:rPr>
              <a:t>رعنا نوری ثالث </a:t>
            </a:r>
            <a:br>
              <a:rPr lang="fa-IR" b="1" dirty="0">
                <a:solidFill>
                  <a:prstClr val="black">
                    <a:lumMod val="75000"/>
                    <a:lumOff val="25000"/>
                  </a:prstClr>
                </a:solidFill>
                <a:latin typeface="Century Gothic" panose="020B0502020202020204"/>
                <a:ea typeface="+mn-ea"/>
                <a:cs typeface="Arial" panose="020B0604020202020204" pitchFamily="34" charset="0"/>
              </a:rPr>
            </a:br>
            <a:r>
              <a:rPr lang="fa-IR" b="1" dirty="0">
                <a:solidFill>
                  <a:prstClr val="black">
                    <a:lumMod val="75000"/>
                    <a:lumOff val="25000"/>
                  </a:prstClr>
                </a:solidFill>
                <a:latin typeface="Century Gothic" panose="020B0502020202020204"/>
                <a:ea typeface="+mn-ea"/>
                <a:cs typeface="Arial" panose="020B0604020202020204" pitchFamily="34" charset="0"/>
              </a:rPr>
              <a:t>                                                 اسفند 98   </a:t>
            </a:r>
            <a:r>
              <a:rPr lang="en-US" b="1" dirty="0">
                <a:solidFill>
                  <a:prstClr val="black">
                    <a:lumMod val="75000"/>
                    <a:lumOff val="25000"/>
                  </a:prstClr>
                </a:solidFill>
                <a:latin typeface="Century Gothic" panose="020B0502020202020204"/>
                <a:ea typeface="+mn-ea"/>
                <a:cs typeface="+mn-cs"/>
              </a:rPr>
              <a:t/>
            </a:r>
            <a:br>
              <a:rPr lang="en-US" b="1" dirty="0">
                <a:solidFill>
                  <a:prstClr val="black">
                    <a:lumMod val="75000"/>
                    <a:lumOff val="25000"/>
                  </a:prstClr>
                </a:solidFill>
                <a:latin typeface="Century Gothic" panose="020B0502020202020204"/>
                <a:ea typeface="+mn-ea"/>
                <a:cs typeface="+mn-cs"/>
              </a:rPr>
            </a:br>
            <a:endParaRPr lang="en-US" b="1" dirty="0"/>
          </a:p>
        </p:txBody>
      </p:sp>
      <p:sp>
        <p:nvSpPr>
          <p:cNvPr id="4" name="Title 1"/>
          <p:cNvSpPr>
            <a:spLocks noGrp="1"/>
          </p:cNvSpPr>
          <p:nvPr>
            <p:ph idx="4294967295"/>
          </p:nvPr>
        </p:nvSpPr>
        <p:spPr>
          <a:xfrm>
            <a:off x="653143" y="682172"/>
            <a:ext cx="8596313" cy="2946400"/>
          </a:xfrm>
        </p:spPr>
        <p:txBody>
          <a:bodyPr/>
          <a:lstStyle/>
          <a:p>
            <a:pPr marL="0" indent="0" algn="ctr">
              <a:buNone/>
            </a:pPr>
            <a:r>
              <a:rPr lang="fa-IR" sz="6000" dirty="0" smtClean="0"/>
              <a:t>با تشکر از حسن توجه شما دانشجویان عزیز</a:t>
            </a:r>
            <a:endParaRPr lang="en-US" sz="6000" dirty="0"/>
          </a:p>
        </p:txBody>
      </p:sp>
    </p:spTree>
    <p:extLst>
      <p:ext uri="{BB962C8B-B14F-4D97-AF65-F5344CB8AC3E}">
        <p14:creationId xmlns:p14="http://schemas.microsoft.com/office/powerpoint/2010/main" val="3064095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1989" y="594610"/>
            <a:ext cx="8596668" cy="1320800"/>
          </a:xfrm>
        </p:spPr>
        <p:txBody>
          <a:bodyPr/>
          <a:lstStyle/>
          <a:p>
            <a:pPr algn="ctr"/>
            <a:r>
              <a:rPr lang="fa-IR" b="1" dirty="0" smtClean="0"/>
              <a:t>جلسه سوم </a:t>
            </a:r>
            <a:br>
              <a:rPr lang="fa-IR" b="1" dirty="0" smtClean="0"/>
            </a:br>
            <a:r>
              <a:rPr lang="fa-IR" b="1" dirty="0" smtClean="0"/>
              <a:t>ادامه فصل دوم</a:t>
            </a:r>
            <a:endParaRPr lang="en-US" b="1" dirty="0"/>
          </a:p>
        </p:txBody>
      </p:sp>
      <p:sp>
        <p:nvSpPr>
          <p:cNvPr id="3" name="Subtitle 2"/>
          <p:cNvSpPr>
            <a:spLocks noGrp="1"/>
          </p:cNvSpPr>
          <p:nvPr>
            <p:ph idx="1"/>
          </p:nvPr>
        </p:nvSpPr>
        <p:spPr>
          <a:xfrm>
            <a:off x="872206" y="2145598"/>
            <a:ext cx="8596668" cy="3616573"/>
          </a:xfrm>
        </p:spPr>
        <p:txBody>
          <a:bodyPr>
            <a:normAutofit/>
          </a:bodyPr>
          <a:lstStyle/>
          <a:p>
            <a:pPr marL="0" indent="0" algn="ctr">
              <a:buNone/>
            </a:pPr>
            <a:endParaRPr lang="fa-IR" sz="2800" b="1" dirty="0" smtClean="0">
              <a:solidFill>
                <a:schemeClr val="tx1"/>
              </a:solidFill>
            </a:endParaRPr>
          </a:p>
          <a:p>
            <a:pPr marL="0" indent="0" algn="ctr">
              <a:buNone/>
            </a:pPr>
            <a:r>
              <a:rPr lang="fa-IR" sz="2800" b="1" dirty="0" smtClean="0">
                <a:solidFill>
                  <a:schemeClr val="tx1"/>
                </a:solidFill>
              </a:rPr>
              <a:t>مبانی نظری سیستم های اطلاعاتی حسابداری</a:t>
            </a:r>
            <a:endParaRPr lang="fa-IR" sz="2800" b="1" dirty="0">
              <a:solidFill>
                <a:schemeClr val="tx1"/>
              </a:solidFill>
            </a:endParaRPr>
          </a:p>
          <a:p>
            <a:pPr marL="0" indent="0" algn="ctr">
              <a:buNone/>
            </a:pPr>
            <a:endParaRPr lang="fa-IR" sz="2800" b="1" dirty="0" smtClean="0">
              <a:solidFill>
                <a:schemeClr val="tx1"/>
              </a:solidFill>
            </a:endParaRPr>
          </a:p>
          <a:p>
            <a:pPr marL="0" indent="0" algn="ctr">
              <a:buNone/>
            </a:pPr>
            <a:endParaRPr lang="fa-IR" sz="2800" b="1" dirty="0">
              <a:solidFill>
                <a:schemeClr val="tx1"/>
              </a:solidFill>
            </a:endParaRPr>
          </a:p>
          <a:p>
            <a:pPr marL="0" indent="0" algn="ctr">
              <a:buNone/>
            </a:pPr>
            <a:r>
              <a:rPr lang="fa-IR" sz="2800" b="1" dirty="0" smtClean="0">
                <a:solidFill>
                  <a:schemeClr val="tx1"/>
                </a:solidFill>
              </a:rPr>
              <a:t>مدرس:رعنا نوری ثالث</a:t>
            </a:r>
          </a:p>
          <a:p>
            <a:pPr marL="0" indent="0" algn="ctr">
              <a:buNone/>
            </a:pPr>
            <a:endParaRPr lang="fa-IR" sz="2800" b="1" dirty="0" smtClean="0">
              <a:solidFill>
                <a:schemeClr val="tx1"/>
              </a:solidFill>
            </a:endParaRPr>
          </a:p>
        </p:txBody>
      </p:sp>
      <p:pic>
        <p:nvPicPr>
          <p:cNvPr id="5" name="Picture 4"/>
          <p:cNvPicPr>
            <a:picLocks noChangeAspect="1"/>
          </p:cNvPicPr>
          <p:nvPr/>
        </p:nvPicPr>
        <p:blipFill>
          <a:blip r:embed="rId3"/>
          <a:stretch>
            <a:fillRect/>
          </a:stretch>
        </p:blipFill>
        <p:spPr>
          <a:xfrm>
            <a:off x="0" y="0"/>
            <a:ext cx="1782082" cy="2097206"/>
          </a:xfrm>
          <a:prstGeom prst="rect">
            <a:avLst/>
          </a:prstGeom>
        </p:spPr>
      </p:pic>
    </p:spTree>
    <p:extLst>
      <p:ext uri="{BB962C8B-B14F-4D97-AF65-F5344CB8AC3E}">
        <p14:creationId xmlns:p14="http://schemas.microsoft.com/office/powerpoint/2010/main" val="1607693348"/>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ave 3"/>
          <p:cNvSpPr/>
          <p:nvPr/>
        </p:nvSpPr>
        <p:spPr>
          <a:xfrm>
            <a:off x="314794" y="2548327"/>
            <a:ext cx="2518347" cy="1723869"/>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chemeClr val="tx1"/>
                </a:solidFill>
              </a:rPr>
              <a:t>داده های مالی</a:t>
            </a:r>
            <a:endParaRPr lang="en-US" b="1" dirty="0">
              <a:solidFill>
                <a:schemeClr val="tx1"/>
              </a:solidFill>
            </a:endParaRPr>
          </a:p>
        </p:txBody>
      </p:sp>
      <p:sp>
        <p:nvSpPr>
          <p:cNvPr id="5" name="Oval 4"/>
          <p:cNvSpPr/>
          <p:nvPr/>
        </p:nvSpPr>
        <p:spPr>
          <a:xfrm>
            <a:off x="4342150" y="2938071"/>
            <a:ext cx="3507699" cy="1334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chemeClr val="tx1"/>
                </a:solidFill>
              </a:rPr>
              <a:t>انجام عملیات</a:t>
            </a:r>
            <a:endParaRPr lang="en-US" b="1" dirty="0">
              <a:solidFill>
                <a:schemeClr val="tx1"/>
              </a:solidFill>
            </a:endParaRPr>
          </a:p>
        </p:txBody>
      </p:sp>
      <p:sp>
        <p:nvSpPr>
          <p:cNvPr id="6" name="Rectangle 5"/>
          <p:cNvSpPr/>
          <p:nvPr/>
        </p:nvSpPr>
        <p:spPr>
          <a:xfrm>
            <a:off x="8966070" y="2608287"/>
            <a:ext cx="1334125" cy="2323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chemeClr val="tx1"/>
                </a:solidFill>
              </a:rPr>
              <a:t>گزارشهای مالی</a:t>
            </a:r>
            <a:endParaRPr lang="en-US" b="1" dirty="0">
              <a:solidFill>
                <a:schemeClr val="tx1"/>
              </a:solidFill>
            </a:endParaRPr>
          </a:p>
        </p:txBody>
      </p:sp>
      <p:sp>
        <p:nvSpPr>
          <p:cNvPr id="7" name="Title 6"/>
          <p:cNvSpPr>
            <a:spLocks noGrp="1"/>
          </p:cNvSpPr>
          <p:nvPr>
            <p:ph type="title" idx="4294967295"/>
          </p:nvPr>
        </p:nvSpPr>
        <p:spPr>
          <a:xfrm>
            <a:off x="0" y="609600"/>
            <a:ext cx="8596313" cy="1320800"/>
          </a:xfrm>
        </p:spPr>
        <p:txBody>
          <a:bodyPr/>
          <a:lstStyle/>
          <a:p>
            <a:pPr algn="r"/>
            <a:r>
              <a:rPr lang="fa-IR" dirty="0" smtClean="0">
                <a:solidFill>
                  <a:srgbClr val="00B050"/>
                </a:solidFill>
              </a:rPr>
              <a:t>نمودار سیستم اطلاعاتی حسابداری</a:t>
            </a:r>
            <a:endParaRPr lang="en-US" dirty="0">
              <a:solidFill>
                <a:srgbClr val="00B050"/>
              </a:solidFill>
            </a:endParaRPr>
          </a:p>
        </p:txBody>
      </p:sp>
      <p:sp>
        <p:nvSpPr>
          <p:cNvPr id="8" name="Content Placeholder 7"/>
          <p:cNvSpPr>
            <a:spLocks noGrp="1"/>
          </p:cNvSpPr>
          <p:nvPr>
            <p:ph idx="4294967295"/>
          </p:nvPr>
        </p:nvSpPr>
        <p:spPr>
          <a:xfrm>
            <a:off x="0" y="2160588"/>
            <a:ext cx="12192000" cy="4697412"/>
          </a:xfrm>
        </p:spPr>
        <p:txBody>
          <a:bodyPr/>
          <a:lstStyle/>
          <a:p>
            <a:r>
              <a:rPr lang="en-US" sz="2000" b="1" dirty="0" smtClean="0">
                <a:solidFill>
                  <a:srgbClr val="FF0000"/>
                </a:solidFill>
              </a:rPr>
              <a:t>Input  </a:t>
            </a:r>
            <a:r>
              <a:rPr lang="en-US" sz="2000" dirty="0" smtClean="0">
                <a:solidFill>
                  <a:srgbClr val="FF0000"/>
                </a:solidFill>
              </a:rPr>
              <a:t>                                               </a:t>
            </a:r>
            <a:r>
              <a:rPr lang="en-US" sz="2000" b="1" dirty="0" smtClean="0">
                <a:solidFill>
                  <a:srgbClr val="FF0000"/>
                </a:solidFill>
              </a:rPr>
              <a:t>process</a:t>
            </a:r>
            <a:r>
              <a:rPr lang="en-US" sz="2000" dirty="0" smtClean="0">
                <a:solidFill>
                  <a:srgbClr val="FF0000"/>
                </a:solidFill>
              </a:rPr>
              <a:t>                                                </a:t>
            </a:r>
            <a:r>
              <a:rPr lang="en-US" sz="2000" b="1" dirty="0" smtClean="0">
                <a:solidFill>
                  <a:srgbClr val="FF0000"/>
                </a:solidFill>
              </a:rPr>
              <a:t>output</a:t>
            </a:r>
            <a:endParaRPr lang="en-US" sz="2000" b="1" dirty="0">
              <a:solidFill>
                <a:srgbClr val="FF0000"/>
              </a:solidFill>
            </a:endParaRPr>
          </a:p>
        </p:txBody>
      </p:sp>
      <p:cxnSp>
        <p:nvCxnSpPr>
          <p:cNvPr id="3" name="Curved Connector 2"/>
          <p:cNvCxnSpPr/>
          <p:nvPr/>
        </p:nvCxnSpPr>
        <p:spPr>
          <a:xfrm>
            <a:off x="2833141" y="3282846"/>
            <a:ext cx="1509009" cy="554636"/>
          </a:xfrm>
          <a:prstGeom prst="curvedConnector3">
            <a:avLst/>
          </a:prstGeom>
          <a:ln>
            <a:tailEnd type="triangle"/>
          </a:ln>
        </p:spPr>
        <p:style>
          <a:lnRef idx="3">
            <a:schemeClr val="dk1"/>
          </a:lnRef>
          <a:fillRef idx="0">
            <a:schemeClr val="dk1"/>
          </a:fillRef>
          <a:effectRef idx="2">
            <a:schemeClr val="dk1"/>
          </a:effectRef>
          <a:fontRef idx="minor">
            <a:schemeClr val="tx1"/>
          </a:fontRef>
        </p:style>
      </p:cxnSp>
      <p:cxnSp>
        <p:nvCxnSpPr>
          <p:cNvPr id="10" name="Curved Connector 9"/>
          <p:cNvCxnSpPr/>
          <p:nvPr/>
        </p:nvCxnSpPr>
        <p:spPr>
          <a:xfrm>
            <a:off x="7849849" y="3477718"/>
            <a:ext cx="1116221" cy="404734"/>
          </a:xfrm>
          <a:prstGeom prst="curvedConnector3">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671309709"/>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B050"/>
                </a:solidFill>
              </a:rPr>
              <a:t>نقطه اشتراک سیستم های حسابداری</a:t>
            </a:r>
            <a:endParaRPr lang="en-US" dirty="0">
              <a:solidFill>
                <a:srgbClr val="00B050"/>
              </a:solidFill>
            </a:endParaRPr>
          </a:p>
        </p:txBody>
      </p:sp>
      <p:sp>
        <p:nvSpPr>
          <p:cNvPr id="3" name="Content Placeholder 2"/>
          <p:cNvSpPr>
            <a:spLocks noGrp="1"/>
          </p:cNvSpPr>
          <p:nvPr>
            <p:ph idx="1"/>
          </p:nvPr>
        </p:nvSpPr>
        <p:spPr/>
        <p:txBody>
          <a:bodyPr>
            <a:normAutofit/>
          </a:bodyPr>
          <a:lstStyle/>
          <a:p>
            <a:pPr marL="0" indent="0" algn="r">
              <a:buNone/>
            </a:pPr>
            <a:r>
              <a:rPr lang="fa-IR" sz="2800" dirty="0" smtClean="0">
                <a:solidFill>
                  <a:schemeClr val="tx1"/>
                </a:solidFill>
              </a:rPr>
              <a:t>1-اصول متداول </a:t>
            </a:r>
            <a:r>
              <a:rPr lang="fa-IR" sz="2800" dirty="0" smtClean="0">
                <a:solidFill>
                  <a:schemeClr val="tx1"/>
                </a:solidFill>
              </a:rPr>
              <a:t>حسابداری</a:t>
            </a:r>
            <a:endParaRPr lang="en-US" sz="2800" dirty="0" smtClean="0">
              <a:solidFill>
                <a:schemeClr val="tx1"/>
              </a:solidFill>
            </a:endParaRPr>
          </a:p>
          <a:p>
            <a:pPr marL="0" indent="0" algn="r">
              <a:buNone/>
            </a:pPr>
            <a:endParaRPr lang="fa-IR" sz="2800" dirty="0" smtClean="0">
              <a:solidFill>
                <a:schemeClr val="tx1"/>
              </a:solidFill>
            </a:endParaRPr>
          </a:p>
          <a:p>
            <a:pPr marL="0" indent="0" algn="r">
              <a:buNone/>
            </a:pPr>
            <a:r>
              <a:rPr lang="fa-IR" sz="2800" dirty="0" smtClean="0">
                <a:solidFill>
                  <a:schemeClr val="tx1"/>
                </a:solidFill>
              </a:rPr>
              <a:t>2-استانداردهای </a:t>
            </a:r>
            <a:r>
              <a:rPr lang="fa-IR" sz="2800" dirty="0" smtClean="0">
                <a:solidFill>
                  <a:schemeClr val="tx1"/>
                </a:solidFill>
              </a:rPr>
              <a:t>حسابداری</a:t>
            </a:r>
            <a:endParaRPr lang="en-US" sz="2800" dirty="0" smtClean="0">
              <a:solidFill>
                <a:schemeClr val="tx1"/>
              </a:solidFill>
            </a:endParaRPr>
          </a:p>
          <a:p>
            <a:pPr marL="0" indent="0" algn="r">
              <a:buNone/>
            </a:pPr>
            <a:endParaRPr lang="fa-IR" sz="2800" dirty="0" smtClean="0">
              <a:solidFill>
                <a:schemeClr val="tx1"/>
              </a:solidFill>
            </a:endParaRPr>
          </a:p>
          <a:p>
            <a:pPr marL="0" indent="0" algn="r">
              <a:buNone/>
            </a:pPr>
            <a:r>
              <a:rPr lang="fa-IR" sz="2000" dirty="0" smtClean="0"/>
              <a:t>که در تمام آنها به یک مفهوم ،به طور یکنواخت به عنوان دستور العمل شناسایی،پردازش در سیستم عامل رویدادهای مالی و تهیه گزارشها و صورتهای مالی بکار گرفته می شود</a:t>
            </a:r>
            <a:endParaRPr lang="en-US" sz="2000" dirty="0"/>
          </a:p>
        </p:txBody>
      </p:sp>
    </p:spTree>
    <p:extLst>
      <p:ext uri="{BB962C8B-B14F-4D97-AF65-F5344CB8AC3E}">
        <p14:creationId xmlns:p14="http://schemas.microsoft.com/office/powerpoint/2010/main" val="3744758342"/>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609600"/>
            <a:ext cx="8596313" cy="1320800"/>
          </a:xfrm>
        </p:spPr>
        <p:txBody>
          <a:bodyPr/>
          <a:lstStyle/>
          <a:p>
            <a:r>
              <a:rPr lang="fa-IR" dirty="0" smtClean="0"/>
              <a:t>نمودار تجزیه وتحلیل اطلاعات حسابداری</a:t>
            </a:r>
            <a:endParaRPr lang="en-US" dirty="0"/>
          </a:p>
        </p:txBody>
      </p:sp>
      <p:sp>
        <p:nvSpPr>
          <p:cNvPr id="5" name="Rectangle 4"/>
          <p:cNvSpPr/>
          <p:nvPr/>
        </p:nvSpPr>
        <p:spPr>
          <a:xfrm>
            <a:off x="2083631" y="3252865"/>
            <a:ext cx="1708878" cy="674557"/>
          </a:xfrm>
          <a:prstGeom prst="rect">
            <a:avLst/>
          </a:prstGeom>
          <a:solidFill>
            <a:schemeClr val="accent2">
              <a:lumMod val="60000"/>
              <a:lumOff val="40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fa-IR" dirty="0" smtClean="0">
                <a:solidFill>
                  <a:schemeClr val="tx1"/>
                </a:solidFill>
              </a:rPr>
              <a:t>تجزیه تحلیل آثارمالی</a:t>
            </a:r>
            <a:endParaRPr lang="en-US" dirty="0">
              <a:solidFill>
                <a:schemeClr val="tx1"/>
              </a:solidFill>
            </a:endParaRPr>
          </a:p>
        </p:txBody>
      </p:sp>
      <p:sp>
        <p:nvSpPr>
          <p:cNvPr id="6" name="Rectangle 5"/>
          <p:cNvSpPr/>
          <p:nvPr/>
        </p:nvSpPr>
        <p:spPr>
          <a:xfrm>
            <a:off x="4077324" y="3252866"/>
            <a:ext cx="1648918" cy="674557"/>
          </a:xfrm>
          <a:prstGeom prst="rect">
            <a:avLst/>
          </a:prstGeom>
          <a:solidFill>
            <a:schemeClr val="accent2">
              <a:lumMod val="60000"/>
              <a:lumOff val="40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fa-IR" dirty="0" smtClean="0">
                <a:solidFill>
                  <a:schemeClr val="tx1"/>
                </a:solidFill>
              </a:rPr>
              <a:t>ثبت معاملات</a:t>
            </a:r>
            <a:endParaRPr lang="en-US" dirty="0">
              <a:solidFill>
                <a:schemeClr val="tx1"/>
              </a:solidFill>
            </a:endParaRPr>
          </a:p>
        </p:txBody>
      </p:sp>
      <p:sp>
        <p:nvSpPr>
          <p:cNvPr id="7" name="Rectangle 6"/>
          <p:cNvSpPr/>
          <p:nvPr/>
        </p:nvSpPr>
        <p:spPr>
          <a:xfrm>
            <a:off x="6011055" y="3252866"/>
            <a:ext cx="1484028" cy="674557"/>
          </a:xfrm>
          <a:prstGeom prst="rect">
            <a:avLst/>
          </a:prstGeom>
          <a:solidFill>
            <a:schemeClr val="accent2">
              <a:lumMod val="60000"/>
              <a:lumOff val="40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fa-IR" dirty="0" smtClean="0">
                <a:solidFill>
                  <a:schemeClr val="tx1"/>
                </a:solidFill>
              </a:rPr>
              <a:t>طبقه بندی اطلاعات</a:t>
            </a:r>
            <a:endParaRPr lang="en-US" dirty="0">
              <a:solidFill>
                <a:schemeClr val="tx1"/>
              </a:solidFill>
            </a:endParaRPr>
          </a:p>
        </p:txBody>
      </p:sp>
      <p:sp>
        <p:nvSpPr>
          <p:cNvPr id="8" name="Rectangle 7"/>
          <p:cNvSpPr/>
          <p:nvPr/>
        </p:nvSpPr>
        <p:spPr>
          <a:xfrm>
            <a:off x="7779896" y="3252866"/>
            <a:ext cx="1454046" cy="674557"/>
          </a:xfrm>
          <a:prstGeom prst="rect">
            <a:avLst/>
          </a:prstGeom>
          <a:solidFill>
            <a:schemeClr val="accent2">
              <a:lumMod val="60000"/>
              <a:lumOff val="40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fa-IR" dirty="0" smtClean="0">
                <a:solidFill>
                  <a:schemeClr val="tx1"/>
                </a:solidFill>
              </a:rPr>
              <a:t>تلخیص</a:t>
            </a:r>
            <a:endParaRPr lang="en-US" dirty="0">
              <a:solidFill>
                <a:schemeClr val="tx1"/>
              </a:solidFill>
            </a:endParaRPr>
          </a:p>
        </p:txBody>
      </p:sp>
      <p:sp>
        <p:nvSpPr>
          <p:cNvPr id="9" name="Rectangle 8"/>
          <p:cNvSpPr/>
          <p:nvPr/>
        </p:nvSpPr>
        <p:spPr>
          <a:xfrm>
            <a:off x="9488774" y="2683239"/>
            <a:ext cx="2473377" cy="1618938"/>
          </a:xfrm>
          <a:prstGeom prst="rect">
            <a:avLst/>
          </a:prstGeom>
          <a:solidFill>
            <a:schemeClr val="accent2">
              <a:lumMod val="60000"/>
              <a:lumOff val="40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fa-IR" dirty="0" smtClean="0">
                <a:solidFill>
                  <a:schemeClr val="tx1"/>
                </a:solidFill>
              </a:rPr>
              <a:t>تهیه گزارشهای مالی</a:t>
            </a:r>
            <a:endParaRPr lang="en-US" dirty="0">
              <a:solidFill>
                <a:schemeClr val="tx1"/>
              </a:solidFill>
            </a:endParaRPr>
          </a:p>
        </p:txBody>
      </p:sp>
      <p:sp>
        <p:nvSpPr>
          <p:cNvPr id="10" name="Rectangle 9"/>
          <p:cNvSpPr/>
          <p:nvPr/>
        </p:nvSpPr>
        <p:spPr>
          <a:xfrm>
            <a:off x="119921" y="1618938"/>
            <a:ext cx="1678897" cy="3597639"/>
          </a:xfrm>
          <a:prstGeom prst="rect">
            <a:avLst/>
          </a:prstGeom>
          <a:solidFill>
            <a:schemeClr val="accent2">
              <a:lumMod val="60000"/>
              <a:lumOff val="40000"/>
            </a:schemeClr>
          </a:solidFill>
          <a:ln>
            <a:solidFill>
              <a:schemeClr val="accent2">
                <a:lumMod val="40000"/>
                <a:lumOff val="60000"/>
              </a:schemeClr>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fa-IR" dirty="0" smtClean="0">
                <a:solidFill>
                  <a:schemeClr val="tx1"/>
                </a:solidFill>
              </a:rPr>
              <a:t>جمع آوری دادهاشناسایی اطلاعات(اهم مالی وغیر مالی)اندازه گیری مالی معاملات بر حسب واحد اندازه گیری</a:t>
            </a:r>
            <a:endParaRPr lang="en-US" dirty="0">
              <a:solidFill>
                <a:schemeClr val="tx1"/>
              </a:solidFill>
            </a:endParaRPr>
          </a:p>
        </p:txBody>
      </p:sp>
      <p:sp>
        <p:nvSpPr>
          <p:cNvPr id="11" name="Right Arrow 10"/>
          <p:cNvSpPr/>
          <p:nvPr/>
        </p:nvSpPr>
        <p:spPr>
          <a:xfrm flipH="1">
            <a:off x="2053649" y="3590144"/>
            <a:ext cx="45719" cy="45719"/>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3807501" y="3558662"/>
            <a:ext cx="284815" cy="108679"/>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7495083" y="3578524"/>
            <a:ext cx="284813" cy="120298"/>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9233942" y="3527183"/>
            <a:ext cx="254832" cy="171639"/>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5726242" y="3578524"/>
            <a:ext cx="284813" cy="88817"/>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a:off x="1798818" y="3590143"/>
            <a:ext cx="277690" cy="108679"/>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1635953"/>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مزایای استفاده از سیستم حسابداری کامپیوتری</a:t>
            </a:r>
            <a:endParaRPr lang="en-US" dirty="0"/>
          </a:p>
        </p:txBody>
      </p:sp>
      <p:sp>
        <p:nvSpPr>
          <p:cNvPr id="3" name="Content Placeholder 2"/>
          <p:cNvSpPr>
            <a:spLocks noGrp="1"/>
          </p:cNvSpPr>
          <p:nvPr>
            <p:ph idx="1"/>
          </p:nvPr>
        </p:nvSpPr>
        <p:spPr>
          <a:xfrm>
            <a:off x="415763" y="1930400"/>
            <a:ext cx="9119809" cy="4223657"/>
          </a:xfrm>
        </p:spPr>
        <p:txBody>
          <a:bodyPr>
            <a:normAutofit/>
          </a:bodyPr>
          <a:lstStyle/>
          <a:p>
            <a:pPr marL="0" indent="0" algn="r">
              <a:buNone/>
            </a:pPr>
            <a:r>
              <a:rPr lang="fa-IR" dirty="0"/>
              <a:t>از آنجا که رایانه یک ماشین محاسب الکترونیک است ، سرعت عملیات آن قابل </a:t>
            </a:r>
            <a:r>
              <a:rPr lang="fa-IR" dirty="0" smtClean="0"/>
              <a:t>مقایس با </a:t>
            </a:r>
            <a:r>
              <a:rPr lang="fa-IR" dirty="0"/>
              <a:t>سرعت </a:t>
            </a:r>
            <a:r>
              <a:rPr lang="fa-IR" dirty="0" smtClean="0"/>
              <a:t>جریان الکترون </a:t>
            </a:r>
            <a:r>
              <a:rPr lang="fa-IR" dirty="0"/>
              <a:t>می باشد . به عنوان مثال یک رایانه متوسط می تواند </a:t>
            </a:r>
            <a:r>
              <a:rPr lang="fa-IR" dirty="0" smtClean="0"/>
              <a:t>500000 </a:t>
            </a:r>
            <a:r>
              <a:rPr lang="fa-IR" dirty="0"/>
              <a:t>جمع را در یک ثانیه انجام دهد . </a:t>
            </a:r>
            <a:r>
              <a:rPr lang="fa-IR" dirty="0" smtClean="0"/>
              <a:t>بنابراین سرعت </a:t>
            </a:r>
            <a:r>
              <a:rPr lang="fa-IR" dirty="0"/>
              <a:t>عملیات رایانه در میکروثانیه ها و حتی نانوثانیه ها است .در چنین سرعتی یک رایانه می تواند </a:t>
            </a:r>
            <a:r>
              <a:rPr lang="fa-IR" dirty="0" smtClean="0"/>
              <a:t>عملیات ثبت </a:t>
            </a:r>
            <a:r>
              <a:rPr lang="fa-IR" dirty="0"/>
              <a:t>و پردازش یک رویداد مالی را فقط در یک میلیونیم ثانیه انجام دهد و یا عملیاتی که در یک </a:t>
            </a:r>
            <a:r>
              <a:rPr lang="fa-IR" dirty="0" smtClean="0"/>
              <a:t>سیستم حسابداری </a:t>
            </a:r>
            <a:r>
              <a:rPr lang="fa-IR" dirty="0"/>
              <a:t>دستی طی یک روز انجام می شود را در چند دقیقه انجام دهد . سرعت در انجام عملیات یکی </a:t>
            </a:r>
            <a:r>
              <a:rPr lang="fa-IR" dirty="0" smtClean="0"/>
              <a:t>از مزایای </a:t>
            </a:r>
            <a:r>
              <a:rPr lang="fa-IR" dirty="0"/>
              <a:t>عمده سیستم حسابداری کامپیوتری است و سایر مزایای این سیستم به شرح زیر است </a:t>
            </a:r>
            <a:r>
              <a:rPr lang="fa-IR" dirty="0" smtClean="0"/>
              <a:t>:</a:t>
            </a:r>
          </a:p>
          <a:p>
            <a:pPr marL="0" indent="0" algn="r">
              <a:buNone/>
            </a:pPr>
            <a:endParaRPr lang="fa-IR" dirty="0" smtClean="0"/>
          </a:p>
          <a:p>
            <a:pPr marL="0" indent="0" algn="r">
              <a:buNone/>
            </a:pPr>
            <a:r>
              <a:rPr lang="fa-IR" dirty="0" smtClean="0"/>
              <a:t>1-پردازش </a:t>
            </a:r>
            <a:r>
              <a:rPr lang="fa-IR" dirty="0"/>
              <a:t>حجم بزرگی از داده ها با سرعت و کارآیی </a:t>
            </a:r>
            <a:r>
              <a:rPr lang="fa-IR" dirty="0" smtClean="0"/>
              <a:t>بالا</a:t>
            </a:r>
          </a:p>
          <a:p>
            <a:pPr marL="0" indent="0" algn="r">
              <a:buNone/>
            </a:pPr>
            <a:endParaRPr lang="fa-IR" dirty="0" smtClean="0"/>
          </a:p>
          <a:p>
            <a:pPr marL="0" indent="0" algn="r">
              <a:buNone/>
            </a:pPr>
            <a:r>
              <a:rPr lang="fa-IR" dirty="0" smtClean="0"/>
              <a:t>2-به </a:t>
            </a:r>
            <a:r>
              <a:rPr lang="fa-IR" dirty="0"/>
              <a:t>موقع بودن مانده حسابها : با پردازش سریع داده ها در سیستم حسابداری کامپیوتری </a:t>
            </a:r>
            <a:r>
              <a:rPr lang="fa-IR" dirty="0" smtClean="0"/>
              <a:t>حسابهایدفاتر کل و </a:t>
            </a:r>
            <a:r>
              <a:rPr lang="fa-IR" dirty="0"/>
              <a:t>معین به روز بوده و ثبت دائمی موجودیها به سهولت امکان پذیر است </a:t>
            </a:r>
            <a:endParaRPr lang="en-US" dirty="0"/>
          </a:p>
        </p:txBody>
      </p:sp>
    </p:spTree>
    <p:extLst>
      <p:ext uri="{BB962C8B-B14F-4D97-AF65-F5344CB8AC3E}">
        <p14:creationId xmlns:p14="http://schemas.microsoft.com/office/powerpoint/2010/main" val="2499160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5106" y="508002"/>
            <a:ext cx="8596668" cy="6458856"/>
          </a:xfrm>
        </p:spPr>
        <p:txBody>
          <a:bodyPr>
            <a:normAutofit/>
          </a:bodyPr>
          <a:lstStyle/>
          <a:p>
            <a:pPr marL="0" indent="0" algn="r">
              <a:buNone/>
            </a:pPr>
            <a:r>
              <a:rPr lang="fa-IR" dirty="0" smtClean="0"/>
              <a:t>3- </a:t>
            </a:r>
            <a:r>
              <a:rPr lang="fa-IR" dirty="0"/>
              <a:t>تهیه اطلاعات بیشتر بدون صرف هزینه اضافی :در سیستم حسابداری کامپیوتری گذشته از آن که می </a:t>
            </a:r>
            <a:r>
              <a:rPr lang="fa-IR" dirty="0" smtClean="0"/>
              <a:t>توان اطلاعات </a:t>
            </a:r>
            <a:r>
              <a:rPr lang="fa-IR" dirty="0"/>
              <a:t>به موقع مثلا فروش نسیه را در اختیار داشت می توان اطلاعات بیشتری از قبیل فروش </a:t>
            </a:r>
            <a:r>
              <a:rPr lang="fa-IR" dirty="0" smtClean="0"/>
              <a:t>روزانه قسمتهای </a:t>
            </a:r>
            <a:r>
              <a:rPr lang="fa-IR" dirty="0"/>
              <a:t>مختلف ، فروشندگان ، شعب ، تولیدات مختلف را بدون صرف هزینه اضافی تهیه </a:t>
            </a:r>
            <a:r>
              <a:rPr lang="fa-IR" dirty="0" smtClean="0"/>
              <a:t>نمود .</a:t>
            </a:r>
            <a:endParaRPr lang="fa-IR" dirty="0"/>
          </a:p>
          <a:p>
            <a:pPr marL="0" indent="0" algn="r">
              <a:buNone/>
            </a:pPr>
            <a:r>
              <a:rPr lang="fa-IR" dirty="0"/>
              <a:t>ملاحظه می کنید که تهیه چنین اطلاعاتی در سیستم حسابداری دستی به سهولت امکان پذیر نیست و </a:t>
            </a:r>
            <a:r>
              <a:rPr lang="fa-IR" dirty="0" smtClean="0"/>
              <a:t>مستلزم صرف </a:t>
            </a:r>
            <a:r>
              <a:rPr lang="fa-IR" dirty="0"/>
              <a:t>وقت زیاد و هزینه های اضافی است </a:t>
            </a:r>
            <a:r>
              <a:rPr lang="fa-IR" dirty="0" smtClean="0"/>
              <a:t>.</a:t>
            </a:r>
          </a:p>
          <a:p>
            <a:pPr marL="0" indent="0" algn="r">
              <a:buNone/>
            </a:pPr>
            <a:endParaRPr lang="fa-IR" dirty="0"/>
          </a:p>
          <a:p>
            <a:pPr marL="0" indent="0" algn="r">
              <a:buNone/>
            </a:pPr>
            <a:r>
              <a:rPr lang="fa-IR" dirty="0" smtClean="0"/>
              <a:t>4- </a:t>
            </a:r>
            <a:r>
              <a:rPr lang="fa-IR" dirty="0"/>
              <a:t>بازخور فوری : در سیستم حسابداری کامپیوتری یک کارمند مسئول فروش نسیه ، یک ترمینال که مستقیما </a:t>
            </a:r>
            <a:r>
              <a:rPr lang="fa-IR" dirty="0" smtClean="0"/>
              <a:t>به رایانه </a:t>
            </a:r>
            <a:r>
              <a:rPr lang="fa-IR" dirty="0"/>
              <a:t>متصل است ، در اختیار دارد . بنابراین هنگام فروش نسیه ، این کارمند بلافاصله اطلاعات مورد لزوم </a:t>
            </a:r>
            <a:r>
              <a:rPr lang="fa-IR" dirty="0" smtClean="0"/>
              <a:t>برای انجام </a:t>
            </a:r>
            <a:r>
              <a:rPr lang="fa-IR" dirty="0"/>
              <a:t>فروش نسیه شامل : سوابق حسابداری مشتری ، مانده بدهی ، سقف اعتبار تصویب شده و ... را از </a:t>
            </a:r>
            <a:r>
              <a:rPr lang="fa-IR" dirty="0" smtClean="0"/>
              <a:t>طریق همین </a:t>
            </a:r>
            <a:r>
              <a:rPr lang="fa-IR" dirty="0"/>
              <a:t>ترمینال از رایانه موسسه دریافت نموده و در مورد فروش نسیه تصمیم مقتضی اتخاذ خواهد </a:t>
            </a:r>
            <a:r>
              <a:rPr lang="fa-IR" dirty="0" smtClean="0"/>
              <a:t>کرد</a:t>
            </a:r>
          </a:p>
          <a:p>
            <a:pPr marL="0" indent="0" algn="r">
              <a:buNone/>
            </a:pPr>
            <a:endParaRPr lang="fa-IR" dirty="0" smtClean="0"/>
          </a:p>
          <a:p>
            <a:pPr marL="0" indent="0" algn="r">
              <a:buNone/>
            </a:pPr>
            <a:r>
              <a:rPr lang="fa-IR" dirty="0" smtClean="0"/>
              <a:t> -</a:t>
            </a:r>
            <a:r>
              <a:rPr lang="fa-IR" dirty="0"/>
              <a:t>5 امکان اعمال کنترل داخلی اضافی:وجود بازخور فوری برای تصمیم گیری و کسب سریع اطلاعات مربوط </a:t>
            </a:r>
            <a:r>
              <a:rPr lang="fa-IR" dirty="0" smtClean="0"/>
              <a:t>به مشتریان </a:t>
            </a:r>
            <a:r>
              <a:rPr lang="fa-IR" dirty="0"/>
              <a:t>در مورد فروشهای نسیه یک مورد از قابلیت های بی نظیر سیستم حسابداری کامپیوتری است که </a:t>
            </a:r>
            <a:r>
              <a:rPr lang="fa-IR" dirty="0" smtClean="0"/>
              <a:t>کنترل اضافی </a:t>
            </a:r>
            <a:r>
              <a:rPr lang="fa-IR" dirty="0"/>
              <a:t>در سیستم حسابداری موسسه برقرار می کند . در صورتی که اعمال این نوع کنترل داخلی هنگامی که </a:t>
            </a:r>
            <a:r>
              <a:rPr lang="fa-IR" dirty="0" smtClean="0"/>
              <a:t>ازسیستم </a:t>
            </a:r>
            <a:r>
              <a:rPr lang="fa-IR" dirty="0"/>
              <a:t>حسابداری دستی استفاده می شود و دفتر معین حسابهای دریافتنی به روز نیست امکان پذیر نمی باشد .</a:t>
            </a:r>
            <a:endParaRPr lang="en-US" dirty="0"/>
          </a:p>
        </p:txBody>
      </p:sp>
    </p:spTree>
    <p:extLst>
      <p:ext uri="{BB962C8B-B14F-4D97-AF65-F5344CB8AC3E}">
        <p14:creationId xmlns:p14="http://schemas.microsoft.com/office/powerpoint/2010/main" val="6299758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dirty="0" smtClean="0"/>
              <a:t>وظایف اصلی سیستم های </a:t>
            </a:r>
            <a:r>
              <a:rPr lang="fa-IR" sz="3200" b="1" dirty="0"/>
              <a:t>ا</a:t>
            </a:r>
            <a:r>
              <a:rPr lang="fa-IR" sz="3200" b="1" dirty="0" smtClean="0"/>
              <a:t>طلاعاتی </a:t>
            </a:r>
            <a:r>
              <a:rPr lang="fa-IR" sz="3200" b="1" dirty="0" smtClean="0"/>
              <a:t>حسابداری در بنگاههای تجاری</a:t>
            </a:r>
            <a:endParaRPr lang="en-US" sz="3200" b="1" dirty="0"/>
          </a:p>
        </p:txBody>
      </p:sp>
      <p:sp>
        <p:nvSpPr>
          <p:cNvPr id="3" name="Content Placeholder 2"/>
          <p:cNvSpPr>
            <a:spLocks noGrp="1"/>
          </p:cNvSpPr>
          <p:nvPr>
            <p:ph idx="1"/>
          </p:nvPr>
        </p:nvSpPr>
        <p:spPr>
          <a:xfrm>
            <a:off x="612464" y="2398427"/>
            <a:ext cx="8596668" cy="3882778"/>
          </a:xfrm>
        </p:spPr>
        <p:txBody>
          <a:bodyPr/>
          <a:lstStyle/>
          <a:p>
            <a:pPr marL="0" indent="0" algn="r">
              <a:buNone/>
            </a:pPr>
            <a:r>
              <a:rPr lang="fa-IR" dirty="0" smtClean="0"/>
              <a:t>1</a:t>
            </a:r>
            <a:r>
              <a:rPr lang="fa-IR" sz="2400" dirty="0" smtClean="0">
                <a:solidFill>
                  <a:schemeClr val="tx1"/>
                </a:solidFill>
              </a:rPr>
              <a:t>)گردآوری وذخیره داده های مربوط به فعالیتها و رویدادها که در یک واحد تجاری اتفاق افتاده است</a:t>
            </a:r>
          </a:p>
          <a:p>
            <a:pPr marL="0" indent="0" algn="r">
              <a:buNone/>
            </a:pPr>
            <a:r>
              <a:rPr lang="fa-IR" sz="2400" dirty="0" smtClean="0">
                <a:solidFill>
                  <a:schemeClr val="tx1"/>
                </a:solidFill>
              </a:rPr>
              <a:t>2)پردازش و تبدیل دادها به اطلاعات مفید برای تصمیم گیری تا مدیریت بتواند بر مبنای این اطلاعات برنامه ریزی،اجرا و فعالیتها را کنترل کند</a:t>
            </a:r>
          </a:p>
          <a:p>
            <a:pPr marL="0" indent="0" algn="r">
              <a:buNone/>
            </a:pPr>
            <a:r>
              <a:rPr lang="fa-IR" sz="2400" dirty="0" smtClean="0">
                <a:solidFill>
                  <a:schemeClr val="tx1"/>
                </a:solidFill>
              </a:rPr>
              <a:t>3)طراحی کنترل های داخلی به منظور حفاظت از دارائیها از جمله مدارک و اطلاعات بنگاه</a:t>
            </a:r>
          </a:p>
        </p:txBody>
      </p:sp>
    </p:spTree>
    <p:extLst>
      <p:ext uri="{BB962C8B-B14F-4D97-AF65-F5344CB8AC3E}">
        <p14:creationId xmlns:p14="http://schemas.microsoft.com/office/powerpoint/2010/main" val="1029761367"/>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solidFill>
                  <a:srgbClr val="FF0000"/>
                </a:solidFill>
              </a:rPr>
              <a:t>)</a:t>
            </a:r>
            <a:r>
              <a:rPr lang="fa-IR" dirty="0" smtClean="0">
                <a:solidFill>
                  <a:srgbClr val="FF0000"/>
                </a:solidFill>
              </a:rPr>
              <a:t>سیستم اطلاعاتی حسابداری</a:t>
            </a:r>
            <a:r>
              <a:rPr lang="en-US" dirty="0" smtClean="0">
                <a:solidFill>
                  <a:srgbClr val="FF0000"/>
                </a:solidFill>
              </a:rPr>
              <a:t>AIS</a:t>
            </a:r>
            <a:r>
              <a:rPr lang="fa-IR" dirty="0" smtClean="0">
                <a:solidFill>
                  <a:srgbClr val="FF0000"/>
                </a:solidFill>
              </a:rPr>
              <a:t>(</a:t>
            </a:r>
            <a:endParaRPr lang="en-US" dirty="0">
              <a:solidFill>
                <a:srgbClr val="FF0000"/>
              </a:solidFill>
            </a:endParaRPr>
          </a:p>
        </p:txBody>
      </p:sp>
      <p:sp>
        <p:nvSpPr>
          <p:cNvPr id="3" name="Content Placeholder 2"/>
          <p:cNvSpPr>
            <a:spLocks noGrp="1"/>
          </p:cNvSpPr>
          <p:nvPr>
            <p:ph idx="1"/>
          </p:nvPr>
        </p:nvSpPr>
        <p:spPr/>
        <p:txBody>
          <a:bodyPr>
            <a:normAutofit/>
          </a:bodyPr>
          <a:lstStyle/>
          <a:p>
            <a:pPr marL="400050" lvl="1" indent="0" algn="r">
              <a:buNone/>
            </a:pPr>
            <a:r>
              <a:rPr lang="fa-IR" sz="2600" dirty="0" smtClean="0">
                <a:solidFill>
                  <a:schemeClr val="tx1"/>
                </a:solidFill>
              </a:rPr>
              <a:t>مجموعه ای از فرایندها و فنون است که اطلاعات را سازماندهی کرده ودر تصمیم گیری ها از آن استفاده میکند</a:t>
            </a:r>
          </a:p>
          <a:p>
            <a:pPr marL="0" indent="0" algn="r">
              <a:buNone/>
            </a:pPr>
            <a:endParaRPr lang="fa-IR" sz="2800" dirty="0">
              <a:solidFill>
                <a:schemeClr val="tx1"/>
              </a:solidFill>
            </a:endParaRPr>
          </a:p>
          <a:p>
            <a:pPr marL="0" indent="0" algn="r">
              <a:buNone/>
            </a:pPr>
            <a:endParaRPr lang="fa-IR" sz="2800" dirty="0" smtClean="0">
              <a:solidFill>
                <a:schemeClr val="tx1"/>
              </a:solidFill>
            </a:endParaRPr>
          </a:p>
          <a:p>
            <a:pPr marL="0" indent="0" algn="r">
              <a:buNone/>
            </a:pPr>
            <a:endParaRPr lang="fa-IR" sz="2800" dirty="0">
              <a:solidFill>
                <a:schemeClr val="tx1"/>
              </a:solidFill>
            </a:endParaRPr>
          </a:p>
          <a:p>
            <a:pPr marL="0" indent="0">
              <a:buNone/>
            </a:pPr>
            <a:r>
              <a:rPr lang="en-US" sz="2800" dirty="0" smtClean="0">
                <a:solidFill>
                  <a:schemeClr val="tx1"/>
                </a:solidFill>
              </a:rPr>
              <a:t>Accounting information system</a:t>
            </a:r>
            <a:endParaRPr lang="fa-IR" sz="2800" dirty="0" smtClean="0">
              <a:solidFill>
                <a:schemeClr val="tx1"/>
              </a:solidFill>
            </a:endParaRPr>
          </a:p>
          <a:p>
            <a:pPr marL="0" indent="0" algn="r">
              <a:buNone/>
            </a:pPr>
            <a:endParaRPr lang="en-US" sz="2800" dirty="0">
              <a:solidFill>
                <a:schemeClr val="tx1"/>
              </a:solidFill>
            </a:endParaRPr>
          </a:p>
        </p:txBody>
      </p:sp>
    </p:spTree>
    <p:extLst>
      <p:ext uri="{BB962C8B-B14F-4D97-AF65-F5344CB8AC3E}">
        <p14:creationId xmlns:p14="http://schemas.microsoft.com/office/powerpoint/2010/main" val="805781757"/>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391</TotalTime>
  <Words>991</Words>
  <Application>Microsoft Office PowerPoint</Application>
  <PresentationFormat>Widescreen</PresentationFormat>
  <Paragraphs>80</Paragraphs>
  <Slides>18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Century Gothic</vt:lpstr>
      <vt:lpstr>Tahoma</vt:lpstr>
      <vt:lpstr>Trebuchet MS</vt:lpstr>
      <vt:lpstr>Wingdings 3</vt:lpstr>
      <vt:lpstr>Facet</vt:lpstr>
      <vt:lpstr>بسم الله الرحمن الرحیم</vt:lpstr>
      <vt:lpstr>جلسه سوم  ادامه فصل دوم</vt:lpstr>
      <vt:lpstr>نمودار سیستم اطلاعاتی حسابداری</vt:lpstr>
      <vt:lpstr>نقطه اشتراک سیستم های حسابداری</vt:lpstr>
      <vt:lpstr>نمودار تجزیه وتحلیل اطلاعات حسابداری</vt:lpstr>
      <vt:lpstr>مزایای استفاده از سیستم حسابداری کامپیوتری</vt:lpstr>
      <vt:lpstr>PowerPoint Presentation</vt:lpstr>
      <vt:lpstr>وظایف اصلی سیستم های اطلاعاتی حسابداری در بنگاههای تجاری</vt:lpstr>
      <vt:lpstr>)سیستم اطلاعاتی حسابداریAIS(</vt:lpstr>
      <vt:lpstr>)سیتم اطلاعاتی مدیریتMIS(</vt:lpstr>
      <vt:lpstr>PowerPoint Presentation</vt:lpstr>
      <vt:lpstr>آنچه در هر دو مشترک است توجه محوری به اطلاعات است حسابداری بیشتر به خود اطلاعات(تامین اطلاعات برای تصمیم گیری های اقتصادی)گرایش دارد،در حالیکه سیستم اطلاعاتی مدیریت بیشتر به سیستم هایی پوشش می دهد که اطلاعات را تولید می کنند</vt:lpstr>
      <vt:lpstr>PowerPoint Presentation</vt:lpstr>
      <vt:lpstr>AISعوامل تشکیل دهنده </vt:lpstr>
      <vt:lpstr>PowerPoint Presentation</vt:lpstr>
      <vt:lpstr>PowerPoint Presentation</vt:lpstr>
      <vt:lpstr>چرا باید سیستم های اطلاعاتی را مطالعه کنیم؟</vt:lpstr>
      <vt:lpstr>پایان جلسه سوم                            رعنا نوری ثالث                                                   اسفند 98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pc</dc:creator>
  <cp:lastModifiedBy>Seminar</cp:lastModifiedBy>
  <cp:revision>47</cp:revision>
  <dcterms:created xsi:type="dcterms:W3CDTF">2015-11-08T14:40:15Z</dcterms:created>
  <dcterms:modified xsi:type="dcterms:W3CDTF">2020-04-06T18:35:25Z</dcterms:modified>
</cp:coreProperties>
</file>