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1" r:id="rId1"/>
  </p:sldMasterIdLst>
  <p:sldIdLst>
    <p:sldId id="274" r:id="rId2"/>
    <p:sldId id="256" r:id="rId3"/>
    <p:sldId id="273" r:id="rId4"/>
    <p:sldId id="277" r:id="rId5"/>
    <p:sldId id="257" r:id="rId6"/>
    <p:sldId id="283" r:id="rId7"/>
    <p:sldId id="259" r:id="rId8"/>
    <p:sldId id="284" r:id="rId9"/>
    <p:sldId id="298" r:id="rId10"/>
    <p:sldId id="297" r:id="rId11"/>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25/08/1441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49771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25/08/1441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59787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25/08/1441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1306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25/08/1441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689180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25/08/1441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799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25/08/1441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703661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25/08/1441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68554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25/08/1441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33143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25/08/1441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24985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25/08/1441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53287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5F4377-F719-4891-845D-DE5815E48D9E}" type="datetimeFigureOut">
              <a:rPr lang="fa-IR" smtClean="0"/>
              <a:t>25/08/1441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18394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5F4377-F719-4891-845D-DE5815E48D9E}" type="datetimeFigureOut">
              <a:rPr lang="fa-IR" smtClean="0"/>
              <a:t>25/08/1441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424322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5F4377-F719-4891-845D-DE5815E48D9E}" type="datetimeFigureOut">
              <a:rPr lang="fa-IR" smtClean="0"/>
              <a:t>25/08/1441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99785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F4377-F719-4891-845D-DE5815E48D9E}" type="datetimeFigureOut">
              <a:rPr lang="fa-IR" smtClean="0"/>
              <a:t>25/08/1441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288761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F4377-F719-4891-845D-DE5815E48D9E}" type="datetimeFigureOut">
              <a:rPr lang="fa-IR" smtClean="0"/>
              <a:t>25/08/1441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38106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F4377-F719-4891-845D-DE5815E48D9E}" type="datetimeFigureOut">
              <a:rPr lang="fa-IR" smtClean="0"/>
              <a:t>25/08/1441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51224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5F4377-F719-4891-845D-DE5815E48D9E}" type="datetimeFigureOut">
              <a:rPr lang="fa-IR" smtClean="0"/>
              <a:t>25/08/1441</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E69865BE-B685-42E3-820C-B6ABF3361C1F}" type="slidenum">
              <a:rPr lang="fa-IR" smtClean="0"/>
              <a:t>‹#›</a:t>
            </a:fld>
            <a:endParaRPr lang="fa-IR"/>
          </a:p>
        </p:txBody>
      </p:sp>
    </p:spTree>
    <p:extLst>
      <p:ext uri="{BB962C8B-B14F-4D97-AF65-F5344CB8AC3E}">
        <p14:creationId xmlns:p14="http://schemas.microsoft.com/office/powerpoint/2010/main" val="78260715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wma"/><Relationship Id="rId7" Type="http://schemas.openxmlformats.org/officeDocument/2006/relationships/image" Target="../media/image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audio" Target="../media/media2.wma"/></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WhatsApp Video 2020-04-08 at 6.07.29 P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0" y="65088"/>
            <a:ext cx="12192000" cy="6727825"/>
          </a:xfrm>
          <a:prstGeom prst="rect">
            <a:avLst/>
          </a:prstGeom>
        </p:spPr>
      </p:pic>
      <p:pic>
        <p:nvPicPr>
          <p:cNvPr id="2" name="Audio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94930168"/>
      </p:ext>
    </p:extLst>
  </p:cSld>
  <p:clrMapOvr>
    <a:masterClrMapping/>
  </p:clrMapOvr>
  <mc:AlternateContent xmlns:mc="http://schemas.openxmlformats.org/markup-compatibility/2006">
    <mc:Choice xmlns:p14="http://schemas.microsoft.com/office/powerpoint/2010/main" Requires="p14">
      <p:transition spd="slow" p14:dur="2000" advTm="18676"/>
    </mc:Choice>
    <mc:Fallback>
      <p:transition spd="slow" advTm="186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3923" objId="5"/>
        <p14:stopEvt time="12392"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cap="all" dirty="0" smtClean="0">
                <a:cs typeface="B Nazanin" panose="00000400000000000000" pitchFamily="2" charset="-78"/>
              </a:rPr>
              <a:t>تعاریف کامل تری از ارگونومی</a:t>
            </a:r>
            <a:endParaRPr lang="fa-IR" b="1" cap="all" dirty="0">
              <a:cs typeface="B Nazanin" panose="00000400000000000000" pitchFamily="2" charset="-78"/>
            </a:endParaRPr>
          </a:p>
        </p:txBody>
      </p:sp>
      <p:sp>
        <p:nvSpPr>
          <p:cNvPr id="3" name="Content Placeholder 2"/>
          <p:cNvSpPr>
            <a:spLocks noGrp="1"/>
          </p:cNvSpPr>
          <p:nvPr>
            <p:ph idx="1"/>
          </p:nvPr>
        </p:nvSpPr>
        <p:spPr>
          <a:xfrm>
            <a:off x="1107583" y="1761344"/>
            <a:ext cx="8166419" cy="3880773"/>
          </a:xfrm>
        </p:spPr>
        <p:txBody>
          <a:bodyPr>
            <a:normAutofit/>
          </a:bodyPr>
          <a:lstStyle/>
          <a:p>
            <a:pPr algn="justLow"/>
            <a:r>
              <a:rPr lang="fa-IR" dirty="0" smtClean="0">
                <a:cs typeface="B Nazanin" panose="00000400000000000000" pitchFamily="2" charset="-78"/>
              </a:rPr>
              <a:t>اهداف </a:t>
            </a:r>
            <a:r>
              <a:rPr lang="fa-IR" dirty="0">
                <a:cs typeface="B Nazanin" panose="00000400000000000000" pitchFamily="2" charset="-78"/>
              </a:rPr>
              <a:t>اساسی علم ارگونومی، بهبود نحوه انجام کار، روش های کار و ابزار کار، و انطباق آن‌ها با ویژگی‌های روانی و جسمی انسان است. البته باید توجه داشت که با مراعات اصول ارگونومی، فشار کاری و خستگی‌های بی‌مورد کاهش می‌یابد. همچنین، ارگونومی در پی انطباق علمی شغل، شرایط، ابزار و محیط کار با مشخصات فیزیکی و بدنی انسان و نیز تعیین نیرو و توانایی جسمی اوست. باید شغل و محیط کار چنان طراحی شود که با مشخصات فیزیکی میانگین افراد (با ملحوظ کردن انحراف معیارهای مربوطه) مطابقت داشته باشد.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07177346"/>
      </p:ext>
    </p:extLst>
  </p:cSld>
  <p:clrMapOvr>
    <a:masterClrMapping/>
  </p:clrMapOvr>
  <mc:AlternateContent xmlns:mc="http://schemas.openxmlformats.org/markup-compatibility/2006">
    <mc:Choice xmlns:p14="http://schemas.microsoft.com/office/powerpoint/2010/main" Requires="p14">
      <p:transition spd="slow" p14:dur="2000" advTm="82351"/>
    </mc:Choice>
    <mc:Fallback>
      <p:transition spd="slow" advTm="823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4564" y="2404534"/>
            <a:ext cx="8089439" cy="1646302"/>
          </a:xfrm>
        </p:spPr>
        <p:txBody>
          <a:bodyPr/>
          <a:lstStyle/>
          <a:p>
            <a:pPr algn="ctr"/>
            <a:r>
              <a:rPr lang="fa-IR" b="1" dirty="0" smtClean="0">
                <a:cs typeface="B Nazanin" panose="00000400000000000000" pitchFamily="2" charset="-78"/>
              </a:rPr>
              <a:t>بسمه تعالی</a:t>
            </a:r>
            <a:endParaRPr lang="fa-IR" b="1" dirty="0">
              <a:cs typeface="B Nazanin" panose="00000400000000000000" pitchFamily="2" charset="-78"/>
            </a:endParaRPr>
          </a:p>
        </p:txBody>
      </p:sp>
      <p:sp>
        <p:nvSpPr>
          <p:cNvPr id="3" name="Subtitle 2"/>
          <p:cNvSpPr>
            <a:spLocks noGrp="1"/>
          </p:cNvSpPr>
          <p:nvPr>
            <p:ph type="subTitle" idx="1"/>
          </p:nvPr>
        </p:nvSpPr>
        <p:spPr/>
        <p:txBody>
          <a:bodyPr/>
          <a:lstStyle/>
          <a:p>
            <a:endParaRPr lang="fa-I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84282722"/>
      </p:ext>
    </p:extLst>
  </p:cSld>
  <p:clrMapOvr>
    <a:masterClrMapping/>
  </p:clrMapOvr>
  <mc:AlternateContent xmlns:mc="http://schemas.openxmlformats.org/markup-compatibility/2006">
    <mc:Choice xmlns:p14="http://schemas.microsoft.com/office/powerpoint/2010/main" Requires="p14">
      <p:transition spd="slow" p14:dur="2000" advTm="8902"/>
    </mc:Choice>
    <mc:Fallback>
      <p:transition spd="slow" advTm="89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4564" y="2404534"/>
            <a:ext cx="8089439" cy="1646302"/>
          </a:xfrm>
        </p:spPr>
        <p:txBody>
          <a:bodyPr/>
          <a:lstStyle/>
          <a:p>
            <a:r>
              <a:rPr lang="fa-IR" b="1" dirty="0" smtClean="0">
                <a:cs typeface="B Nazanin" panose="00000400000000000000" pitchFamily="2" charset="-78"/>
              </a:rPr>
              <a:t>مقدمات طراحی معماری داخلی</a:t>
            </a:r>
            <a:endParaRPr lang="fa-IR" b="1" dirty="0">
              <a:cs typeface="B Nazanin" panose="00000400000000000000" pitchFamily="2" charset="-78"/>
            </a:endParaRPr>
          </a:p>
        </p:txBody>
      </p:sp>
      <p:sp>
        <p:nvSpPr>
          <p:cNvPr id="3" name="Subtitle 2"/>
          <p:cNvSpPr>
            <a:spLocks noGrp="1"/>
          </p:cNvSpPr>
          <p:nvPr>
            <p:ph type="subTitle" idx="1"/>
          </p:nvPr>
        </p:nvSpPr>
        <p:spPr/>
        <p:txBody>
          <a:bodyPr/>
          <a:lstStyle/>
          <a:p>
            <a:endParaRPr lang="fa-I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96792041"/>
      </p:ext>
    </p:extLst>
  </p:cSld>
  <p:clrMapOvr>
    <a:masterClrMapping/>
  </p:clrMapOvr>
  <mc:AlternateContent xmlns:mc="http://schemas.openxmlformats.org/markup-compatibility/2006">
    <mc:Choice xmlns:p14="http://schemas.microsoft.com/office/powerpoint/2010/main" Requires="p14">
      <p:transition spd="slow" p14:dur="2000" advTm="5296"/>
    </mc:Choice>
    <mc:Fallback>
      <p:transition spd="slow" advTm="52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50006" y="2031047"/>
            <a:ext cx="8436877" cy="1948525"/>
          </a:xfrm>
        </p:spPr>
        <p:txBody>
          <a:bodyPr/>
          <a:lstStyle/>
          <a:p>
            <a:pPr algn="justLow"/>
            <a:r>
              <a:rPr lang="fa-IR" sz="4400" b="1" dirty="0">
                <a:cs typeface="B Nazanin" panose="00000400000000000000" pitchFamily="2" charset="-78"/>
              </a:rPr>
              <a:t>مقیاس انسانی و طراحی فضا براساس آن</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87478647"/>
      </p:ext>
    </p:extLst>
  </p:cSld>
  <p:clrMapOvr>
    <a:masterClrMapping/>
  </p:clrMapOvr>
  <mc:AlternateContent xmlns:mc="http://schemas.openxmlformats.org/markup-compatibility/2006">
    <mc:Choice xmlns:p14="http://schemas.microsoft.com/office/powerpoint/2010/main" Requires="p14">
      <p:transition spd="slow" p14:dur="2000" advTm="18506"/>
    </mc:Choice>
    <mc:Fallback>
      <p:transition spd="slow" advTm="185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ارگونومی چیست؟</a:t>
            </a:r>
            <a:endParaRPr lang="fa-IR" b="1" dirty="0">
              <a:cs typeface="B Nazanin" panose="00000400000000000000" pitchFamily="2" charset="-78"/>
            </a:endParaRPr>
          </a:p>
        </p:txBody>
      </p:sp>
      <p:sp>
        <p:nvSpPr>
          <p:cNvPr id="3" name="Content Placeholder 2"/>
          <p:cNvSpPr>
            <a:spLocks noGrp="1"/>
          </p:cNvSpPr>
          <p:nvPr>
            <p:ph idx="1"/>
          </p:nvPr>
        </p:nvSpPr>
        <p:spPr>
          <a:xfrm>
            <a:off x="677334" y="1722707"/>
            <a:ext cx="8596668" cy="3880773"/>
          </a:xfrm>
        </p:spPr>
        <p:txBody>
          <a:bodyPr/>
          <a:lstStyle/>
          <a:p>
            <a:pPr algn="justLow"/>
            <a:r>
              <a:rPr lang="fa-IR" dirty="0">
                <a:cs typeface="B Nazanin" panose="00000400000000000000" pitchFamily="2" charset="-78"/>
              </a:rPr>
              <a:t>ارگونومی بعنوان رشته‌ای از علوم که به دست آوردن بهترین ارتباط میان </a:t>
            </a:r>
            <a:r>
              <a:rPr lang="fa-IR" b="1" dirty="0">
                <a:cs typeface="B Nazanin" panose="00000400000000000000" pitchFamily="2" charset="-78"/>
              </a:rPr>
              <a:t>انسان و محیط </a:t>
            </a:r>
            <a:r>
              <a:rPr lang="fa-IR" dirty="0">
                <a:cs typeface="B Nazanin" panose="00000400000000000000" pitchFamily="2" charset="-78"/>
              </a:rPr>
              <a:t>(کار و زندگی) هدف اصلی آن است، تعریف می‌شود. ارگونومی با ارزیابی قابلیت‌ها و محدودیت‌های انسان (</a:t>
            </a:r>
            <a:r>
              <a:rPr lang="fa-IR" b="1" dirty="0">
                <a:cs typeface="B Nazanin" panose="00000400000000000000" pitchFamily="2" charset="-78"/>
              </a:rPr>
              <a:t>بیومکانیک</a:t>
            </a:r>
            <a:r>
              <a:rPr lang="fa-IR" dirty="0">
                <a:cs typeface="B Nazanin" panose="00000400000000000000" pitchFamily="2" charset="-78"/>
              </a:rPr>
              <a:t> و </a:t>
            </a:r>
            <a:r>
              <a:rPr lang="fa-IR" b="1" dirty="0">
                <a:cs typeface="B Nazanin" panose="00000400000000000000" pitchFamily="2" charset="-78"/>
              </a:rPr>
              <a:t>آنتروپومتری</a:t>
            </a:r>
            <a:r>
              <a:rPr lang="fa-IR" dirty="0">
                <a:cs typeface="B Nazanin" panose="00000400000000000000" pitchFamily="2" charset="-78"/>
              </a:rPr>
              <a:t>)، استرس‌های کاری و محیطی (</a:t>
            </a:r>
            <a:r>
              <a:rPr lang="fa-IR" b="1" dirty="0">
                <a:cs typeface="B Nazanin" panose="00000400000000000000" pitchFamily="2" charset="-78"/>
              </a:rPr>
              <a:t>فیزیولوژی‌کار</a:t>
            </a:r>
            <a:r>
              <a:rPr lang="fa-IR" dirty="0">
                <a:cs typeface="B Nazanin" panose="00000400000000000000" pitchFamily="2" charset="-78"/>
              </a:rPr>
              <a:t> و </a:t>
            </a:r>
            <a:r>
              <a:rPr lang="fa-IR" b="1" dirty="0">
                <a:cs typeface="B Nazanin" panose="00000400000000000000" pitchFamily="2" charset="-78"/>
              </a:rPr>
              <a:t>روان‌شناسی صنعتی</a:t>
            </a:r>
            <a:r>
              <a:rPr lang="fa-IR" dirty="0">
                <a:cs typeface="B Nazanin" panose="00000400000000000000" pitchFamily="2" charset="-78"/>
              </a:rPr>
              <a:t>)، نیروهای استاتیک و دینامیک روی بدن انسان (</a:t>
            </a:r>
            <a:r>
              <a:rPr lang="fa-IR" b="1" dirty="0">
                <a:cs typeface="B Nazanin" panose="00000400000000000000" pitchFamily="2" charset="-78"/>
              </a:rPr>
              <a:t>بیومکانیک</a:t>
            </a:r>
            <a:r>
              <a:rPr lang="fa-IR" dirty="0">
                <a:cs typeface="B Nazanin" panose="00000400000000000000" pitchFamily="2" charset="-78"/>
              </a:rPr>
              <a:t>)، خستگی (فیزیولوژی کار و روان‌شناسی صنعتی) و طراحی ایستگاه کاری و ابزارها (</a:t>
            </a:r>
            <a:r>
              <a:rPr lang="fa-IR" b="1" dirty="0">
                <a:cs typeface="B Nazanin" panose="00000400000000000000" pitchFamily="2" charset="-78"/>
              </a:rPr>
              <a:t>آنتروپومتری</a:t>
            </a:r>
            <a:r>
              <a:rPr lang="fa-IR" dirty="0">
                <a:cs typeface="B Nazanin" panose="00000400000000000000" pitchFamily="2" charset="-78"/>
              </a:rPr>
              <a:t> و مهندسی) سر‌و‌کار دارد. بنابراین ارگونومی از علوم بسیاری تشکیل یافته است.</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49518623"/>
      </p:ext>
    </p:extLst>
  </p:cSld>
  <p:clrMapOvr>
    <a:masterClrMapping/>
  </p:clrMapOvr>
  <mc:AlternateContent xmlns:mc="http://schemas.openxmlformats.org/markup-compatibility/2006">
    <mc:Choice xmlns:p14="http://schemas.microsoft.com/office/powerpoint/2010/main" Requires="p14">
      <p:transition spd="slow" p14:dur="2000" advTm="86689"/>
    </mc:Choice>
    <mc:Fallback>
      <p:transition spd="slow" advTm="866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اهداف علم ارگونومی</a:t>
            </a:r>
            <a:endParaRPr lang="fa-IR" b="1" dirty="0">
              <a:cs typeface="B Nazanin" panose="00000400000000000000" pitchFamily="2" charset="-78"/>
            </a:endParaRPr>
          </a:p>
        </p:txBody>
      </p:sp>
      <p:sp>
        <p:nvSpPr>
          <p:cNvPr id="3" name="Content Placeholder 2"/>
          <p:cNvSpPr>
            <a:spLocks noGrp="1"/>
          </p:cNvSpPr>
          <p:nvPr>
            <p:ph idx="1"/>
          </p:nvPr>
        </p:nvSpPr>
        <p:spPr>
          <a:xfrm>
            <a:off x="677334" y="1722707"/>
            <a:ext cx="8596668" cy="3880773"/>
          </a:xfrm>
        </p:spPr>
        <p:txBody>
          <a:bodyPr/>
          <a:lstStyle/>
          <a:p>
            <a:pPr algn="justLow"/>
            <a:r>
              <a:rPr lang="fa-IR" dirty="0">
                <a:cs typeface="B Nazanin" panose="00000400000000000000" pitchFamily="2" charset="-78"/>
              </a:rPr>
              <a:t>ارگونومیک علم طراحی سازگار محیط و محصولات با کاربران است. لغت </a:t>
            </a:r>
            <a:r>
              <a:rPr lang="fa-IR" b="1" dirty="0">
                <a:cs typeface="B Nazanin" panose="00000400000000000000" pitchFamily="2" charset="-78"/>
              </a:rPr>
              <a:t>ارگونومیک</a:t>
            </a:r>
            <a:r>
              <a:rPr lang="fa-IR" dirty="0">
                <a:cs typeface="B Nazanin" panose="00000400000000000000" pitchFamily="2" charset="-78"/>
              </a:rPr>
              <a:t> از لغات یونانی «</a:t>
            </a:r>
            <a:r>
              <a:rPr lang="fa-IR" b="1" dirty="0">
                <a:cs typeface="B Nazanin" panose="00000400000000000000" pitchFamily="2" charset="-78"/>
              </a:rPr>
              <a:t>ارگون</a:t>
            </a:r>
            <a:r>
              <a:rPr lang="fa-IR" dirty="0">
                <a:cs typeface="B Nazanin" panose="00000400000000000000" pitchFamily="2" charset="-78"/>
              </a:rPr>
              <a:t>» به معنای «</a:t>
            </a:r>
            <a:r>
              <a:rPr lang="fa-IR" b="1" dirty="0">
                <a:cs typeface="B Nazanin" panose="00000400000000000000" pitchFamily="2" charset="-78"/>
              </a:rPr>
              <a:t>کار</a:t>
            </a:r>
            <a:r>
              <a:rPr lang="fa-IR" dirty="0">
                <a:cs typeface="B Nazanin" panose="00000400000000000000" pitchFamily="2" charset="-78"/>
              </a:rPr>
              <a:t>» و «</a:t>
            </a:r>
            <a:r>
              <a:rPr lang="fa-IR" b="1" dirty="0">
                <a:cs typeface="B Nazanin" panose="00000400000000000000" pitchFamily="2" charset="-78"/>
              </a:rPr>
              <a:t>نوموس</a:t>
            </a:r>
            <a:r>
              <a:rPr lang="fa-IR" dirty="0">
                <a:cs typeface="B Nazanin" panose="00000400000000000000" pitchFamily="2" charset="-78"/>
              </a:rPr>
              <a:t>» به معنای «</a:t>
            </a:r>
            <a:r>
              <a:rPr lang="fa-IR" b="1" dirty="0">
                <a:cs typeface="B Nazanin" panose="00000400000000000000" pitchFamily="2" charset="-78"/>
              </a:rPr>
              <a:t>قانون</a:t>
            </a:r>
            <a:r>
              <a:rPr lang="fa-IR" dirty="0">
                <a:cs typeface="B Nazanin" panose="00000400000000000000" pitchFamily="2" charset="-78"/>
              </a:rPr>
              <a:t>» گرفته شده است و اصطلاحاً به معنی انطباق کار برای افراد، از طریق طراحی وظیفه و روش‌ها و نیز انطباق افراد با کار از طریق استفاده مناسب از چیدن روش‌های صحیح می‌باشد. باید توجه داشت که آنچه برای یک نفر مناسب است می‌‌تواند برای دیگری مناسب نباشد. بنابراین روش‌های مجزا باید مدنظر قرار گیرند. ارگونومیک در نظر اول ممکن است آگاهی و علم جلوگیری از صدمات و ناراحتی‌های پیش‌بینی نشده معنی شود در حالی که موضوع اصلی آن پیش از بررسی وقوع ضایعه‌ای، تقویت راحتی و روانی عملکرد است. فراموش نباید کرد که انسان‌ها دارای محدودیت هستند و برای اینکه بتوان با وجود محدویت‌ها فعالیت مناسبی داشت، شرایط محیط باید به گونه‌ای مناسب طراحی گردد.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226983895"/>
      </p:ext>
    </p:extLst>
  </p:cSld>
  <p:clrMapOvr>
    <a:masterClrMapping/>
  </p:clrMapOvr>
  <mc:AlternateContent xmlns:mc="http://schemas.openxmlformats.org/markup-compatibility/2006">
    <mc:Choice xmlns:p14="http://schemas.microsoft.com/office/powerpoint/2010/main" Requires="p14">
      <p:transition spd="slow" p14:dur="2000" advTm="105094"/>
    </mc:Choice>
    <mc:Fallback>
      <p:transition spd="slow" advTm="1050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Low"/>
            <a:r>
              <a:rPr lang="fa-IR" b="1" dirty="0">
                <a:cs typeface="B Nazanin" panose="00000400000000000000" pitchFamily="2" charset="-78"/>
              </a:rPr>
              <a:t>اهداف شناخت ارگونومیک را می توان به شرح زیر طبقه بندی کرد</a:t>
            </a:r>
            <a:r>
              <a:rPr lang="fa-IR" b="1" dirty="0"/>
              <a:t>:</a:t>
            </a:r>
            <a:endParaRPr lang="fa-IR" b="1" cap="all" dirty="0">
              <a:cs typeface="B Nazanin" panose="00000400000000000000" pitchFamily="2" charset="-78"/>
            </a:endParaRPr>
          </a:p>
        </p:txBody>
      </p:sp>
      <p:sp>
        <p:nvSpPr>
          <p:cNvPr id="3" name="Content Placeholder 2"/>
          <p:cNvSpPr>
            <a:spLocks noGrp="1"/>
          </p:cNvSpPr>
          <p:nvPr>
            <p:ph idx="1"/>
          </p:nvPr>
        </p:nvSpPr>
        <p:spPr>
          <a:xfrm>
            <a:off x="1107583" y="1761344"/>
            <a:ext cx="8166419" cy="3880773"/>
          </a:xfrm>
        </p:spPr>
        <p:txBody>
          <a:bodyPr/>
          <a:lstStyle/>
          <a:p>
            <a:pPr fontAlgn="base"/>
            <a:r>
              <a:rPr lang="fa-IR" dirty="0">
                <a:cs typeface="B Nazanin" panose="00000400000000000000" pitchFamily="2" charset="-78"/>
              </a:rPr>
              <a:t> برخورداری از </a:t>
            </a:r>
            <a:r>
              <a:rPr lang="fa-IR" dirty="0" smtClean="0">
                <a:cs typeface="B Nazanin" panose="00000400000000000000" pitchFamily="2" charset="-78"/>
              </a:rPr>
              <a:t>تندرستی</a:t>
            </a:r>
          </a:p>
          <a:p>
            <a:pPr fontAlgn="base"/>
            <a:r>
              <a:rPr lang="fa-IR" dirty="0">
                <a:cs typeface="B Nazanin" panose="00000400000000000000" pitchFamily="2" charset="-78"/>
              </a:rPr>
              <a:t> تقویت توانایی‌های </a:t>
            </a:r>
            <a:r>
              <a:rPr lang="fa-IR" dirty="0" smtClean="0">
                <a:cs typeface="B Nazanin" panose="00000400000000000000" pitchFamily="2" charset="-78"/>
              </a:rPr>
              <a:t>بدن</a:t>
            </a:r>
          </a:p>
          <a:p>
            <a:pPr fontAlgn="base"/>
            <a:r>
              <a:rPr lang="fa-IR" dirty="0" smtClean="0">
                <a:cs typeface="B Nazanin" panose="00000400000000000000" pitchFamily="2" charset="-78"/>
              </a:rPr>
              <a:t>بالا </a:t>
            </a:r>
            <a:r>
              <a:rPr lang="fa-IR" dirty="0">
                <a:cs typeface="B Nazanin" panose="00000400000000000000" pitchFamily="2" charset="-78"/>
              </a:rPr>
              <a:t>بردن راندمان </a:t>
            </a:r>
            <a:r>
              <a:rPr lang="fa-IR" dirty="0" smtClean="0">
                <a:cs typeface="B Nazanin" panose="00000400000000000000" pitchFamily="2" charset="-78"/>
              </a:rPr>
              <a:t>فعالیت</a:t>
            </a:r>
          </a:p>
          <a:p>
            <a:pPr fontAlgn="base"/>
            <a:r>
              <a:rPr lang="fa-IR" dirty="0" smtClean="0">
                <a:cs typeface="B Nazanin" panose="00000400000000000000" pitchFamily="2" charset="-78"/>
              </a:rPr>
              <a:t>رهایی </a:t>
            </a:r>
            <a:r>
              <a:rPr lang="fa-IR" dirty="0">
                <a:cs typeface="B Nazanin" panose="00000400000000000000" pitchFamily="2" charset="-78"/>
              </a:rPr>
              <a:t>از عوارضی همچون استرس، چاقی، چشم درد، درد پشت و درد گردن و یا بیماری‌هایی که از صدمات کشش متمادی به وجود </a:t>
            </a:r>
            <a:r>
              <a:rPr lang="fa-IR" dirty="0" smtClean="0">
                <a:cs typeface="B Nazanin" panose="00000400000000000000" pitchFamily="2" charset="-78"/>
              </a:rPr>
              <a:t>می‌آیند.</a:t>
            </a:r>
          </a:p>
          <a:p>
            <a:pPr fontAlgn="base"/>
            <a:r>
              <a:rPr lang="fa-IR" dirty="0" smtClean="0">
                <a:cs typeface="B Nazanin" panose="00000400000000000000" pitchFamily="2" charset="-78"/>
              </a:rPr>
              <a:t>یافتن </a:t>
            </a:r>
            <a:r>
              <a:rPr lang="fa-IR" dirty="0">
                <a:cs typeface="B Nazanin" panose="00000400000000000000" pitchFamily="2" charset="-78"/>
              </a:rPr>
              <a:t>روش‌هایی برای درست انجام دادن کارهای تکراری و یا سنگین.</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08593725"/>
      </p:ext>
    </p:extLst>
  </p:cSld>
  <p:clrMapOvr>
    <a:masterClrMapping/>
  </p:clrMapOvr>
  <mc:AlternateContent xmlns:mc="http://schemas.openxmlformats.org/markup-compatibility/2006">
    <mc:Choice xmlns:p14="http://schemas.microsoft.com/office/powerpoint/2010/main" Requires="p14">
      <p:transition spd="slow" p14:dur="2000" advTm="59562"/>
    </mc:Choice>
    <mc:Fallback>
      <p:transition spd="slow" advTm="595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cap="all" dirty="0" smtClean="0">
                <a:cs typeface="B Nazanin" panose="00000400000000000000" pitchFamily="2" charset="-78"/>
              </a:rPr>
              <a:t>تعاریف کامل تری از ارگونومی</a:t>
            </a:r>
            <a:endParaRPr lang="fa-IR" b="1" cap="all" dirty="0">
              <a:cs typeface="B Nazanin" panose="00000400000000000000" pitchFamily="2" charset="-78"/>
            </a:endParaRPr>
          </a:p>
        </p:txBody>
      </p:sp>
      <p:sp>
        <p:nvSpPr>
          <p:cNvPr id="3" name="Content Placeholder 2"/>
          <p:cNvSpPr>
            <a:spLocks noGrp="1"/>
          </p:cNvSpPr>
          <p:nvPr>
            <p:ph idx="1"/>
          </p:nvPr>
        </p:nvSpPr>
        <p:spPr>
          <a:xfrm>
            <a:off x="1107583" y="1761344"/>
            <a:ext cx="8166419" cy="3880773"/>
          </a:xfrm>
        </p:spPr>
        <p:txBody>
          <a:bodyPr>
            <a:normAutofit/>
          </a:bodyPr>
          <a:lstStyle/>
          <a:p>
            <a:pPr algn="justLow"/>
            <a:r>
              <a:rPr lang="fa-IR" dirty="0" smtClean="0">
                <a:cs typeface="B Nazanin" panose="00000400000000000000" pitchFamily="2" charset="-78"/>
              </a:rPr>
              <a:t> </a:t>
            </a:r>
            <a:r>
              <a:rPr lang="fa-IR" dirty="0">
                <a:cs typeface="B Nazanin" panose="00000400000000000000" pitchFamily="2" charset="-78"/>
              </a:rPr>
              <a:t>ارگونومی علم مطالعه انسان‌ها در حین انجام کار، برای درک ارتباط پیچیده میان افراد و جنبه‌های فیزیکی و روان‌شناختی محیط کار، نیازهای شغلی و روش‌های کار می‌باشد.</a:t>
            </a:r>
          </a:p>
          <a:p>
            <a:pPr algn="justLow"/>
            <a:r>
              <a:rPr lang="fa-IR" dirty="0" smtClean="0">
                <a:cs typeface="B Nazanin" panose="00000400000000000000" pitchFamily="2" charset="-78"/>
              </a:rPr>
              <a:t>ارگونومی </a:t>
            </a:r>
            <a:r>
              <a:rPr lang="fa-IR" dirty="0">
                <a:cs typeface="B Nazanin" panose="00000400000000000000" pitchFamily="2" charset="-78"/>
              </a:rPr>
              <a:t>علمی است که انسان و تعامل آن را با محصولات، تولیدات، تجهیزات، امکانات، روش‌ها و محیط کار و زندگی مورد مطالعه قرار می‌دهد و  علیرغم علوم فنی ـ مهندسی (که عمدتاً به تکنیک‌ها و فنون می‌پردازد) بر انسان و طراحی وسائل برای افراد تأکید دارد.</a:t>
            </a:r>
          </a:p>
          <a:p>
            <a:pPr algn="justLow"/>
            <a:r>
              <a:rPr lang="fa-IR" dirty="0">
                <a:cs typeface="B Nazanin" panose="00000400000000000000" pitchFamily="2" charset="-78"/>
              </a:rPr>
              <a:t> </a:t>
            </a:r>
            <a:r>
              <a:rPr lang="fa-IR" dirty="0" smtClean="0">
                <a:cs typeface="B Nazanin" panose="00000400000000000000" pitchFamily="2" charset="-78"/>
              </a:rPr>
              <a:t>ارگونومی </a:t>
            </a:r>
            <a:r>
              <a:rPr lang="fa-IR" dirty="0">
                <a:cs typeface="B Nazanin" panose="00000400000000000000" pitchFamily="2" charset="-78"/>
              </a:rPr>
              <a:t>عبارت‌ است از کاربرد اطلاعات علمی موجود درباره انسان (و روش های علمی کسب چنین اطلاعاتی) برای حل مشکلات طراحی‌.</a:t>
            </a:r>
          </a:p>
          <a:p>
            <a:pPr algn="justLow"/>
            <a:r>
              <a:rPr lang="fa-IR" dirty="0">
                <a:cs typeface="B Nazanin" panose="00000400000000000000" pitchFamily="2" charset="-78"/>
              </a:rPr>
              <a:t>  </a:t>
            </a:r>
            <a:r>
              <a:rPr lang="fa-IR" b="1">
                <a:cs typeface="B Nazanin" panose="00000400000000000000" pitchFamily="2" charset="-78"/>
              </a:rPr>
              <a:t>انجمن </a:t>
            </a:r>
            <a:r>
              <a:rPr lang="fa-IR" b="1" smtClean="0">
                <a:cs typeface="B Nazanin" panose="00000400000000000000" pitchFamily="2" charset="-78"/>
              </a:rPr>
              <a:t>بین‌المللی، </a:t>
            </a:r>
            <a:r>
              <a:rPr lang="fa-IR" b="1" dirty="0">
                <a:cs typeface="B Nazanin" panose="00000400000000000000" pitchFamily="2" charset="-78"/>
              </a:rPr>
              <a:t>ارگونومی را چنین تعریف می‌کند</a:t>
            </a:r>
            <a:r>
              <a:rPr lang="fa-IR" dirty="0">
                <a:cs typeface="B Nazanin" panose="00000400000000000000" pitchFamily="2" charset="-78"/>
              </a:rPr>
              <a:t>: ارگونومی علمی است که دانش حاصل از علوم انسانی را با مشاغل، سیستم‌ها، محصولات و محیط زیست با توجه به توانایی‌های جسمانی و روانی و محدودیت‌های انسانی مرتبط می سازد (</a:t>
            </a:r>
            <a:r>
              <a:rPr lang="fa-IR" b="1" dirty="0">
                <a:cs typeface="B Nazanin" panose="00000400000000000000" pitchFamily="2" charset="-78"/>
              </a:rPr>
              <a:t>هانچینسون و دیل</a:t>
            </a:r>
            <a:r>
              <a:rPr lang="fa-IR" dirty="0">
                <a:cs typeface="B Nazanin" panose="00000400000000000000" pitchFamily="2" charset="-78"/>
              </a:rPr>
              <a:t>).</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1451957"/>
      </p:ext>
    </p:extLst>
  </p:cSld>
  <p:clrMapOvr>
    <a:masterClrMapping/>
  </p:clrMapOvr>
  <mc:AlternateContent xmlns:mc="http://schemas.openxmlformats.org/markup-compatibility/2006">
    <mc:Choice xmlns:p14="http://schemas.microsoft.com/office/powerpoint/2010/main" Requires="p14">
      <p:transition spd="slow" p14:dur="2000" advTm="120796"/>
    </mc:Choice>
    <mc:Fallback>
      <p:transition spd="slow" advTm="1207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cap="all" dirty="0" smtClean="0">
                <a:cs typeface="B Nazanin" panose="00000400000000000000" pitchFamily="2" charset="-78"/>
              </a:rPr>
              <a:t>تعاریف کامل تری از ارگونومی</a:t>
            </a:r>
            <a:endParaRPr lang="fa-IR" b="1" cap="all" dirty="0">
              <a:cs typeface="B Nazanin" panose="00000400000000000000" pitchFamily="2" charset="-78"/>
            </a:endParaRPr>
          </a:p>
        </p:txBody>
      </p:sp>
      <p:sp>
        <p:nvSpPr>
          <p:cNvPr id="3" name="Content Placeholder 2"/>
          <p:cNvSpPr>
            <a:spLocks noGrp="1"/>
          </p:cNvSpPr>
          <p:nvPr>
            <p:ph idx="1"/>
          </p:nvPr>
        </p:nvSpPr>
        <p:spPr>
          <a:xfrm>
            <a:off x="1107583" y="1761344"/>
            <a:ext cx="8166419" cy="3880773"/>
          </a:xfrm>
        </p:spPr>
        <p:txBody>
          <a:bodyPr>
            <a:normAutofit/>
          </a:bodyPr>
          <a:lstStyle/>
          <a:p>
            <a:pPr algn="justLow"/>
            <a:r>
              <a:rPr lang="fa-IR" dirty="0" smtClean="0">
                <a:cs typeface="B Nazanin" panose="00000400000000000000" pitchFamily="2" charset="-78"/>
              </a:rPr>
              <a:t>ارگونومی </a:t>
            </a:r>
            <a:r>
              <a:rPr lang="fa-IR" dirty="0">
                <a:cs typeface="B Nazanin" panose="00000400000000000000" pitchFamily="2" charset="-78"/>
              </a:rPr>
              <a:t>عبارت است از علم به‌کارگیری بهینه از ابزار کار در محیط کاری، به نحوی که حداکثر بازدهی در تولیداتی که انسان در آن نقش دارد، بدست آید در حالی که کارگر یا کاربر حداکثر رضایت را از کاربرد ابزار مزبور و همچنین از محیط کاری دارد و میزان ایمنی لازم در کار برای کارگران و کاربران فراهم شده است. با توجه به تعریف فوق، علم ارگونومی از رشته‌های علمی نظیر پزشکی  فیزیولوژی، آمار، روان‌شناسی، مردم‌شناسی، آناتومی، بیومکانیک و سنجش ابعاد و اجزای بدن انسان، برای طراحی ماشین و محیط کار سود می‌برد. در‌واقع، ارگونومی یک علم چند رشته‌ای است که ارتباط متقابل تکنولوژی، محیط و نیازهای روحی و جسمانی انسان را برقرار می‌سازد. در ایالات متحده آمریکا، به‌جای واژه‌ی ارگونومی، عبارت مهندسی فاکتورهای انسانی را بکار می‌برند. انجمن فاکتورهای انسانی و ارگونومی آمریکا نیز بر روش‌های طراحی تأکید داشته و مهندسی فاکتورهای انسانی را چنین تعریف می‌کند: «</a:t>
            </a:r>
            <a:r>
              <a:rPr lang="fa-IR" b="1" dirty="0">
                <a:cs typeface="B Nazanin" panose="00000400000000000000" pitchFamily="2" charset="-78"/>
              </a:rPr>
              <a:t>کشف و کاربرداصول مربوط به رفتار انسان و خصوصیات طراحی، ارزیابی، فرآیند نگهداری محصولات و سیستم‌ها با هدف ایمن بودن، اثر‌بخش بودن و ایجاد رضایت در بین کارکنان</a:t>
            </a:r>
            <a:r>
              <a:rPr lang="fa-IR" dirty="0" smtClean="0">
                <a:cs typeface="B Nazanin" panose="00000400000000000000" pitchFamily="2" charset="-78"/>
              </a:rPr>
              <a:t>».</a:t>
            </a:r>
            <a:endParaRPr lang="fa-IR" dirty="0">
              <a:cs typeface="B Nazanin" panose="00000400000000000000" pitchFamily="2" charset="-78"/>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85787175"/>
      </p:ext>
    </p:extLst>
  </p:cSld>
  <p:clrMapOvr>
    <a:masterClrMapping/>
  </p:clrMapOvr>
  <mc:AlternateContent xmlns:mc="http://schemas.openxmlformats.org/markup-compatibility/2006">
    <mc:Choice xmlns:p14="http://schemas.microsoft.com/office/powerpoint/2010/main" Requires="p14">
      <p:transition spd="slow" p14:dur="2000" advTm="177724"/>
    </mc:Choice>
    <mc:Fallback>
      <p:transition spd="slow" advTm="1777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167</TotalTime>
  <Words>309</Words>
  <Application>Microsoft Office PowerPoint</Application>
  <PresentationFormat>Widescreen</PresentationFormat>
  <Paragraphs>22</Paragraphs>
  <Slides>10</Slides>
  <Notes>0</Notes>
  <HiddenSlides>0</HiddenSlides>
  <MMClips>11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 Nazanin</vt:lpstr>
      <vt:lpstr>Tahoma</vt:lpstr>
      <vt:lpstr>Trebuchet MS</vt:lpstr>
      <vt:lpstr>Wingdings 3</vt:lpstr>
      <vt:lpstr>Facet</vt:lpstr>
      <vt:lpstr>PowerPoint Presentation</vt:lpstr>
      <vt:lpstr>بسمه تعالی</vt:lpstr>
      <vt:lpstr>مقدمات طراحی معماری داخلی</vt:lpstr>
      <vt:lpstr>مقیاس انسانی و طراحی فضا براساس آن</vt:lpstr>
      <vt:lpstr>ارگونومی چیست؟</vt:lpstr>
      <vt:lpstr>اهداف علم ارگونومی</vt:lpstr>
      <vt:lpstr>اهداف شناخت ارگونومیک را می توان به شرح زیر طبقه بندی کرد:</vt:lpstr>
      <vt:lpstr>تعاریف کامل تری از ارگونومی</vt:lpstr>
      <vt:lpstr>تعاریف کامل تری از ارگونومی</vt:lpstr>
      <vt:lpstr>تعاریف کامل تری از ارگونومی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بارهای وارد بر ساختمان</dc:title>
  <dc:creator>my system</dc:creator>
  <cp:lastModifiedBy>my system</cp:lastModifiedBy>
  <cp:revision>16</cp:revision>
  <dcterms:created xsi:type="dcterms:W3CDTF">2020-04-01T12:24:26Z</dcterms:created>
  <dcterms:modified xsi:type="dcterms:W3CDTF">2020-04-18T14:20:50Z</dcterms:modified>
</cp:coreProperties>
</file>