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Action1.xml" ContentType="application/vnd.ms-office.inkAction+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Lst>
  <p:notesMasterIdLst>
    <p:notesMasterId r:id="rId18"/>
  </p:notesMasterIdLst>
  <p:sldIdLst>
    <p:sldId id="280" r:id="rId5"/>
    <p:sldId id="303" r:id="rId6"/>
    <p:sldId id="257" r:id="rId7"/>
    <p:sldId id="304" r:id="rId8"/>
    <p:sldId id="277" r:id="rId9"/>
    <p:sldId id="278" r:id="rId10"/>
    <p:sldId id="305" r:id="rId11"/>
    <p:sldId id="306" r:id="rId12"/>
    <p:sldId id="307" r:id="rId13"/>
    <p:sldId id="279" r:id="rId14"/>
    <p:sldId id="285" r:id="rId15"/>
    <p:sldId id="293" r:id="rId16"/>
    <p:sldId id="3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29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38.6707" units="1/cm"/>
          <inkml:channelProperty channel="Y" name="resolution" value="38.64734" units="1/cm"/>
          <inkml:channelProperty channel="T" name="resolution" value="1" units="1/dev"/>
        </inkml:channelProperties>
      </inkml:inkSource>
      <inkml:timestamp xml:id="ts0" timeString="2020-04-09T08:51:42.6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66189">
    <iact:property name="dataType"/>
    <iact:actionData xml:id="d0">
      <inkml:trace xmlns:inkml="http://www.w3.org/2003/InkML" xml:id="stk0" contextRef="#ctx0" brushRef="#br0">31141 11854 0,'-26'0'156,"-27"0"-141,0 0 32,-79 0-46,26 0 0,-53 0 0,-132 0 27,133 0-27,-28 0 0,-184 0 29,158 0-29,-132 0 13,0 0 2,-317 0 15,529 0-15,-54 0-15,-131 0 13,-1 0 2,-52 0 15,211 0-15,-105 0-1,184 0 1,1 0-15,26 0 14,-132 0 16,158 0-30,-26 0 14,-26 0 0,-27 0 1,53 0-15,0 0 13,-26 0-13,-265 0 45,132 0-30,133 0 0,26 0-15,0 0 0,-79 0 28,0 0-14,-1 0 1,-131 0 15,184 0-30,-26 0 14,-1243 26 94,1296-26-108,0 0 14,0 0-14,0 0 14,0 0-14,1 0 13,-1 0-13,0 0 14,0 0 0,0 0-14,-26 0 0,26 0 13,0 0 2,0 0-15,0 0 13,0 0-13,0 0 0,-26 0 13,52 0-13,1 0 14,-1 0-14,-26 0 13,27 0-13,-1 0 14,-25 0 0,-1 0-14,26 0 14,1 0-14,-27 0 14,0 0-14,26 0 13,1 0-13,-1 0 14,-25 0-14,25 0 14,1 0-14,-1 0 13,1 0-13,-1 0 14,1 0-14,-1 0 29,1 0-29,-1 0 14,1 0-14,0 0 13,-1 0-13,1 0 14,-1 0-14,1 0 14,-1 0-14,1 0 13,-1 0-13,1 0 14,-1 0 0,1 0 1,-1 0 0,1-26 3187,0 26-3202,-27 0 13,0 0-13,-27-27 14,27 27-14,1-26 14,-1-1-14,0 27 13,0 0-13,0 0 14,26 0-14,-26 0 14,1 0-14,-1 0 13,0 0-13,-27 0 14,27 0-14,27 0 13,-27 0-13,0 0 14,0 0-14,-26 0 14,52 0 0,-26 0-14,1 0 14,-1 0-14,0 0 14,-27 0-14,1 0 13,0 0-13,26 0 14,26 0-14,-26 0 13,0 0-13,27 0 14,-53 0-14,52 0 14,-26 0-14,0 0 13,-26 0-13,26 0 14,-26 0-14,26 0 14,-27 0-14,1 0 13,26 0-13,0 0 14,0 0-14,-26 0 13,-1 0-13,1 0 14,0 0-14,-1 0 14,-26 0-14,27 0 13,0 0-13,-1 0 14,27 0-14,-26 0 14,0 0-14,-1 0 13,1 0-13,0 0 14,-1 0 0,1 0-14,-27 0 14,27 0-14,-1 0 14,1 0-14,26 0 13,-26 0-13,26 0 14,0 0-14,-27 0 14,27 0-14,-26 0 13,-27 0-13,27 0 14,-27 0-14,-26 0 13,26 0-13,0 0 14,0 0-14,27 0 14,-1 0-14,-25 0 13,25 0-13,-26 0 14,27 0-14,-27 0 14,0 0-14,27 0 13,-27 0-13,27 0 14,-27 0 0,27 0-14,-1 0 14,-26 0-14,1 0 14,-28 0-14,1 0 13,0 0-13,26 0 0,0 0 13,27 0 2,-27 0-15,26 0 13,-25 0-13,25 0 14,-26 0-14,27 0 13,26 0-13,-26 0 14,26 0-14,-27 0 14,1 0-14,26 0 13,0 0-13,27 0 14,-27 0-14,0 0 14,-26 0-14,26 0 13,-27 0-13,1 0 14,26 0 0,-26 0-14,26 0 0,0 0 13,26 0-13,-26 0 14,27 0-14,-27 0 29,27 0-29,-1 0 0,1 0 13,-1 0-13,1 0 13,-1 0-13,1 0 14,-1 0 0,1 0 1,-1 0 0,1 0 125,0 0-126,-1 0 1,1 0-1,-1 0 1,1 0-1,-1 0-14,-52 0 14,-1 0-14,1 0 14,0 0-14,-1 0 13,1 0-13,26 0 14,-53 0 1,-26 0-15,26 0 0,0 0 12,0 0-12,1 0 14,-1 0 0,26 0-14,1 0 14,0 0-14,26 0 14,-27 0-14,27 0 13,-26 0-13,-27 0 14,27 0-14,-27 0 14,-26 0-14,52 0 13,27 0-13,1 0 14,-28 0-14,27 0 13,0 0-13,0 0 14,0 0-14,-26 0 14,0 0-14,-1 0 13,27 0-13,-26 0 14,26 0-14,27 0 14,-1 0 0,1 0-14,-1 0 14,1 0-14,-1 0 13,1 0 2,-1 0-15,1 0 14,-27 0 0,27 0 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D18E3-3920-48ED-B168-E34A52336FC9}" type="datetimeFigureOut">
              <a:rPr lang="en-US" smtClean="0"/>
              <a:t>4/9/2020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556BD8-2C11-4D87-AE77-DF8F3CDBF501}" type="slidenum">
              <a:rPr lang="en-US" smtClean="0"/>
              <a:t>‹#›</a:t>
            </a:fld>
            <a:endParaRPr lang="en-US"/>
          </a:p>
        </p:txBody>
      </p:sp>
    </p:spTree>
    <p:extLst>
      <p:ext uri="{BB962C8B-B14F-4D97-AF65-F5344CB8AC3E}">
        <p14:creationId xmlns:p14="http://schemas.microsoft.com/office/powerpoint/2010/main" val="124184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43243E-EE2B-45D2-9C8C-92DD6636C757}" type="datetimeFigureOut">
              <a:rPr lang="en-US" smtClean="0"/>
              <a:t>4/9/2020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218900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43243E-EE2B-45D2-9C8C-92DD6636C757}" type="datetimeFigureOut">
              <a:rPr lang="en-US" smtClean="0"/>
              <a:t>4/9/2020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3820380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43243E-EE2B-45D2-9C8C-92DD6636C757}" type="datetimeFigureOut">
              <a:rPr lang="en-US" smtClean="0"/>
              <a:t>4/9/2020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1470239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B10535-BB3A-4BE8-82AB-FBC0E91EE173}"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0445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lvl1pPr algn="r" rtl="1">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lvl1pPr marL="0" indent="0" algn="r" rtl="1">
              <a:buNone/>
              <a:defRPr>
                <a:cs typeface="B Nazanin" panose="00000400000000000000" pitchFamily="2" charset="-78"/>
              </a:defRPr>
            </a:lvl1pPr>
            <a:lvl2pPr marL="457200" indent="0" algn="r" rtl="1">
              <a:buNone/>
              <a:defRPr>
                <a:cs typeface="B Nazanin" panose="00000400000000000000" pitchFamily="2" charset="-78"/>
              </a:defRPr>
            </a:lvl2pPr>
            <a:lvl3pPr marL="914400" indent="0" algn="r" rtl="1">
              <a:buNone/>
              <a:defRPr>
                <a:cs typeface="B Nazanin" panose="00000400000000000000" pitchFamily="2" charset="-78"/>
              </a:defRPr>
            </a:lvl3pPr>
            <a:lvl4pPr marL="1371600" indent="0" algn="r" rtl="1">
              <a:buNone/>
              <a:defRPr>
                <a:cs typeface="B Nazanin" panose="00000400000000000000" pitchFamily="2" charset="-78"/>
              </a:defRPr>
            </a:lvl4pPr>
            <a:lvl5pPr marL="1828800" indent="0" algn="r" rtl="1">
              <a:buNone/>
              <a:defRPr>
                <a:cs typeface="B Nazanin" panose="00000400000000000000" pitchFamily="2" charset="-78"/>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A8F638A-BF77-4FB5-A176-355408A39AB2}"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4635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B77A50-5616-47F5-BEAF-5CA8A4DC2E8A}"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1173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60D3B-300F-4B5E-AFC9-BA73DAEC3068}"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5920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1A903A-9E57-4F02-AF82-A03273F2C336}" type="datetime1">
              <a:rPr lang="en-US" smtClean="0">
                <a:solidFill>
                  <a:prstClr val="black">
                    <a:tint val="75000"/>
                  </a:prstClr>
                </a:solidFill>
              </a:rPr>
              <a:pPr/>
              <a:t>4/9/2020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3228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255290-16F6-4EA9-821F-2B0B25500D7E}" type="datetime1">
              <a:rPr lang="en-US" smtClean="0">
                <a:solidFill>
                  <a:prstClr val="black">
                    <a:tint val="75000"/>
                  </a:prstClr>
                </a:solidFill>
              </a:rPr>
              <a:pPr/>
              <a:t>4/9/2020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1997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0812E-7680-4B30-BE6B-E4C2893679CD}" type="datetime1">
              <a:rPr lang="en-US" smtClean="0">
                <a:solidFill>
                  <a:prstClr val="black">
                    <a:tint val="75000"/>
                  </a:prstClr>
                </a:solidFill>
              </a:rPr>
              <a:pPr/>
              <a:t>4/9/2020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3749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D870102-5464-4B08-A7CC-837C394A0CA3}"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95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43243E-EE2B-45D2-9C8C-92DD6636C757}" type="datetimeFigureOut">
              <a:rPr lang="en-US" smtClean="0"/>
              <a:t>4/9/2020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3625435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D995F7E-693A-41D6-A086-61DBCFB3B853}"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7285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E9AC3D-E791-451A-81C5-A31F6B45F5E6}"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337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CB2FA09-EF48-4FC1-9F1A-6951EE02CB4C}"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B592"/>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B592"/>
                </a:solidFill>
                <a:latin typeface="Arial"/>
              </a:rPr>
              <a:t>”</a:t>
            </a:r>
          </a:p>
        </p:txBody>
      </p:sp>
    </p:spTree>
    <p:extLst>
      <p:ext uri="{BB962C8B-B14F-4D97-AF65-F5344CB8AC3E}">
        <p14:creationId xmlns:p14="http://schemas.microsoft.com/office/powerpoint/2010/main" val="3793664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A3173C0-1D86-4D33-ACF9-5A15D8D70F68}"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5818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4D4FC5D-97BF-466D-8C92-925F2830F90D}"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B592"/>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B592"/>
                </a:solidFill>
                <a:latin typeface="Arial"/>
              </a:rPr>
              <a:t>”</a:t>
            </a:r>
          </a:p>
        </p:txBody>
      </p:sp>
    </p:spTree>
    <p:extLst>
      <p:ext uri="{BB962C8B-B14F-4D97-AF65-F5344CB8AC3E}">
        <p14:creationId xmlns:p14="http://schemas.microsoft.com/office/powerpoint/2010/main" val="3880674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4BEE73-C03C-4814-A0CB-AFAA023C6FFB}"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5331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949BDC-3BC4-4F48-B84A-8D0825918893}"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8791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D1F158-D1DE-49E6-AA15-6D17195AB6F6}"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674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B10535-BB3A-4BE8-82AB-FBC0E91EE173}"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4228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lvl1pPr algn="r" rtl="1">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lvl1pPr marL="0" indent="0" algn="r" rtl="1">
              <a:buNone/>
              <a:defRPr>
                <a:cs typeface="B Nazanin" panose="00000400000000000000" pitchFamily="2" charset="-78"/>
              </a:defRPr>
            </a:lvl1pPr>
            <a:lvl2pPr marL="457200" indent="0" algn="r" rtl="1">
              <a:buNone/>
              <a:defRPr>
                <a:cs typeface="B Nazanin" panose="00000400000000000000" pitchFamily="2" charset="-78"/>
              </a:defRPr>
            </a:lvl2pPr>
            <a:lvl3pPr marL="914400" indent="0" algn="r" rtl="1">
              <a:buNone/>
              <a:defRPr>
                <a:cs typeface="B Nazanin" panose="00000400000000000000" pitchFamily="2" charset="-78"/>
              </a:defRPr>
            </a:lvl3pPr>
            <a:lvl4pPr marL="1371600" indent="0" algn="r" rtl="1">
              <a:buNone/>
              <a:defRPr>
                <a:cs typeface="B Nazanin" panose="00000400000000000000" pitchFamily="2" charset="-78"/>
              </a:defRPr>
            </a:lvl4pPr>
            <a:lvl5pPr marL="1828800" indent="0" algn="r" rtl="1">
              <a:buNone/>
              <a:defRPr>
                <a:cs typeface="B Nazanin" panose="00000400000000000000" pitchFamily="2" charset="-78"/>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A8F638A-BF77-4FB5-A176-355408A39AB2}"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7119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43243E-EE2B-45D2-9C8C-92DD6636C757}" type="datetimeFigureOut">
              <a:rPr lang="en-US" smtClean="0"/>
              <a:t>4/9/2020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2875755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B77A50-5616-47F5-BEAF-5CA8A4DC2E8A}"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0000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60D3B-300F-4B5E-AFC9-BA73DAEC3068}"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1431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1A903A-9E57-4F02-AF82-A03273F2C336}" type="datetime1">
              <a:rPr lang="en-US" smtClean="0">
                <a:solidFill>
                  <a:prstClr val="black">
                    <a:tint val="75000"/>
                  </a:prstClr>
                </a:solidFill>
              </a:rPr>
              <a:pPr/>
              <a:t>4/9/2020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8025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255290-16F6-4EA9-821F-2B0B25500D7E}" type="datetime1">
              <a:rPr lang="en-US" smtClean="0">
                <a:solidFill>
                  <a:prstClr val="black">
                    <a:tint val="75000"/>
                  </a:prstClr>
                </a:solidFill>
              </a:rPr>
              <a:pPr/>
              <a:t>4/9/2020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3566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0812E-7680-4B30-BE6B-E4C2893679CD}" type="datetime1">
              <a:rPr lang="en-US" smtClean="0">
                <a:solidFill>
                  <a:prstClr val="black">
                    <a:tint val="75000"/>
                  </a:prstClr>
                </a:solidFill>
              </a:rPr>
              <a:pPr/>
              <a:t>4/9/2020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607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D870102-5464-4B08-A7CC-837C394A0CA3}"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6046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D995F7E-693A-41D6-A086-61DBCFB3B853}"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9513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E9AC3D-E791-451A-81C5-A31F6B45F5E6}"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1098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CB2FA09-EF48-4FC1-9F1A-6951EE02CB4C}"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B592"/>
                </a:solidFill>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B592"/>
                </a:solidFill>
                <a:latin typeface="Arial"/>
              </a:rPr>
              <a:t>”</a:t>
            </a:r>
          </a:p>
        </p:txBody>
      </p:sp>
    </p:spTree>
    <p:extLst>
      <p:ext uri="{BB962C8B-B14F-4D97-AF65-F5344CB8AC3E}">
        <p14:creationId xmlns:p14="http://schemas.microsoft.com/office/powerpoint/2010/main" val="297344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4A3173C0-1D86-4D33-ACF9-5A15D8D70F68}"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9414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43243E-EE2B-45D2-9C8C-92DD6636C757}" type="datetimeFigureOut">
              <a:rPr lang="en-US" smtClean="0"/>
              <a:t>4/9/2020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3884708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94D4FC5D-97BF-466D-8C92-925F2830F90D}"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B592"/>
                </a:solidFill>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srgbClr val="A5B592"/>
                </a:solidFill>
                <a:latin typeface="Arial"/>
              </a:rPr>
              <a:t>”</a:t>
            </a:r>
          </a:p>
        </p:txBody>
      </p:sp>
    </p:spTree>
    <p:extLst>
      <p:ext uri="{BB962C8B-B14F-4D97-AF65-F5344CB8AC3E}">
        <p14:creationId xmlns:p14="http://schemas.microsoft.com/office/powerpoint/2010/main" val="2176640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1D4BEE73-C03C-4814-A0CB-AFAA023C6FFB}" type="datetime1">
              <a:rPr lang="en-US" smtClean="0">
                <a:solidFill>
                  <a:prstClr val="black">
                    <a:tint val="75000"/>
                  </a:prstClr>
                </a:solidFill>
              </a:rPr>
              <a:pPr/>
              <a:t>4/9/2020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765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949BDC-3BC4-4F48-B84A-8D0825918893}"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5704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D1F158-D1DE-49E6-AA15-6D17195AB6F6}" type="datetime1">
              <a:rPr lang="en-US" smtClean="0">
                <a:solidFill>
                  <a:prstClr val="black">
                    <a:tint val="75000"/>
                  </a:prstClr>
                </a:solidFill>
              </a:rPr>
              <a:pPr/>
              <a:t>4/9/2020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88505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12187767"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rtl="1" fontAlgn="base">
                  <a:spcBef>
                    <a:spcPct val="0"/>
                  </a:spcBef>
                  <a:spcAft>
                    <a:spcPct val="0"/>
                  </a:spcAft>
                  <a:defRPr/>
                </a:pPr>
                <a:endParaRPr lang="fa-IR" sz="180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rtl="1" fontAlgn="base">
                  <a:spcBef>
                    <a:spcPct val="0"/>
                  </a:spcBef>
                  <a:spcAft>
                    <a:spcPct val="0"/>
                  </a:spcAft>
                  <a:defRPr/>
                </a:pPr>
                <a:endParaRPr lang="fa-IR" sz="180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sz="18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rtl="1" fontAlgn="base">
                  <a:spcBef>
                    <a:spcPct val="0"/>
                  </a:spcBef>
                  <a:spcAft>
                    <a:spcPct val="0"/>
                  </a:spcAft>
                  <a:defRPr/>
                </a:pPr>
                <a:endParaRPr lang="fa-IR" sz="180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rtl="1" fontAlgn="base">
                <a:spcBef>
                  <a:spcPct val="0"/>
                </a:spcBef>
                <a:spcAft>
                  <a:spcPct val="0"/>
                </a:spcAft>
                <a:defRPr/>
              </a:pPr>
              <a:endParaRPr lang="fa-IR" sz="18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grpSp>
      <p:sp>
        <p:nvSpPr>
          <p:cNvPr id="58379" name="Rectangle 11"/>
          <p:cNvSpPr>
            <a:spLocks noGrp="1" noChangeArrowheads="1"/>
          </p:cNvSpPr>
          <p:nvPr>
            <p:ph type="ctrTitle" sz="quarter"/>
          </p:nvPr>
        </p:nvSpPr>
        <p:spPr>
          <a:xfrm>
            <a:off x="914400" y="1736726"/>
            <a:ext cx="10363200" cy="1920875"/>
          </a:xfrm>
        </p:spPr>
        <p:txBody>
          <a:bodyPr/>
          <a:lstStyle>
            <a:lvl1pPr>
              <a:defRPr sz="6000"/>
            </a:lvl1pPr>
          </a:lstStyle>
          <a:p>
            <a:r>
              <a:rPr lang="en-US"/>
              <a:t>Click to edit Master title style</a:t>
            </a:r>
          </a:p>
        </p:txBody>
      </p:sp>
      <p:sp>
        <p:nvSpPr>
          <p:cNvPr id="58380"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609600" y="6248400"/>
            <a:ext cx="2844800" cy="476250"/>
          </a:xfrm>
        </p:spPr>
        <p:txBody>
          <a:bodyPr/>
          <a:lstStyle>
            <a:lvl1pPr>
              <a:defRPr/>
            </a:lvl1pPr>
          </a:lstStyle>
          <a:p>
            <a:pPr>
              <a:defRPr/>
            </a:pPr>
            <a:fld id="{51D5F56E-61E7-4A41-972D-602CED57705E}" type="datetime8">
              <a:rPr lang="fa-IR">
                <a:solidFill>
                  <a:srgbClr val="FFFFFF"/>
                </a:solidFill>
              </a:rPr>
              <a:pPr>
                <a:defRPr/>
              </a:pPr>
              <a:t>09 آوريل 20</a:t>
            </a:fld>
            <a:endParaRPr lang="en-US">
              <a:solidFill>
                <a:srgbClr val="FFFFFF"/>
              </a:solidFill>
            </a:endParaRPr>
          </a:p>
        </p:txBody>
      </p:sp>
      <p:sp>
        <p:nvSpPr>
          <p:cNvPr id="14" name="Rectangle 14"/>
          <p:cNvSpPr>
            <a:spLocks noGrp="1" noChangeArrowheads="1"/>
          </p:cNvSpPr>
          <p:nvPr>
            <p:ph type="ftr" sz="quarter" idx="11"/>
          </p:nvPr>
        </p:nvSpPr>
        <p:spPr>
          <a:xfrm>
            <a:off x="4165600" y="6251575"/>
            <a:ext cx="38608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8737600" y="6254750"/>
            <a:ext cx="2844800" cy="476250"/>
          </a:xfrm>
        </p:spPr>
        <p:txBody>
          <a:bodyPr/>
          <a:lstStyle>
            <a:lvl1pPr>
              <a:defRPr/>
            </a:lvl1pPr>
          </a:lstStyle>
          <a:p>
            <a:pPr>
              <a:defRPr/>
            </a:pPr>
            <a:fld id="{FBBE6A5D-EFD2-4088-BDD6-ECD9BF4CB1E7}" type="slidenum">
              <a:rPr lang="fa-IR"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55402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fld id="{1DB07372-5E5E-4785-A69B-F32D03E63F51}" type="datetime8">
              <a:rPr lang="fa-IR">
                <a:solidFill>
                  <a:srgbClr val="FFFFFF"/>
                </a:solidFill>
              </a:rPr>
              <a:pPr>
                <a:defRPr/>
              </a:pPr>
              <a:t>09 آوريل 20</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22A172A-6EB6-4A1C-9962-98F75BDE0FA6}" type="slidenum">
              <a:rPr lang="fa-IR" altLang="en-US">
                <a:solidFill>
                  <a:srgbClr val="FFFFFF"/>
                </a:solidFill>
              </a:rPr>
              <a:pPr>
                <a:def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30092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75DE3F1C-34D7-4A7C-B5AC-3468DCAD8489}" type="datetime8">
              <a:rPr lang="fa-IR">
                <a:solidFill>
                  <a:srgbClr val="FFFFFF"/>
                </a:solidFill>
              </a:rPr>
              <a:pPr>
                <a:defRPr/>
              </a:pPr>
              <a:t>09 آوريل 20</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9843842-87C0-4FE2-A4E3-91A0C411D051}" type="slidenum">
              <a:rPr lang="fa-IR" altLang="en-US">
                <a:solidFill>
                  <a:srgbClr val="FFFFFF"/>
                </a:solidFill>
              </a:rPr>
              <a:pPr>
                <a:def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907300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2"/>
          <p:cNvSpPr>
            <a:spLocks noGrp="1" noChangeArrowheads="1"/>
          </p:cNvSpPr>
          <p:nvPr>
            <p:ph type="dt" sz="half" idx="10"/>
          </p:nvPr>
        </p:nvSpPr>
        <p:spPr>
          <a:ln/>
        </p:spPr>
        <p:txBody>
          <a:bodyPr/>
          <a:lstStyle>
            <a:lvl1pPr>
              <a:defRPr/>
            </a:lvl1pPr>
          </a:lstStyle>
          <a:p>
            <a:pPr>
              <a:defRPr/>
            </a:pPr>
            <a:fld id="{E9D82508-859D-47AD-A13E-58763FC45769}" type="datetime8">
              <a:rPr lang="fa-IR">
                <a:solidFill>
                  <a:srgbClr val="FFFFFF"/>
                </a:solidFill>
              </a:rPr>
              <a:pPr>
                <a:defRPr/>
              </a:pPr>
              <a:t>09 آوريل 20</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3E9AB3D-28A4-4F77-8272-D36B860BEDA3}" type="slidenum">
              <a:rPr lang="fa-IR" altLang="en-US">
                <a:solidFill>
                  <a:srgbClr val="FFFFFF"/>
                </a:solidFill>
              </a:rPr>
              <a:pPr>
                <a:def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6202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2"/>
          <p:cNvSpPr>
            <a:spLocks noGrp="1" noChangeArrowheads="1"/>
          </p:cNvSpPr>
          <p:nvPr>
            <p:ph type="dt" sz="half" idx="10"/>
          </p:nvPr>
        </p:nvSpPr>
        <p:spPr>
          <a:ln/>
        </p:spPr>
        <p:txBody>
          <a:bodyPr/>
          <a:lstStyle>
            <a:lvl1pPr>
              <a:defRPr/>
            </a:lvl1pPr>
          </a:lstStyle>
          <a:p>
            <a:pPr>
              <a:defRPr/>
            </a:pPr>
            <a:fld id="{142AF8AB-B440-4ADB-BC07-375A0328E42D}" type="datetime8">
              <a:rPr lang="fa-IR">
                <a:solidFill>
                  <a:srgbClr val="FFFFFF"/>
                </a:solidFill>
              </a:rPr>
              <a:pPr>
                <a:defRPr/>
              </a:pPr>
              <a:t>09 آوريل 20</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582E8FD-3A76-4ADA-96E1-A09241B9D35F}" type="slidenum">
              <a:rPr lang="fa-IR" altLang="en-US">
                <a:solidFill>
                  <a:srgbClr val="FFFFFF"/>
                </a:solidFill>
              </a:rPr>
              <a:pPr>
                <a:def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622182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2"/>
          <p:cNvSpPr>
            <a:spLocks noGrp="1" noChangeArrowheads="1"/>
          </p:cNvSpPr>
          <p:nvPr>
            <p:ph type="dt" sz="half" idx="10"/>
          </p:nvPr>
        </p:nvSpPr>
        <p:spPr>
          <a:ln/>
        </p:spPr>
        <p:txBody>
          <a:bodyPr/>
          <a:lstStyle>
            <a:lvl1pPr>
              <a:defRPr/>
            </a:lvl1pPr>
          </a:lstStyle>
          <a:p>
            <a:pPr>
              <a:defRPr/>
            </a:pPr>
            <a:fld id="{3C97EBDE-7257-4FB8-93C7-013019AFE599}" type="datetime8">
              <a:rPr lang="fa-IR">
                <a:solidFill>
                  <a:srgbClr val="FFFFFF"/>
                </a:solidFill>
              </a:rPr>
              <a:pPr>
                <a:defRPr/>
              </a:pPr>
              <a:t>09 آوريل 20</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F324CB8-6FEA-4B1D-9C49-99121ED30471}" type="slidenum">
              <a:rPr lang="fa-IR" altLang="en-US">
                <a:solidFill>
                  <a:srgbClr val="FFFFFF"/>
                </a:solidFill>
              </a:rPr>
              <a:pPr>
                <a:def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48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43243E-EE2B-45D2-9C8C-92DD6636C757}" type="datetimeFigureOut">
              <a:rPr lang="en-US" smtClean="0"/>
              <a:t>4/9/2020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31059434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FF0B852D-0191-47F3-A9BC-9AE64B7B7775}" type="datetime8">
              <a:rPr lang="fa-IR">
                <a:solidFill>
                  <a:srgbClr val="FFFFFF"/>
                </a:solidFill>
              </a:rPr>
              <a:pPr>
                <a:defRPr/>
              </a:pPr>
              <a:t>09 آوريل 20</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0AAF9F75-8FD6-460F-97B9-E029550268DA}" type="slidenum">
              <a:rPr lang="fa-IR" altLang="en-US">
                <a:solidFill>
                  <a:srgbClr val="FFFFFF"/>
                </a:solidFill>
              </a:rPr>
              <a:pPr>
                <a:def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3838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3F9667CD-AF88-44DC-B26A-30989DF8AE1A}" type="datetime8">
              <a:rPr lang="fa-IR">
                <a:solidFill>
                  <a:srgbClr val="FFFFFF"/>
                </a:solidFill>
              </a:rPr>
              <a:pPr>
                <a:defRPr/>
              </a:pPr>
              <a:t>09 آوريل 20</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EBBE08D-C136-48AD-807A-A9A67AB7E7E5}" type="slidenum">
              <a:rPr lang="fa-IR" altLang="en-US">
                <a:solidFill>
                  <a:srgbClr val="FFFFFF"/>
                </a:solidFill>
              </a:rPr>
              <a:pPr>
                <a:def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499299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DBF6D125-F09C-4D88-891A-D2794769B518}" type="datetime8">
              <a:rPr lang="fa-IR">
                <a:solidFill>
                  <a:srgbClr val="FFFFFF"/>
                </a:solidFill>
              </a:rPr>
              <a:pPr>
                <a:defRPr/>
              </a:pPr>
              <a:t>09 آوريل 20</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7AE57E-29E2-42BD-BBD7-5A41954A679C}" type="slidenum">
              <a:rPr lang="fa-IR" altLang="en-US">
                <a:solidFill>
                  <a:srgbClr val="FFFFFF"/>
                </a:solidFill>
              </a:rPr>
              <a:pPr>
                <a:def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75560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fld id="{1139E854-D40A-4C6F-861E-1D4380C1B6ED}" type="datetime8">
              <a:rPr lang="fa-IR">
                <a:solidFill>
                  <a:srgbClr val="FFFFFF"/>
                </a:solidFill>
              </a:rPr>
              <a:pPr>
                <a:defRPr/>
              </a:pPr>
              <a:t>09 آوريل 20</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64FBC54-DF68-440D-8A9A-977E0F171D32}" type="slidenum">
              <a:rPr lang="fa-IR" altLang="en-US">
                <a:solidFill>
                  <a:srgbClr val="FFFFFF"/>
                </a:solidFill>
              </a:rPr>
              <a:pPr>
                <a:def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65366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fld id="{884C83C2-5449-4F7B-9A1E-CA3AB7A46901}" type="datetime8">
              <a:rPr lang="fa-IR">
                <a:solidFill>
                  <a:srgbClr val="FFFFFF"/>
                </a:solidFill>
              </a:rPr>
              <a:pPr>
                <a:defRPr/>
              </a:pPr>
              <a:t>09 آوريل 20</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6C1CCC4-D298-4EF6-8ABE-3FAC39D368A3}" type="slidenum">
              <a:rPr lang="fa-IR" altLang="en-US">
                <a:solidFill>
                  <a:srgbClr val="FFFFFF"/>
                </a:solidFill>
              </a:rPr>
              <a:pPr>
                <a:def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72031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43243E-EE2B-45D2-9C8C-92DD6636C757}" type="datetimeFigureOut">
              <a:rPr lang="en-US" smtClean="0"/>
              <a:t>4/9/2020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133890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43243E-EE2B-45D2-9C8C-92DD6636C757}" type="datetimeFigureOut">
              <a:rPr lang="en-US" smtClean="0"/>
              <a:t>4/9/2020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264638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43243E-EE2B-45D2-9C8C-92DD6636C757}" type="datetimeFigureOut">
              <a:rPr lang="en-US" smtClean="0"/>
              <a:t>4/9/2020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95811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43243E-EE2B-45D2-9C8C-92DD6636C757}" type="datetimeFigureOut">
              <a:rPr lang="en-US" smtClean="0"/>
              <a:t>4/9/2020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B4F85A-BF7B-41CD-A7EA-E4795D8438F9}" type="slidenum">
              <a:rPr lang="en-US" smtClean="0"/>
              <a:t>‹#›</a:t>
            </a:fld>
            <a:endParaRPr lang="en-US"/>
          </a:p>
        </p:txBody>
      </p:sp>
    </p:spTree>
    <p:extLst>
      <p:ext uri="{BB962C8B-B14F-4D97-AF65-F5344CB8AC3E}">
        <p14:creationId xmlns:p14="http://schemas.microsoft.com/office/powerpoint/2010/main" val="3476406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43243E-EE2B-45D2-9C8C-92DD6636C757}" type="datetimeFigureOut">
              <a:rPr lang="en-US" smtClean="0"/>
              <a:t>4/9/2020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B4F85A-BF7B-41CD-A7EA-E4795D8438F9}" type="slidenum">
              <a:rPr lang="en-US" smtClean="0"/>
              <a:t>‹#›</a:t>
            </a:fld>
            <a:endParaRPr lang="en-US"/>
          </a:p>
        </p:txBody>
      </p:sp>
    </p:spTree>
    <p:extLst>
      <p:ext uri="{BB962C8B-B14F-4D97-AF65-F5344CB8AC3E}">
        <p14:creationId xmlns:p14="http://schemas.microsoft.com/office/powerpoint/2010/main" val="823744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712D1842-201C-45FD-A0B2-90D456FD2BF0}" type="datetime1">
              <a:rPr lang="en-US" smtClean="0">
                <a:solidFill>
                  <a:prstClr val="black">
                    <a:tint val="75000"/>
                  </a:prstClr>
                </a:solidFill>
              </a:rPr>
              <a:pPr defTabSz="457200"/>
              <a:t>4/9/2020</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smtClean="0"/>
              <a:pPr defTabSz="457200"/>
              <a:t>‹#›</a:t>
            </a:fld>
            <a:endParaRPr lang="en-US" dirty="0"/>
          </a:p>
        </p:txBody>
      </p:sp>
    </p:spTree>
    <p:extLst>
      <p:ext uri="{BB962C8B-B14F-4D97-AF65-F5344CB8AC3E}">
        <p14:creationId xmlns:p14="http://schemas.microsoft.com/office/powerpoint/2010/main" val="1660040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712D1842-201C-45FD-A0B2-90D456FD2BF0}" type="datetime1">
              <a:rPr lang="en-US" smtClean="0">
                <a:solidFill>
                  <a:prstClr val="black">
                    <a:tint val="75000"/>
                  </a:prstClr>
                </a:solidFill>
              </a:rPr>
              <a:pPr defTabSz="457200"/>
              <a:t>4/9/2020</a:t>
            </a:fld>
            <a:endParaRPr lang="en-US" dirty="0">
              <a:solidFill>
                <a:prstClr val="black">
                  <a:tint val="75000"/>
                </a:prstClr>
              </a:solidFill>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defTabSz="457200"/>
            <a:fld id="{D57F1E4F-1CFF-5643-939E-217C01CDF565}" type="slidenum">
              <a:rPr lang="en-US" smtClean="0"/>
              <a:pPr defTabSz="457200"/>
              <a:t>‹#›</a:t>
            </a:fld>
            <a:endParaRPr lang="en-US" dirty="0"/>
          </a:p>
        </p:txBody>
      </p:sp>
    </p:spTree>
    <p:extLst>
      <p:ext uri="{BB962C8B-B14F-4D97-AF65-F5344CB8AC3E}">
        <p14:creationId xmlns:p14="http://schemas.microsoft.com/office/powerpoint/2010/main" val="279315417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dt" sz="half" idx="2"/>
          </p:nvPr>
        </p:nvSpPr>
        <p:spPr bwMode="auto">
          <a:xfrm>
            <a:off x="609600" y="625157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1" hangingPunct="1">
              <a:defRPr sz="1200">
                <a:latin typeface="Arial" pitchFamily="34" charset="0"/>
                <a:cs typeface="Arial" pitchFamily="34" charset="0"/>
              </a:defRPr>
            </a:lvl1pPr>
          </a:lstStyle>
          <a:p>
            <a:pPr fontAlgn="base">
              <a:spcBef>
                <a:spcPct val="0"/>
              </a:spcBef>
              <a:spcAft>
                <a:spcPct val="0"/>
              </a:spcAft>
              <a:defRPr/>
            </a:pPr>
            <a:fld id="{8812F104-8B4E-47C0-9DF6-FB4D5401B3E4}" type="datetime8">
              <a:rPr lang="fa-IR">
                <a:solidFill>
                  <a:srgbClr val="FFFFFF"/>
                </a:solidFill>
              </a:rPr>
              <a:pPr fontAlgn="base">
                <a:spcBef>
                  <a:spcPct val="0"/>
                </a:spcBef>
                <a:spcAft>
                  <a:spcPct val="0"/>
                </a:spcAft>
                <a:defRPr/>
              </a:pPr>
              <a:t>09 آوريل 20</a:t>
            </a:fld>
            <a:endParaRPr lang="en-US">
              <a:solidFill>
                <a:srgbClr val="FFFFFF"/>
              </a:solidFill>
            </a:endParaRPr>
          </a:p>
        </p:txBody>
      </p:sp>
      <p:sp>
        <p:nvSpPr>
          <p:cNvPr id="57347" name="Rectangle 3"/>
          <p:cNvSpPr>
            <a:spLocks noGrp="1" noChangeArrowheads="1"/>
          </p:cNvSpPr>
          <p:nvPr>
            <p:ph type="sldNum" sz="quarter" idx="4"/>
          </p:nvPr>
        </p:nvSpPr>
        <p:spPr bwMode="auto">
          <a:xfrm>
            <a:off x="8737600" y="6248400"/>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eaLnBrk="1" hangingPunct="1">
              <a:defRPr sz="1200">
                <a:latin typeface="Arial" panose="020B0604020202020204" pitchFamily="34" charset="0"/>
              </a:defRPr>
            </a:lvl1pPr>
          </a:lstStyle>
          <a:p>
            <a:pPr fontAlgn="base">
              <a:spcBef>
                <a:spcPct val="0"/>
              </a:spcBef>
              <a:spcAft>
                <a:spcPct val="0"/>
              </a:spcAft>
              <a:defRPr/>
            </a:pPr>
            <a:fld id="{B2E45B38-BF69-47F6-A32E-6BAD72BC574F}" type="slidenum">
              <a:rPr lang="fa-IR" altLang="en-US">
                <a:solidFill>
                  <a:srgbClr val="FFFFFF"/>
                </a:solidFill>
              </a:rPr>
              <a:pPr fontAlgn="base">
                <a:spcBef>
                  <a:spcPct val="0"/>
                </a:spcBef>
                <a:spcAft>
                  <a:spcPct val="0"/>
                </a:spcAft>
                <a:defRPr/>
              </a:pPr>
              <a:t>‹#›</a:t>
            </a:fld>
            <a:endParaRPr lang="en-US" altLang="en-US">
              <a:solidFill>
                <a:srgbClr val="FFFFFF"/>
              </a:solidFill>
            </a:endParaRPr>
          </a:p>
        </p:txBody>
      </p:sp>
      <p:grpSp>
        <p:nvGrpSpPr>
          <p:cNvPr id="1028" name="Group 4"/>
          <p:cNvGrpSpPr>
            <a:grpSpLocks/>
          </p:cNvGrpSpPr>
          <p:nvPr/>
        </p:nvGrpSpPr>
        <p:grpSpPr bwMode="auto">
          <a:xfrm>
            <a:off x="1" y="1"/>
            <a:ext cx="12187767"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57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rtl="1" fontAlgn="base">
                  <a:spcBef>
                    <a:spcPct val="0"/>
                  </a:spcBef>
                  <a:spcAft>
                    <a:spcPct val="0"/>
                  </a:spcAft>
                  <a:defRPr/>
                </a:pPr>
                <a:endParaRPr lang="fa-IR" sz="1800">
                  <a:solidFill>
                    <a:srgbClr val="FFFFFF"/>
                  </a:solidFill>
                </a:endParaRPr>
              </a:p>
            </p:txBody>
          </p:sp>
          <p:sp>
            <p:nvSpPr>
              <p:cNvPr id="57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rtl="1" fontAlgn="base">
                  <a:spcBef>
                    <a:spcPct val="0"/>
                  </a:spcBef>
                  <a:spcAft>
                    <a:spcPct val="0"/>
                  </a:spcAft>
                  <a:defRPr/>
                </a:pPr>
                <a:endParaRPr lang="fa-IR" sz="1800">
                  <a:solidFill>
                    <a:srgbClr val="FFFFFF"/>
                  </a:solidFill>
                </a:endParaRPr>
              </a:p>
            </p:txBody>
          </p:sp>
          <p:sp>
            <p:nvSpPr>
              <p:cNvPr id="57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rtl="1" fontAlgn="base">
                  <a:spcBef>
                    <a:spcPct val="0"/>
                  </a:spcBef>
                  <a:spcAft>
                    <a:spcPct val="0"/>
                  </a:spcAft>
                  <a:defRPr/>
                </a:pPr>
                <a:endParaRPr lang="fa-IR" sz="1800">
                  <a:solidFill>
                    <a:srgbClr val="FFFFFF"/>
                  </a:solidFil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sp>
            <p:nvSpPr>
              <p:cNvPr id="57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rtl="1" fontAlgn="base">
                  <a:spcBef>
                    <a:spcPct val="0"/>
                  </a:spcBef>
                  <a:spcAft>
                    <a:spcPct val="0"/>
                  </a:spcAft>
                  <a:defRPr/>
                </a:pPr>
                <a:endParaRPr lang="fa-IR" sz="1800">
                  <a:solidFill>
                    <a:srgbClr val="FFFFFF"/>
                  </a:solidFill>
                </a:endParaRPr>
              </a:p>
            </p:txBody>
          </p:sp>
        </p:grpSp>
        <p:sp>
          <p:nvSpPr>
            <p:cNvPr id="57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rtl="1" fontAlgn="base">
                <a:spcBef>
                  <a:spcPct val="0"/>
                </a:spcBef>
                <a:spcAft>
                  <a:spcPct val="0"/>
                </a:spcAft>
                <a:defRPr/>
              </a:pPr>
              <a:endParaRPr lang="fa-IR" sz="1800">
                <a:solidFill>
                  <a:srgbClr val="FFFFFF"/>
                </a:solidFil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800" smtClean="0">
                <a:solidFill>
                  <a:srgbClr val="FFFFFF"/>
                </a:solidFill>
              </a:endParaRPr>
            </a:p>
          </p:txBody>
        </p:sp>
      </p:grpSp>
      <p:sp>
        <p:nvSpPr>
          <p:cNvPr id="57357" name="Rectangle 13"/>
          <p:cNvSpPr>
            <a:spLocks noGrp="1" noRot="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358" name="Rectangle 14"/>
          <p:cNvSpPr>
            <a:spLocks noGrp="1" noChangeArrowheads="1"/>
          </p:cNvSpPr>
          <p:nvPr>
            <p:ph type="ftr" sz="quarter" idx="3"/>
          </p:nvPr>
        </p:nvSpPr>
        <p:spPr bwMode="auto">
          <a:xfrm>
            <a:off x="4165600" y="6248400"/>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eaLnBrk="1" hangingPunct="1">
              <a:defRPr sz="1200">
                <a:latin typeface="Arial" pitchFamily="34" charset="0"/>
                <a:cs typeface="Arial" pitchFamily="34" charset="0"/>
              </a:defRPr>
            </a:lvl1pPr>
          </a:lstStyle>
          <a:p>
            <a:pPr fontAlgn="base">
              <a:spcBef>
                <a:spcPct val="0"/>
              </a:spcBef>
              <a:spcAft>
                <a:spcPct val="0"/>
              </a:spcAft>
              <a:defRPr/>
            </a:pPr>
            <a:endParaRPr lang="en-US">
              <a:solidFill>
                <a:srgbClr val="FFFFFF"/>
              </a:solidFill>
            </a:endParaRPr>
          </a:p>
        </p:txBody>
      </p:sp>
      <p:sp>
        <p:nvSpPr>
          <p:cNvPr id="57359" name="Rectangle 15"/>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883055736"/>
      </p:ext>
    </p:extLst>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id="1" dur="indefinite" restart="never" nodeType="tmRoot"/>
      </p:par>
    </p:tnLst>
  </p:timing>
  <p:hf hdr="0" ftr="0" dt="0"/>
  <p:txStyles>
    <p:titleStyle>
      <a:lvl1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r" rtl="1"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slideLayout" Target="../slideLayouts/slideLayout45.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microsoft.com/office/2011/relationships/inkAction" Target="../ink/inkAction1.xml"/><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1</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5303792"/>
      </p:ext>
    </p:extLst>
  </p:cSld>
  <p:clrMapOvr>
    <a:masterClrMapping/>
  </p:clrMapOvr>
  <mc:AlternateContent xmlns:mc="http://schemas.openxmlformats.org/markup-compatibility/2006" xmlns:p14="http://schemas.microsoft.com/office/powerpoint/2010/main">
    <mc:Choice Requires="p14">
      <p:transition spd="slow" p14:dur="2000" advTm="3537"/>
    </mc:Choice>
    <mc:Fallback xmlns="">
      <p:transition spd="slow" advTm="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413000" y="2149565"/>
            <a:ext cx="6958806" cy="4420352"/>
          </a:xfrm>
          <a:prstGeom prst="rect">
            <a:avLst/>
          </a:prstGeom>
        </p:spPr>
      </p:pic>
      <p:sp>
        <p:nvSpPr>
          <p:cNvPr id="5" name="Rectangle 4"/>
          <p:cNvSpPr/>
          <p:nvPr/>
        </p:nvSpPr>
        <p:spPr>
          <a:xfrm>
            <a:off x="330200" y="619036"/>
            <a:ext cx="10401300" cy="1200329"/>
          </a:xfrm>
          <a:prstGeom prst="rect">
            <a:avLst/>
          </a:prstGeom>
        </p:spPr>
        <p:txBody>
          <a:bodyPr wrap="square">
            <a:spAutoFit/>
          </a:bodyPr>
          <a:lstStyle/>
          <a:p>
            <a:pPr algn="just" rtl="1"/>
            <a:r>
              <a:rPr lang="fa-IR" sz="2400" dirty="0">
                <a:cs typeface="2  Nazanin" panose="00000400000000000000" pitchFamily="2" charset="-78"/>
              </a:rPr>
              <a:t>پراکندگی یکی از مهم‌ترین مفاهیم در آمار است</a:t>
            </a:r>
            <a:r>
              <a:rPr lang="fa-IR" sz="2400" dirty="0" smtClean="0">
                <a:cs typeface="2  Nazanin" panose="00000400000000000000" pitchFamily="2" charset="-78"/>
              </a:rPr>
              <a:t>.</a:t>
            </a:r>
            <a:r>
              <a:rPr lang="fa-IR" sz="2400" baseline="30000" dirty="0" smtClean="0">
                <a:cs typeface="2  Nazanin" panose="00000400000000000000" pitchFamily="2" charset="-78"/>
              </a:rPr>
              <a:t> </a:t>
            </a:r>
            <a:r>
              <a:rPr lang="fa-IR" sz="2400" dirty="0" smtClean="0">
                <a:cs typeface="2  Nazanin" panose="00000400000000000000" pitchFamily="2" charset="-78"/>
              </a:rPr>
              <a:t>هدف </a:t>
            </a:r>
            <a:r>
              <a:rPr lang="fa-IR" sz="2400" dirty="0">
                <a:cs typeface="2  Nazanin" panose="00000400000000000000" pitchFamily="2" charset="-78"/>
              </a:rPr>
              <a:t>از اندازه‌گیری معمولاً پیدا کردن تغییرات و توجیه آن‌هاست. هرچه پراکندگی کمتر باشد، پیش‌بینی مقدار یک متغیر تصادفی با کمک مقدار میانگینش دقیق‌تر می‌شود؛ به عبارت دیگر، پراکندگی می‌تواند دقتِ یک پیش‌بینی را نشان دهد. </a:t>
            </a:r>
            <a:endParaRPr lang="en-US" sz="2400" dirty="0">
              <a:cs typeface="2  Nazanin"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3885141"/>
      </p:ext>
    </p:extLst>
  </p:cSld>
  <p:clrMapOvr>
    <a:masterClrMapping/>
  </p:clrMapOvr>
  <mc:AlternateContent xmlns:mc="http://schemas.openxmlformats.org/markup-compatibility/2006" xmlns:p14="http://schemas.microsoft.com/office/powerpoint/2010/main">
    <mc:Choice Requires="p14">
      <p:transition spd="slow" p14:dur="2000" advTm="130631"/>
    </mc:Choice>
    <mc:Fallback xmlns="">
      <p:transition spd="slow" advTm="130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343399" y="334962"/>
            <a:ext cx="6121401" cy="4190958"/>
          </a:xfrm>
          <a:prstGeom prst="rect">
            <a:avLst/>
          </a:prstGeom>
        </p:spPr>
      </p:pic>
      <p:sp>
        <p:nvSpPr>
          <p:cNvPr id="2" name="Rectangle 1"/>
          <p:cNvSpPr/>
          <p:nvPr/>
        </p:nvSpPr>
        <p:spPr>
          <a:xfrm>
            <a:off x="1536700" y="4490180"/>
            <a:ext cx="8674100" cy="1015663"/>
          </a:xfrm>
          <a:prstGeom prst="rect">
            <a:avLst/>
          </a:prstGeom>
        </p:spPr>
        <p:txBody>
          <a:bodyPr wrap="square">
            <a:spAutoFit/>
          </a:bodyPr>
          <a:lstStyle/>
          <a:p>
            <a:pPr algn="just" rtl="1"/>
            <a:r>
              <a:rPr lang="fa-IR" sz="2000" dirty="0">
                <a:cs typeface="2  Nazanin" panose="00000400000000000000" pitchFamily="2" charset="-78"/>
              </a:rPr>
              <a:t>یکی از روش‌های اندازه‌گیری پراکندگی بین داده‌ها، محاسبه «دامنه تغییرات» </a:t>
            </a:r>
            <a:r>
              <a:rPr lang="fa-IR" sz="2000" dirty="0" smtClean="0">
                <a:cs typeface="2  Nazanin" panose="00000400000000000000" pitchFamily="2" charset="-78"/>
              </a:rPr>
              <a:t>است</a:t>
            </a:r>
            <a:r>
              <a:rPr lang="fa-IR" sz="2000" dirty="0">
                <a:cs typeface="2  Nazanin" panose="00000400000000000000" pitchFamily="2" charset="-78"/>
              </a:rPr>
              <a:t>. این شاخص، حداکثر میزان پراکندگی را نشان می‌دهد و برای محاسبه آن کافی است که تفاوت بین بزرگترین و کوچکترین مقدار را بدست آورد.</a:t>
            </a:r>
            <a:endParaRPr lang="en-US" sz="2000" dirty="0">
              <a:cs typeface="2  Nazanin" panose="00000400000000000000" pitchFamily="2" charset="-78"/>
            </a:endParaRPr>
          </a:p>
        </p:txBody>
      </p:sp>
      <p:pic>
        <p:nvPicPr>
          <p:cNvPr id="3" name="Picture 2"/>
          <p:cNvPicPr>
            <a:picLocks noChangeAspect="1"/>
          </p:cNvPicPr>
          <p:nvPr/>
        </p:nvPicPr>
        <p:blipFill>
          <a:blip r:embed="rId5"/>
          <a:stretch>
            <a:fillRect/>
          </a:stretch>
        </p:blipFill>
        <p:spPr>
          <a:xfrm>
            <a:off x="879784" y="5689262"/>
            <a:ext cx="9931092" cy="85123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6" name="Picture 5"/>
          <p:cNvPicPr>
            <a:picLocks noChangeAspect="1"/>
          </p:cNvPicPr>
          <p:nvPr/>
        </p:nvPicPr>
        <p:blipFill>
          <a:blip r:embed="rId7"/>
          <a:stretch>
            <a:fillRect/>
          </a:stretch>
        </p:blipFill>
        <p:spPr>
          <a:xfrm>
            <a:off x="250893" y="334962"/>
            <a:ext cx="1005620" cy="1290397"/>
          </a:xfrm>
          <a:prstGeom prst="rect">
            <a:avLst/>
          </a:prstGeom>
        </p:spPr>
      </p:pic>
    </p:spTree>
    <p:extLst>
      <p:ext uri="{BB962C8B-B14F-4D97-AF65-F5344CB8AC3E}">
        <p14:creationId xmlns:p14="http://schemas.microsoft.com/office/powerpoint/2010/main" val="3451285902"/>
      </p:ext>
    </p:extLst>
  </p:cSld>
  <p:clrMapOvr>
    <a:masterClrMapping/>
  </p:clrMapOvr>
  <mc:AlternateContent xmlns:mc="http://schemas.openxmlformats.org/markup-compatibility/2006" xmlns:p14="http://schemas.microsoft.com/office/powerpoint/2010/main">
    <mc:Choice Requires="p14">
      <p:transition spd="slow" p14:dur="2000" advTm="118350"/>
    </mc:Choice>
    <mc:Fallback xmlns="">
      <p:transition spd="slow" advTm="118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365125"/>
            <a:ext cx="10756900" cy="4943475"/>
          </a:xfrm>
        </p:spPr>
        <p:txBody>
          <a:bodyPr>
            <a:noAutofit/>
          </a:bodyPr>
          <a:lstStyle/>
          <a:p>
            <a:pPr algn="r" rtl="1"/>
            <a:r>
              <a:rPr lang="fa-IR" sz="3200" b="1" dirty="0">
                <a:solidFill>
                  <a:srgbClr val="FF0000"/>
                </a:solidFill>
                <a:cs typeface="2  Nazanin" panose="00000400000000000000" pitchFamily="2" charset="-78"/>
              </a:rPr>
              <a:t>دامنه میان چارکی</a:t>
            </a:r>
            <a:r>
              <a:rPr lang="fa-IR" sz="2400" b="1" dirty="0">
                <a:cs typeface="2  Nazanin" panose="00000400000000000000" pitchFamily="2" charset="-78"/>
              </a:rPr>
              <a:t/>
            </a:r>
            <a:br>
              <a:rPr lang="fa-IR" sz="2400" b="1" dirty="0">
                <a:cs typeface="2  Nazanin" panose="00000400000000000000" pitchFamily="2" charset="-78"/>
              </a:rPr>
            </a:br>
            <a:r>
              <a:rPr lang="fa-IR" sz="2400" dirty="0">
                <a:cs typeface="2  Nazanin" panose="00000400000000000000" pitchFamily="2" charset="-78"/>
              </a:rPr>
              <a:t>برای آنکه بتوان مشکل تاثیر پذیری دامنه تغییرات از مقدارهای بزرگ و کوچک را از بین برد، می‌توان فاصله بین بزرگترین و کوچکترین مقدار را براساس چارک‌ها محاسبه کرد. به این ترتیب برای داده‌هایی که دارای مقدارهای دور افتاده هستند، فاصله بین چارک اول و سوم، می‌تواند برآورد بهتری برای محاسبه حداکثر پراکندگی داده‌ها بدست دهد. به این شاخص «دامنه میان چارکی</a:t>
            </a:r>
            <a:r>
              <a:rPr lang="fa-IR" sz="2400" dirty="0" smtClean="0">
                <a:cs typeface="2  Nazanin" panose="00000400000000000000" pitchFamily="2" charset="-78"/>
              </a:rPr>
              <a:t>»</a:t>
            </a:r>
            <a:r>
              <a:rPr lang="en-US" sz="2400" dirty="0" smtClean="0">
                <a:cs typeface="2  Nazanin" panose="00000400000000000000" pitchFamily="2" charset="-78"/>
              </a:rPr>
              <a:t> </a:t>
            </a:r>
            <a:r>
              <a:rPr lang="fa-IR" sz="2400" dirty="0" smtClean="0">
                <a:cs typeface="2  Nazanin" panose="00000400000000000000" pitchFamily="2" charset="-78"/>
              </a:rPr>
              <a:t>می‌گویند</a:t>
            </a:r>
            <a:r>
              <a:rPr lang="fa-IR" sz="2400" dirty="0">
                <a:cs typeface="2  Nazanin" panose="00000400000000000000" pitchFamily="2" charset="-78"/>
              </a:rPr>
              <a:t>. شکل محاسباتی دامنه میان چارکی به صورت زیر است:</a:t>
            </a:r>
            <a:br>
              <a:rPr lang="fa-IR" sz="2400" dirty="0">
                <a:cs typeface="2  Nazanin" panose="00000400000000000000" pitchFamily="2" charset="-78"/>
              </a:rPr>
            </a:br>
            <a:r>
              <a:rPr lang="en-US" sz="2400" dirty="0">
                <a:cs typeface="2  Nazanin" panose="00000400000000000000" pitchFamily="2" charset="-78"/>
              </a:rPr>
              <a:t>IQR=Q3−Q1</a:t>
            </a:r>
            <a:br>
              <a:rPr lang="en-US" sz="2400" dirty="0">
                <a:cs typeface="2  Nazanin" panose="00000400000000000000" pitchFamily="2" charset="-78"/>
              </a:rPr>
            </a:br>
            <a:r>
              <a:rPr lang="fa-IR" sz="2400" dirty="0">
                <a:cs typeface="2  Nazanin" panose="00000400000000000000" pitchFamily="2" charset="-78"/>
              </a:rPr>
              <a:t>که در آن </a:t>
            </a:r>
            <a:r>
              <a:rPr lang="en-US" sz="2400" dirty="0">
                <a:cs typeface="2  Nazanin" panose="00000400000000000000" pitchFamily="2" charset="-78"/>
              </a:rPr>
              <a:t>Q</a:t>
            </a:r>
            <a:r>
              <a:rPr lang="en-US" sz="2400" baseline="-25000" dirty="0">
                <a:cs typeface="2  Nazanin" panose="00000400000000000000" pitchFamily="2" charset="-78"/>
              </a:rPr>
              <a:t>1</a:t>
            </a:r>
            <a:r>
              <a:rPr lang="en-US" sz="2400" dirty="0">
                <a:cs typeface="2  Nazanin" panose="00000400000000000000" pitchFamily="2" charset="-78"/>
              </a:rPr>
              <a:t> </a:t>
            </a:r>
            <a:r>
              <a:rPr lang="fa-IR" sz="2400" dirty="0">
                <a:cs typeface="2  Nazanin" panose="00000400000000000000" pitchFamily="2" charset="-78"/>
              </a:rPr>
              <a:t>چارک اول و </a:t>
            </a:r>
            <a:r>
              <a:rPr lang="en-US" sz="2400" dirty="0">
                <a:cs typeface="2  Nazanin" panose="00000400000000000000" pitchFamily="2" charset="-78"/>
              </a:rPr>
              <a:t>Q</a:t>
            </a:r>
            <a:r>
              <a:rPr lang="en-US" sz="2400" baseline="-25000" dirty="0">
                <a:cs typeface="2  Nazanin" panose="00000400000000000000" pitchFamily="2" charset="-78"/>
              </a:rPr>
              <a:t>3</a:t>
            </a:r>
            <a:r>
              <a:rPr lang="en-US" sz="2400" dirty="0">
                <a:cs typeface="2  Nazanin" panose="00000400000000000000" pitchFamily="2" charset="-78"/>
              </a:rPr>
              <a:t> </a:t>
            </a:r>
            <a:r>
              <a:rPr lang="fa-IR" sz="2400" dirty="0">
                <a:cs typeface="2  Nazanin" panose="00000400000000000000" pitchFamily="2" charset="-78"/>
              </a:rPr>
              <a:t>چارک سوم است.</a:t>
            </a:r>
            <a:endParaRPr lang="en-US" sz="2400" dirty="0">
              <a:cs typeface="2  Nazanin" panose="00000400000000000000" pitchFamily="2" charset="-78"/>
            </a:endParaRPr>
          </a:p>
        </p:txBody>
      </p:sp>
      <p:pic>
        <p:nvPicPr>
          <p:cNvPr id="5" name="Picture 4"/>
          <p:cNvPicPr>
            <a:picLocks noChangeAspect="1"/>
          </p:cNvPicPr>
          <p:nvPr/>
        </p:nvPicPr>
        <p:blipFill>
          <a:blip r:embed="rId4"/>
          <a:stretch>
            <a:fillRect/>
          </a:stretch>
        </p:blipFill>
        <p:spPr>
          <a:xfrm>
            <a:off x="3378200" y="4318000"/>
            <a:ext cx="7126287" cy="1206500"/>
          </a:xfrm>
          <a:prstGeom prst="rect">
            <a:avLst/>
          </a:prstGeom>
        </p:spPr>
      </p:pic>
      <p:pic>
        <p:nvPicPr>
          <p:cNvPr id="6" name="Picture 5"/>
          <p:cNvPicPr>
            <a:picLocks noChangeAspect="1"/>
          </p:cNvPicPr>
          <p:nvPr/>
        </p:nvPicPr>
        <p:blipFill>
          <a:blip r:embed="rId5"/>
          <a:stretch>
            <a:fillRect/>
          </a:stretch>
        </p:blipFill>
        <p:spPr>
          <a:xfrm>
            <a:off x="486724" y="4967287"/>
            <a:ext cx="4080514" cy="153511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4" name="Picture 3"/>
          <p:cNvPicPr>
            <a:picLocks noChangeAspect="1"/>
          </p:cNvPicPr>
          <p:nvPr/>
        </p:nvPicPr>
        <p:blipFill>
          <a:blip r:embed="rId7"/>
          <a:stretch>
            <a:fillRect/>
          </a:stretch>
        </p:blipFill>
        <p:spPr>
          <a:xfrm>
            <a:off x="212793" y="149226"/>
            <a:ext cx="1044508" cy="1340298"/>
          </a:xfrm>
          <a:prstGeom prst="rect">
            <a:avLst/>
          </a:prstGeom>
        </p:spPr>
      </p:pic>
    </p:spTree>
    <p:extLst>
      <p:ext uri="{BB962C8B-B14F-4D97-AF65-F5344CB8AC3E}">
        <p14:creationId xmlns:p14="http://schemas.microsoft.com/office/powerpoint/2010/main" val="2231197440"/>
      </p:ext>
    </p:extLst>
  </p:cSld>
  <p:clrMapOvr>
    <a:masterClrMapping/>
  </p:clrMapOvr>
  <mc:AlternateContent xmlns:mc="http://schemas.openxmlformats.org/markup-compatibility/2006" xmlns:p14="http://schemas.microsoft.com/office/powerpoint/2010/main">
    <mc:Choice Requires="p14">
      <p:transition spd="slow" p14:dur="2000" advTm="166718"/>
    </mc:Choice>
    <mc:Fallback xmlns="">
      <p:transition spd="slow" advTm="16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13</a:t>
            </a:fld>
            <a:endParaRPr lang="en-US" dirty="0"/>
          </a:p>
        </p:txBody>
      </p:sp>
      <p:sp>
        <p:nvSpPr>
          <p:cNvPr id="3" name="TextBox 2"/>
          <p:cNvSpPr txBox="1"/>
          <p:nvPr/>
        </p:nvSpPr>
        <p:spPr>
          <a:xfrm>
            <a:off x="1739900" y="1777276"/>
            <a:ext cx="8242300" cy="3416320"/>
          </a:xfrm>
          <a:prstGeom prst="rect">
            <a:avLst/>
          </a:prstGeom>
          <a:noFill/>
        </p:spPr>
        <p:txBody>
          <a:bodyPr wrap="square" rtlCol="0">
            <a:spAutoFit/>
          </a:bodyPr>
          <a:lstStyle/>
          <a:p>
            <a:pPr algn="ctr" defTabSz="457200"/>
            <a:r>
              <a:rPr lang="fa-IR" sz="7200" dirty="0" smtClean="0">
                <a:solidFill>
                  <a:srgbClr val="C00000"/>
                </a:solidFill>
                <a:cs typeface="2  Titr" panose="00000700000000000000" pitchFamily="2" charset="-78"/>
              </a:rPr>
              <a:t>با سپاس فراوان از</a:t>
            </a:r>
          </a:p>
          <a:p>
            <a:pPr algn="ctr" defTabSz="457200"/>
            <a:r>
              <a:rPr lang="fa-IR" sz="7200" dirty="0" smtClean="0">
                <a:solidFill>
                  <a:srgbClr val="C00000"/>
                </a:solidFill>
                <a:cs typeface="2  Titr" panose="00000700000000000000" pitchFamily="2" charset="-78"/>
              </a:rPr>
              <a:t> توجه شما عزیزان</a:t>
            </a:r>
          </a:p>
          <a:p>
            <a:pPr algn="ctr" defTabSz="457200"/>
            <a:r>
              <a:rPr lang="fa-IR" sz="7200" dirty="0" smtClean="0">
                <a:solidFill>
                  <a:srgbClr val="C00000"/>
                </a:solidFill>
                <a:cs typeface="2  Titr" panose="00000700000000000000" pitchFamily="2" charset="-78"/>
              </a:rPr>
              <a:t>موفق باشید</a:t>
            </a:r>
            <a:endParaRPr lang="en-US" sz="7200" dirty="0">
              <a:solidFill>
                <a:srgbClr val="C00000"/>
              </a:solidFill>
              <a:cs typeface="2  Titr" panose="00000700000000000000" pitchFamily="2" charset="-7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722853119"/>
      </p:ext>
    </p:extLst>
  </p:cSld>
  <p:clrMapOvr>
    <a:masterClrMapping/>
  </p:clrMapOvr>
  <mc:AlternateContent xmlns:mc="http://schemas.openxmlformats.org/markup-compatibility/2006" xmlns:p14="http://schemas.microsoft.com/office/powerpoint/2010/main">
    <mc:Choice Requires="p14">
      <p:transition spd="slow" p14:dur="2000" advTm="28880"/>
    </mc:Choice>
    <mc:Fallback xmlns="">
      <p:transition spd="slow" advTm="2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0799290_15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21311" y="545826"/>
            <a:ext cx="11083289" cy="5940699"/>
          </a:xfrm>
        </p:spPr>
      </p:pic>
      <p:sp>
        <p:nvSpPr>
          <p:cNvPr id="4" name="Slide Number Placeholder 3"/>
          <p:cNvSpPr>
            <a:spLocks noGrp="1"/>
          </p:cNvSpPr>
          <p:nvPr>
            <p:ph type="sldNum" sz="quarter" idx="11"/>
          </p:nvPr>
        </p:nvSpPr>
        <p:spPr/>
        <p:txBody>
          <a:bodyPr/>
          <a:lstStyle/>
          <a:p>
            <a:pPr>
              <a:defRPr/>
            </a:pPr>
            <a:fld id="{C22A172A-6EB6-4A1C-9962-98F75BDE0FA6}" type="slidenum">
              <a:rPr lang="fa-IR" altLang="en-US" smtClean="0">
                <a:solidFill>
                  <a:srgbClr val="FFFFFF"/>
                </a:solidFill>
              </a:rPr>
              <a:pPr>
                <a:defRPr/>
              </a:pPr>
              <a:t>2</a:t>
            </a:fld>
            <a:endParaRPr lang="en-US" altLang="en-US">
              <a:solidFill>
                <a:srgbClr val="FFFFFF"/>
              </a:solidFill>
            </a:endParaRP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4335374"/>
      </p:ext>
    </p:extLst>
  </p:cSld>
  <p:clrMapOvr>
    <a:masterClrMapping/>
  </p:clrMapOvr>
  <mc:AlternateContent xmlns:mc="http://schemas.openxmlformats.org/markup-compatibility/2006" xmlns:p14="http://schemas.microsoft.com/office/powerpoint/2010/main">
    <mc:Choice Requires="p14">
      <p:transition spd="slow" p14:dur="2000" advTm="676"/>
    </mc:Choice>
    <mc:Fallback xmlns="">
      <p:transition spd="slow" advTm="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28701"/>
            <a:ext cx="11214100" cy="3425824"/>
          </a:xfrm>
        </p:spPr>
        <p:txBody>
          <a:bodyPr>
            <a:normAutofit fontScale="90000"/>
          </a:bodyPr>
          <a:lstStyle/>
          <a:p>
            <a:pPr algn="ctr" rtl="1"/>
            <a:r>
              <a:rPr lang="fa-IR" dirty="0" smtClean="0">
                <a:solidFill>
                  <a:srgbClr val="FF0000"/>
                </a:solidFill>
                <a:cs typeface="2  Mitra_1 (MRT)" panose="00000700000000000000" pitchFamily="2" charset="-78"/>
              </a:rPr>
              <a:t/>
            </a:r>
            <a:br>
              <a:rPr lang="fa-IR" dirty="0" smtClean="0">
                <a:solidFill>
                  <a:srgbClr val="FF0000"/>
                </a:solidFill>
                <a:cs typeface="2  Mitra_1 (MRT)" panose="00000700000000000000" pitchFamily="2" charset="-78"/>
              </a:rPr>
            </a:br>
            <a:r>
              <a:rPr lang="fa-IR" dirty="0" smtClean="0">
                <a:solidFill>
                  <a:srgbClr val="FF0000"/>
                </a:solidFill>
                <a:cs typeface="2  Mitra_1 (MRT)" panose="00000700000000000000" pitchFamily="2" charset="-78"/>
              </a:rPr>
              <a:t>درس جلسه چهارم آمارو احتمالات </a:t>
            </a:r>
            <a:br>
              <a:rPr lang="fa-IR" dirty="0" smtClean="0">
                <a:solidFill>
                  <a:srgbClr val="FF0000"/>
                </a:solidFill>
                <a:cs typeface="2  Mitra_1 (MRT)" panose="00000700000000000000" pitchFamily="2" charset="-78"/>
              </a:rPr>
            </a:br>
            <a:r>
              <a:rPr lang="fa-IR" dirty="0" smtClean="0">
                <a:solidFill>
                  <a:srgbClr val="FF0000"/>
                </a:solidFill>
                <a:cs typeface="2  Mitra_1 (MRT)" panose="00000700000000000000" pitchFamily="2" charset="-78"/>
              </a:rPr>
              <a:t>رشته مهندسی علوم و صنایع غذایی</a:t>
            </a:r>
            <a:br>
              <a:rPr lang="fa-IR" dirty="0" smtClean="0">
                <a:solidFill>
                  <a:srgbClr val="FF0000"/>
                </a:solidFill>
                <a:cs typeface="2  Mitra_1 (MRT)" panose="00000700000000000000" pitchFamily="2" charset="-78"/>
              </a:rPr>
            </a:br>
            <a:r>
              <a:rPr lang="fa-IR" dirty="0" smtClean="0">
                <a:solidFill>
                  <a:srgbClr val="FF0000"/>
                </a:solidFill>
                <a:cs typeface="2  Mitra_1 (MRT)" panose="00000700000000000000" pitchFamily="2" charset="-78"/>
              </a:rPr>
              <a:t/>
            </a:r>
            <a:br>
              <a:rPr lang="fa-IR" dirty="0" smtClean="0">
                <a:solidFill>
                  <a:srgbClr val="FF0000"/>
                </a:solidFill>
                <a:cs typeface="2  Mitra_1 (MRT)" panose="00000700000000000000" pitchFamily="2" charset="-78"/>
              </a:rPr>
            </a:br>
            <a:r>
              <a:rPr lang="fa-IR" sz="3100" dirty="0" smtClean="0">
                <a:cs typeface="2  Mitra_1 (MRT)" panose="00000700000000000000" pitchFamily="2" charset="-78"/>
              </a:rPr>
              <a:t>برگرفته از کتاب آمار کاربردی و طرح آزمایش ها برای علوم کشاورزی جلد اول تالیف دکتر سید احمد سادات نوری انتشارات دانشگاه تهران</a:t>
            </a:r>
            <a:br>
              <a:rPr lang="fa-IR" sz="3100" dirty="0" smtClean="0">
                <a:cs typeface="2  Mitra_1 (MRT)" panose="00000700000000000000" pitchFamily="2" charset="-78"/>
              </a:rPr>
            </a:br>
            <a:endParaRPr lang="en-US" dirty="0">
              <a:cs typeface="2  Mitra_1 (MRT)" panose="00000700000000000000" pitchFamily="2" charset="-78"/>
            </a:endParaRPr>
          </a:p>
        </p:txBody>
      </p:sp>
      <p:sp>
        <p:nvSpPr>
          <p:cNvPr id="3" name="Content Placeholder 2"/>
          <p:cNvSpPr>
            <a:spLocks noGrp="1"/>
          </p:cNvSpPr>
          <p:nvPr>
            <p:ph idx="1"/>
          </p:nvPr>
        </p:nvSpPr>
        <p:spPr>
          <a:xfrm>
            <a:off x="596900" y="4454525"/>
            <a:ext cx="10515600" cy="968375"/>
          </a:xfrm>
        </p:spPr>
        <p:txBody>
          <a:bodyPr/>
          <a:lstStyle/>
          <a:p>
            <a:pPr marL="0" indent="0" algn="ctr" rtl="1">
              <a:buNone/>
            </a:pPr>
            <a:r>
              <a:rPr lang="fa-IR" dirty="0" smtClean="0">
                <a:cs typeface="2  Mitra_1 (MRT)" panose="00000700000000000000" pitchFamily="2" charset="-78"/>
              </a:rPr>
              <a:t>مدرس: خانم مهندس ثمانه لواسانی </a:t>
            </a:r>
            <a:endParaRPr lang="en-US" dirty="0">
              <a:cs typeface="2  Mitra_1 (MRT)" panose="00000700000000000000" pitchFamily="2" charset="-78"/>
            </a:endParaRP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9403080" y="811212"/>
            <a:ext cx="1379220" cy="176688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1924310"/>
      </p:ext>
    </p:extLst>
  </p:cSld>
  <p:clrMapOvr>
    <a:masterClrMapping/>
  </p:clrMapOvr>
  <mc:AlternateContent xmlns:mc="http://schemas.openxmlformats.org/markup-compatibility/2006" xmlns:p14="http://schemas.microsoft.com/office/powerpoint/2010/main">
    <mc:Choice Requires="p14">
      <p:transition spd="slow" p14:dur="2000" advTm="12301"/>
    </mc:Choice>
    <mc:Fallback xmlns="">
      <p:transition spd="slow" advTm="12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rtl="1"/>
            <a:r>
              <a:rPr lang="fa-IR" b="1" dirty="0" smtClean="0">
                <a:solidFill>
                  <a:srgbClr val="FF0000"/>
                </a:solidFill>
                <a:cs typeface="2  Mitra" panose="00000400000000000000" pitchFamily="2" charset="-78"/>
              </a:rPr>
              <a:t>چندکها</a:t>
            </a:r>
            <a:endParaRPr lang="en-US" b="1" dirty="0">
              <a:solidFill>
                <a:srgbClr val="FF0000"/>
              </a:solidFill>
              <a:cs typeface="2  Mitra" panose="00000400000000000000" pitchFamily="2" charset="-78"/>
            </a:endParaRPr>
          </a:p>
        </p:txBody>
      </p:sp>
      <p:sp>
        <p:nvSpPr>
          <p:cNvPr id="3" name="Content Placeholder 2"/>
          <p:cNvSpPr>
            <a:spLocks noGrp="1"/>
          </p:cNvSpPr>
          <p:nvPr>
            <p:ph idx="1"/>
          </p:nvPr>
        </p:nvSpPr>
        <p:spPr/>
        <p:txBody>
          <a:bodyPr>
            <a:normAutofit/>
          </a:bodyPr>
          <a:lstStyle/>
          <a:p>
            <a:pPr algn="just" rtl="1">
              <a:buFont typeface="Wingdings" panose="05000000000000000000" pitchFamily="2" charset="2"/>
              <a:buChar char="v"/>
            </a:pPr>
            <a:r>
              <a:rPr lang="fa-IR" dirty="0" smtClean="0">
                <a:cs typeface="2  Mitra" panose="00000400000000000000" pitchFamily="2" charset="-78"/>
              </a:rPr>
              <a:t>مقادیری هستند که دامنه تغییرات داده هایی که بصورت صعودی مرتب شده اند را به فواصل چندکی مورد نیاز تقسیم می کنند بطوریکه فراوانی ها در این فواصل درصد مشخص از کل فراوانی را تشکیل می دهد. چندکهای معروف عبارتند از </a:t>
            </a:r>
          </a:p>
          <a:p>
            <a:pPr algn="just" rtl="1"/>
            <a:r>
              <a:rPr lang="fa-IR" dirty="0" smtClean="0">
                <a:cs typeface="2  Mitra" panose="00000400000000000000" pitchFamily="2" charset="-78"/>
              </a:rPr>
              <a:t>چارکها</a:t>
            </a:r>
          </a:p>
          <a:p>
            <a:pPr algn="just" rtl="1"/>
            <a:r>
              <a:rPr lang="fa-IR" dirty="0" smtClean="0">
                <a:cs typeface="2  Mitra" panose="00000400000000000000" pitchFamily="2" charset="-78"/>
              </a:rPr>
              <a:t>دهکها</a:t>
            </a:r>
          </a:p>
          <a:p>
            <a:pPr algn="just" rtl="1"/>
            <a:r>
              <a:rPr lang="fa-IR" dirty="0" smtClean="0">
                <a:cs typeface="2  Mitra" panose="00000400000000000000" pitchFamily="2" charset="-78"/>
              </a:rPr>
              <a:t>صدکها</a:t>
            </a:r>
            <a:endParaRPr lang="en-US" dirty="0">
              <a:cs typeface="2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p:cNvPicPr>
            <a:picLocks noChangeAspect="1"/>
          </p:cNvPicPr>
          <p:nvPr/>
        </p:nvPicPr>
        <p:blipFill>
          <a:blip r:embed="rId5"/>
          <a:stretch>
            <a:fillRect/>
          </a:stretch>
        </p:blipFill>
        <p:spPr>
          <a:xfrm>
            <a:off x="149293" y="143910"/>
            <a:ext cx="892107" cy="1144740"/>
          </a:xfrm>
          <a:prstGeom prst="rect">
            <a:avLst/>
          </a:prstGeom>
        </p:spPr>
      </p:pic>
    </p:spTree>
    <p:extLst>
      <p:ext uri="{BB962C8B-B14F-4D97-AF65-F5344CB8AC3E}">
        <p14:creationId xmlns:p14="http://schemas.microsoft.com/office/powerpoint/2010/main" val="2403323349"/>
      </p:ext>
    </p:extLst>
  </p:cSld>
  <p:clrMapOvr>
    <a:masterClrMapping/>
  </p:clrMapOvr>
  <mc:AlternateContent xmlns:mc="http://schemas.openxmlformats.org/markup-compatibility/2006" xmlns:p14="http://schemas.microsoft.com/office/powerpoint/2010/main">
    <mc:Choice Requires="p14">
      <p:transition spd="slow" p14:dur="2000" advTm="50656"/>
    </mc:Choice>
    <mc:Fallback xmlns="">
      <p:transition spd="slow" advTm="5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298700" y="2387170"/>
            <a:ext cx="5895974" cy="3860280"/>
          </a:xfrm>
          <a:prstGeom prst="rect">
            <a:avLst/>
          </a:prstGeom>
        </p:spPr>
      </p:pic>
      <p:pic>
        <p:nvPicPr>
          <p:cNvPr id="5" name="Picture 4"/>
          <p:cNvPicPr>
            <a:picLocks noChangeAspect="1"/>
          </p:cNvPicPr>
          <p:nvPr/>
        </p:nvPicPr>
        <p:blipFill>
          <a:blip r:embed="rId5"/>
          <a:stretch>
            <a:fillRect/>
          </a:stretch>
        </p:blipFill>
        <p:spPr>
          <a:xfrm>
            <a:off x="3741737" y="177800"/>
            <a:ext cx="7238999" cy="166596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3" name="Picture 2"/>
          <p:cNvPicPr>
            <a:picLocks noChangeAspect="1"/>
          </p:cNvPicPr>
          <p:nvPr/>
        </p:nvPicPr>
        <p:blipFill>
          <a:blip r:embed="rId7"/>
          <a:stretch>
            <a:fillRect/>
          </a:stretch>
        </p:blipFill>
        <p:spPr>
          <a:xfrm>
            <a:off x="235085" y="75770"/>
            <a:ext cx="1098416" cy="1409472"/>
          </a:xfrm>
          <a:prstGeom prst="rect">
            <a:avLst/>
          </a:prstGeom>
        </p:spPr>
      </p:pic>
    </p:spTree>
    <p:extLst>
      <p:ext uri="{BB962C8B-B14F-4D97-AF65-F5344CB8AC3E}">
        <p14:creationId xmlns:p14="http://schemas.microsoft.com/office/powerpoint/2010/main" val="3473155906"/>
      </p:ext>
    </p:extLst>
  </p:cSld>
  <p:clrMapOvr>
    <a:masterClrMapping/>
  </p:clrMapOvr>
  <mc:AlternateContent xmlns:mc="http://schemas.openxmlformats.org/markup-compatibility/2006" xmlns:p14="http://schemas.microsoft.com/office/powerpoint/2010/main">
    <mc:Choice Requires="p14">
      <p:transition spd="slow" p14:dur="2000" advTm="9681"/>
    </mc:Choice>
    <mc:Fallback xmlns="">
      <p:transition spd="slow" advTm="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609850" y="2451100"/>
            <a:ext cx="6972300" cy="3429000"/>
          </a:xfrm>
          <a:prstGeom prst="rect">
            <a:avLst/>
          </a:prstGeom>
        </p:spPr>
      </p:pic>
      <p:pic>
        <p:nvPicPr>
          <p:cNvPr id="5" name="Picture 4"/>
          <p:cNvPicPr>
            <a:picLocks noChangeAspect="1"/>
          </p:cNvPicPr>
          <p:nvPr/>
        </p:nvPicPr>
        <p:blipFill>
          <a:blip r:embed="rId5"/>
          <a:stretch>
            <a:fillRect/>
          </a:stretch>
        </p:blipFill>
        <p:spPr>
          <a:xfrm>
            <a:off x="2797310" y="660399"/>
            <a:ext cx="7524750" cy="179070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3" name="Picture 2"/>
          <p:cNvPicPr>
            <a:picLocks noChangeAspect="1"/>
          </p:cNvPicPr>
          <p:nvPr/>
        </p:nvPicPr>
        <p:blipFill>
          <a:blip r:embed="rId7"/>
          <a:stretch>
            <a:fillRect/>
          </a:stretch>
        </p:blipFill>
        <p:spPr>
          <a:xfrm>
            <a:off x="260485" y="342900"/>
            <a:ext cx="1073015" cy="1376878"/>
          </a:xfrm>
          <a:prstGeom prst="rect">
            <a:avLst/>
          </a:prstGeom>
        </p:spPr>
      </p:pic>
    </p:spTree>
    <p:extLst>
      <p:ext uri="{BB962C8B-B14F-4D97-AF65-F5344CB8AC3E}">
        <p14:creationId xmlns:p14="http://schemas.microsoft.com/office/powerpoint/2010/main" val="2244503008"/>
      </p:ext>
    </p:extLst>
  </p:cSld>
  <p:clrMapOvr>
    <a:masterClrMapping/>
  </p:clrMapOvr>
  <mc:AlternateContent xmlns:mc="http://schemas.openxmlformats.org/markup-compatibility/2006" xmlns:p14="http://schemas.microsoft.com/office/powerpoint/2010/main">
    <mc:Choice Requires="p14">
      <p:transition spd="slow" p14:dur="2000" advTm="56767"/>
    </mc:Choice>
    <mc:Fallback xmlns="">
      <p:transition spd="slow" advTm="5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391818" y="1117600"/>
            <a:ext cx="9480969" cy="2706688"/>
          </a:xfrm>
          <a:prstGeom prst="rect">
            <a:avLst/>
          </a:prstGeom>
        </p:spPr>
      </p:pic>
      <p:pic>
        <p:nvPicPr>
          <p:cNvPr id="5" name="Picture 4"/>
          <p:cNvPicPr>
            <a:picLocks noChangeAspect="1"/>
          </p:cNvPicPr>
          <p:nvPr/>
        </p:nvPicPr>
        <p:blipFill>
          <a:blip r:embed="rId5"/>
          <a:stretch>
            <a:fillRect/>
          </a:stretch>
        </p:blipFill>
        <p:spPr>
          <a:xfrm>
            <a:off x="1609725" y="4343400"/>
            <a:ext cx="9139238" cy="7239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3" name="Picture 2"/>
          <p:cNvPicPr>
            <a:picLocks noChangeAspect="1"/>
          </p:cNvPicPr>
          <p:nvPr/>
        </p:nvPicPr>
        <p:blipFill>
          <a:blip r:embed="rId7"/>
          <a:stretch>
            <a:fillRect/>
          </a:stretch>
        </p:blipFill>
        <p:spPr>
          <a:xfrm>
            <a:off x="231911" y="233603"/>
            <a:ext cx="1050790" cy="1348359"/>
          </a:xfrm>
          <a:prstGeom prst="rect">
            <a:avLst/>
          </a:prstGeom>
        </p:spPr>
      </p:pic>
    </p:spTree>
    <p:extLst>
      <p:ext uri="{BB962C8B-B14F-4D97-AF65-F5344CB8AC3E}">
        <p14:creationId xmlns:p14="http://schemas.microsoft.com/office/powerpoint/2010/main" val="1416135742"/>
      </p:ext>
    </p:extLst>
  </p:cSld>
  <p:clrMapOvr>
    <a:masterClrMapping/>
  </p:clrMapOvr>
  <mc:AlternateContent xmlns:mc="http://schemas.openxmlformats.org/markup-compatibility/2006" xmlns:p14="http://schemas.microsoft.com/office/powerpoint/2010/main">
    <mc:Choice Requires="p14">
      <p:transition spd="slow" p14:dur="2000" advTm="128896"/>
    </mc:Choice>
    <mc:Fallback xmlns="">
      <p:transition spd="slow" advTm="128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647700"/>
                <a:ext cx="10515600" cy="5529263"/>
              </a:xfrm>
            </p:spPr>
            <p:txBody>
              <a:bodyPr>
                <a:normAutofit/>
              </a:bodyPr>
              <a:lstStyle/>
              <a:p>
                <a:pPr algn="just" rtl="1"/>
                <a:r>
                  <a:rPr lang="fa-IR" sz="2000" dirty="0" smtClean="0">
                    <a:cs typeface="2  Mitra" panose="00000400000000000000" pitchFamily="2" charset="-78"/>
                  </a:rPr>
                  <a:t>مثال : برای داده های زیر چارک اول و چارک دوم محاسبه کنید؟</a:t>
                </a:r>
              </a:p>
              <a:p>
                <a:pPr marL="0" indent="0" algn="just" rtl="1">
                  <a:buNone/>
                </a:pPr>
                <a:r>
                  <a:rPr lang="fa-IR" sz="2000" dirty="0" smtClean="0">
                    <a:cs typeface="2  Mitra" panose="00000400000000000000" pitchFamily="2" charset="-78"/>
                  </a:rPr>
                  <a:t>19-18-17-16-15-14-13</a:t>
                </a:r>
              </a:p>
              <a:p>
                <a:pPr marL="0" indent="0" algn="just">
                  <a:buNone/>
                </a:pPr>
                <a14:m>
                  <m:oMath xmlns:m="http://schemas.openxmlformats.org/officeDocument/2006/math">
                    <m:f>
                      <m:fPr>
                        <m:ctrlPr>
                          <a:rPr lang="fa-IR" sz="2400" i="1" smtClean="0">
                            <a:latin typeface="Cambria Math" panose="02040503050406030204" pitchFamily="18" charset="0"/>
                            <a:cs typeface="2  Mitra" panose="00000400000000000000" pitchFamily="2" charset="-78"/>
                          </a:rPr>
                        </m:ctrlPr>
                      </m:fPr>
                      <m:num>
                        <m:r>
                          <a:rPr lang="en-US" sz="2400" b="0" i="1" smtClean="0">
                            <a:latin typeface="Cambria Math" panose="02040503050406030204" pitchFamily="18" charset="0"/>
                            <a:cs typeface="2  Mitra" panose="00000400000000000000" pitchFamily="2" charset="-78"/>
                          </a:rPr>
                          <m:t>𝑛</m:t>
                        </m:r>
                        <m:r>
                          <a:rPr lang="en-US" sz="2400" b="0" i="1" smtClean="0">
                            <a:latin typeface="Cambria Math" panose="02040503050406030204" pitchFamily="18" charset="0"/>
                            <a:cs typeface="2  Mitra" panose="00000400000000000000" pitchFamily="2" charset="-78"/>
                          </a:rPr>
                          <m:t>+</m:t>
                        </m:r>
                        <m:r>
                          <a:rPr lang="en-US" sz="2400" b="0" i="1" smtClean="0">
                            <a:latin typeface="Cambria Math" panose="02040503050406030204" pitchFamily="18" charset="0"/>
                            <a:cs typeface="2  Mitra" panose="00000400000000000000" pitchFamily="2" charset="-78"/>
                          </a:rPr>
                          <m:t>1</m:t>
                        </m:r>
                      </m:num>
                      <m:den>
                        <m:r>
                          <a:rPr lang="en-US" sz="2400" b="0" i="1" smtClean="0">
                            <a:latin typeface="Cambria Math" panose="02040503050406030204" pitchFamily="18" charset="0"/>
                            <a:cs typeface="2  Mitra" panose="00000400000000000000" pitchFamily="2" charset="-78"/>
                          </a:rPr>
                          <m:t>4</m:t>
                        </m:r>
                      </m:den>
                    </m:f>
                  </m:oMath>
                </a14:m>
                <a:r>
                  <a:rPr lang="en-US" sz="2400" dirty="0" smtClean="0">
                    <a:cs typeface="2  Mitra" panose="00000400000000000000" pitchFamily="2" charset="-78"/>
                  </a:rPr>
                  <a:t>=</a:t>
                </a:r>
                <a14:m>
                  <m:oMath xmlns:m="http://schemas.openxmlformats.org/officeDocument/2006/math">
                    <m:f>
                      <m:fPr>
                        <m:ctrlPr>
                          <a:rPr lang="en-US" sz="2400" i="1" dirty="0" smtClean="0">
                            <a:latin typeface="Cambria Math" panose="02040503050406030204" pitchFamily="18" charset="0"/>
                            <a:cs typeface="2  Mitra" panose="00000400000000000000" pitchFamily="2" charset="-78"/>
                          </a:rPr>
                        </m:ctrlPr>
                      </m:fPr>
                      <m:num>
                        <m:r>
                          <a:rPr lang="en-US" sz="2400" b="0" i="1" dirty="0" smtClean="0">
                            <a:latin typeface="Cambria Math" panose="02040503050406030204" pitchFamily="18" charset="0"/>
                            <a:cs typeface="2  Mitra" panose="00000400000000000000" pitchFamily="2" charset="-78"/>
                          </a:rPr>
                          <m:t>7</m:t>
                        </m:r>
                        <m:r>
                          <a:rPr lang="en-US" sz="2400" b="0" i="1" dirty="0" smtClean="0">
                            <a:latin typeface="Cambria Math" panose="02040503050406030204" pitchFamily="18" charset="0"/>
                            <a:cs typeface="2  Mitra" panose="00000400000000000000" pitchFamily="2" charset="-78"/>
                          </a:rPr>
                          <m:t>+</m:t>
                        </m:r>
                        <m:r>
                          <a:rPr lang="en-US" sz="2400" b="0" i="1" dirty="0" smtClean="0">
                            <a:latin typeface="Cambria Math" panose="02040503050406030204" pitchFamily="18" charset="0"/>
                            <a:cs typeface="2  Mitra" panose="00000400000000000000" pitchFamily="2" charset="-78"/>
                          </a:rPr>
                          <m:t>1</m:t>
                        </m:r>
                      </m:num>
                      <m:den>
                        <m:r>
                          <a:rPr lang="en-US" sz="2400" b="0" i="1" dirty="0" smtClean="0">
                            <a:latin typeface="Cambria Math" panose="02040503050406030204" pitchFamily="18" charset="0"/>
                            <a:cs typeface="2  Mitra" panose="00000400000000000000" pitchFamily="2" charset="-78"/>
                          </a:rPr>
                          <m:t>4</m:t>
                        </m:r>
                      </m:den>
                    </m:f>
                  </m:oMath>
                </a14:m>
                <a:r>
                  <a:rPr lang="en-US" sz="2400" dirty="0" smtClean="0">
                    <a:cs typeface="2  Mitra" panose="00000400000000000000" pitchFamily="2" charset="-78"/>
                  </a:rPr>
                  <a:t>=2</a:t>
                </a:r>
              </a:p>
              <a:p>
                <a:pPr marL="0" indent="0" algn="just">
                  <a:buNone/>
                </a:pPr>
                <a:r>
                  <a:rPr lang="fa-IR" sz="2000" b="1" dirty="0" smtClean="0">
                    <a:cs typeface="2  Mitra" panose="00000400000000000000" pitchFamily="2" charset="-78"/>
                  </a:rPr>
                  <a:t>داده دوم از داده های داده شده مرتب شده عدد </a:t>
                </a:r>
                <a:r>
                  <a:rPr lang="fa-IR" sz="2000" b="1" dirty="0" smtClean="0">
                    <a:solidFill>
                      <a:srgbClr val="FF0000"/>
                    </a:solidFill>
                    <a:cs typeface="2  Mitra" panose="00000400000000000000" pitchFamily="2" charset="-78"/>
                  </a:rPr>
                  <a:t>14</a:t>
                </a:r>
                <a:r>
                  <a:rPr lang="fa-IR" sz="2000" b="1" dirty="0" smtClean="0">
                    <a:cs typeface="2  Mitra" panose="00000400000000000000" pitchFamily="2" charset="-78"/>
                  </a:rPr>
                  <a:t> می باشد. پس چارک اول عدد 14 است. </a:t>
                </a:r>
              </a:p>
              <a:p>
                <a:pPr marL="0" indent="0" algn="just">
                  <a:buNone/>
                </a:pPr>
                <a:endParaRPr lang="fa-IR" sz="2000" b="1" dirty="0">
                  <a:cs typeface="2  Mitra" panose="00000400000000000000" pitchFamily="2" charset="-78"/>
                </a:endParaRPr>
              </a:p>
              <a:p>
                <a:pPr marL="0" indent="0" algn="just">
                  <a:buNone/>
                </a:pPr>
                <a14:m>
                  <m:oMath xmlns:m="http://schemas.openxmlformats.org/officeDocument/2006/math">
                    <m:f>
                      <m:fPr>
                        <m:ctrlPr>
                          <a:rPr lang="fa-IR" sz="2400" i="1">
                            <a:solidFill>
                              <a:prstClr val="black"/>
                            </a:solidFill>
                            <a:latin typeface="Cambria Math" panose="02040503050406030204" pitchFamily="18" charset="0"/>
                            <a:cs typeface="2  Mitra" panose="00000400000000000000" pitchFamily="2" charset="-78"/>
                          </a:rPr>
                        </m:ctrlPr>
                      </m:fPr>
                      <m:num>
                        <m:r>
                          <a:rPr lang="en-US" sz="2400" i="1">
                            <a:solidFill>
                              <a:prstClr val="black"/>
                            </a:solidFill>
                            <a:latin typeface="Cambria Math" panose="02040503050406030204" pitchFamily="18" charset="0"/>
                            <a:cs typeface="2  Mitra" panose="00000400000000000000" pitchFamily="2" charset="-78"/>
                          </a:rPr>
                          <m:t>𝑛</m:t>
                        </m:r>
                        <m:r>
                          <a:rPr lang="en-US" sz="2400" i="1">
                            <a:solidFill>
                              <a:prstClr val="black"/>
                            </a:solidFill>
                            <a:latin typeface="Cambria Math" panose="02040503050406030204" pitchFamily="18" charset="0"/>
                            <a:cs typeface="2  Mitra" panose="00000400000000000000" pitchFamily="2" charset="-78"/>
                          </a:rPr>
                          <m:t>+</m:t>
                        </m:r>
                        <m:r>
                          <a:rPr lang="en-US" sz="2400" i="1">
                            <a:solidFill>
                              <a:prstClr val="black"/>
                            </a:solidFill>
                            <a:latin typeface="Cambria Math" panose="02040503050406030204" pitchFamily="18" charset="0"/>
                            <a:cs typeface="2  Mitra" panose="00000400000000000000" pitchFamily="2" charset="-78"/>
                          </a:rPr>
                          <m:t>1</m:t>
                        </m:r>
                      </m:num>
                      <m:den>
                        <m:r>
                          <a:rPr lang="fa-IR" sz="2400" b="0" i="1" smtClean="0">
                            <a:solidFill>
                              <a:prstClr val="black"/>
                            </a:solidFill>
                            <a:latin typeface="Cambria Math" panose="02040503050406030204" pitchFamily="18" charset="0"/>
                            <a:cs typeface="2  Mitra" panose="00000400000000000000" pitchFamily="2" charset="-78"/>
                          </a:rPr>
                          <m:t>2</m:t>
                        </m:r>
                      </m:den>
                    </m:f>
                  </m:oMath>
                </a14:m>
                <a:r>
                  <a:rPr lang="fa-IR" sz="2000" b="1" dirty="0" smtClean="0">
                    <a:cs typeface="2  Mitra" panose="00000400000000000000" pitchFamily="2" charset="-78"/>
                  </a:rPr>
                  <a:t>=</a:t>
                </a:r>
                <a14:m>
                  <m:oMath xmlns:m="http://schemas.openxmlformats.org/officeDocument/2006/math">
                    <m:f>
                      <m:fPr>
                        <m:ctrlPr>
                          <a:rPr lang="fa-IR" sz="2000" b="1" i="1" dirty="0" smtClean="0">
                            <a:latin typeface="Cambria Math" panose="02040503050406030204" pitchFamily="18" charset="0"/>
                            <a:cs typeface="2  Mitra" panose="00000400000000000000" pitchFamily="2" charset="-78"/>
                          </a:rPr>
                        </m:ctrlPr>
                      </m:fPr>
                      <m:num>
                        <m:r>
                          <a:rPr lang="en-US" sz="2000" b="1" i="1" dirty="0" smtClean="0">
                            <a:latin typeface="Cambria Math" panose="02040503050406030204" pitchFamily="18" charset="0"/>
                            <a:cs typeface="2  Mitra" panose="00000400000000000000" pitchFamily="2" charset="-78"/>
                          </a:rPr>
                          <m:t>𝟕</m:t>
                        </m:r>
                        <m:r>
                          <a:rPr lang="en-US" sz="2000" b="1" i="1" dirty="0" smtClean="0">
                            <a:latin typeface="Cambria Math" panose="02040503050406030204" pitchFamily="18" charset="0"/>
                            <a:cs typeface="2  Mitra" panose="00000400000000000000" pitchFamily="2" charset="-78"/>
                          </a:rPr>
                          <m:t>+</m:t>
                        </m:r>
                        <m:r>
                          <a:rPr lang="en-US" sz="2000" b="1" i="1" dirty="0" smtClean="0">
                            <a:latin typeface="Cambria Math" panose="02040503050406030204" pitchFamily="18" charset="0"/>
                            <a:cs typeface="2  Mitra" panose="00000400000000000000" pitchFamily="2" charset="-78"/>
                          </a:rPr>
                          <m:t>𝟏</m:t>
                        </m:r>
                      </m:num>
                      <m:den>
                        <m:r>
                          <a:rPr lang="en-US" sz="2000" b="1" i="1" dirty="0" smtClean="0">
                            <a:latin typeface="Cambria Math" panose="02040503050406030204" pitchFamily="18" charset="0"/>
                            <a:cs typeface="2  Mitra" panose="00000400000000000000" pitchFamily="2" charset="-78"/>
                          </a:rPr>
                          <m:t>𝟐</m:t>
                        </m:r>
                      </m:den>
                    </m:f>
                  </m:oMath>
                </a14:m>
                <a:r>
                  <a:rPr lang="en-US" sz="2000" b="1" dirty="0" smtClean="0">
                    <a:cs typeface="2  Mitra" panose="00000400000000000000" pitchFamily="2" charset="-78"/>
                  </a:rPr>
                  <a:t>=4</a:t>
                </a:r>
              </a:p>
              <a:p>
                <a:pPr marL="0" indent="0" algn="just">
                  <a:buNone/>
                </a:pPr>
                <a:r>
                  <a:rPr lang="fa-IR" sz="2000" b="1" dirty="0" smtClean="0">
                    <a:cs typeface="2  Mitra" panose="00000400000000000000" pitchFamily="2" charset="-78"/>
                  </a:rPr>
                  <a:t>داده چهارم از داده های داده شده مسئله عدد </a:t>
                </a:r>
                <a:r>
                  <a:rPr lang="fa-IR" sz="2000" b="1" dirty="0" smtClean="0">
                    <a:solidFill>
                      <a:srgbClr val="FF0000"/>
                    </a:solidFill>
                    <a:cs typeface="2  Mitra" panose="00000400000000000000" pitchFamily="2" charset="-78"/>
                  </a:rPr>
                  <a:t>16</a:t>
                </a:r>
                <a:r>
                  <a:rPr lang="fa-IR" sz="2000" b="1" dirty="0" smtClean="0">
                    <a:cs typeface="2  Mitra" panose="00000400000000000000" pitchFamily="2" charset="-78"/>
                  </a:rPr>
                  <a:t> است پس چارک دوم که همان میانه نیز می باشد عدد 16 می باشد. </a:t>
                </a:r>
                <a:endParaRPr lang="en-US" sz="2000" b="1" dirty="0">
                  <a:cs typeface="2  Mitra"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647700"/>
                <a:ext cx="10515600" cy="5529263"/>
              </a:xfrm>
              <a:blipFill rotWithShape="0">
                <a:blip r:embed="rId4"/>
                <a:stretch>
                  <a:fillRect l="-696" t="-1433" r="-638"/>
                </a:stretch>
              </a:blipFill>
            </p:spPr>
            <p:txBody>
              <a:bodyPr/>
              <a:lstStyle/>
              <a:p>
                <a:r>
                  <a:rPr lang="en-US">
                    <a:noFill/>
                  </a:rPr>
                  <a:t> </a:t>
                </a:r>
              </a:p>
            </p:txBody>
          </p:sp>
        </mc:Fallback>
      </mc:AlternateContent>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1682276"/>
      </p:ext>
    </p:extLst>
  </p:cSld>
  <p:clrMapOvr>
    <a:masterClrMapping/>
  </p:clrMapOvr>
  <mc:AlternateContent xmlns:mc="http://schemas.openxmlformats.org/markup-compatibility/2006" xmlns:p14="http://schemas.microsoft.com/office/powerpoint/2010/main">
    <mc:Choice Requires="p14">
      <p:transition spd="slow" p14:dur="2000" advTm="68112"/>
    </mc:Choice>
    <mc:Fallback xmlns="">
      <p:transition spd="slow" advTm="6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rtl="1"/>
                <a:r>
                  <a:rPr lang="fa-IR" dirty="0" smtClean="0">
                    <a:cs typeface="2  Mitra" panose="00000400000000000000" pitchFamily="2" charset="-78"/>
                  </a:rPr>
                  <a:t>مثال: برای داده های زیر دهک هفتم محاسبه کنید؟</a:t>
                </a:r>
              </a:p>
              <a:p>
                <a:pPr marL="0" indent="0" algn="just" rtl="1">
                  <a:buNone/>
                </a:pPr>
                <a:r>
                  <a:rPr lang="fa-IR" dirty="0" smtClean="0"/>
                  <a:t>3-4-4-5-7-8-9-9-10</a:t>
                </a:r>
              </a:p>
              <a:p>
                <a:pPr marL="0" indent="0" rtl="1">
                  <a:buNone/>
                </a:pPr>
                <a:r>
                  <a:rPr lang="fa-IR" dirty="0" smtClean="0">
                    <a:solidFill>
                      <a:srgbClr val="FF0000"/>
                    </a:solidFill>
                    <a:cs typeface="2  Mitra" panose="00000400000000000000" pitchFamily="2" charset="-78"/>
                  </a:rPr>
                  <a:t> </a:t>
                </a:r>
              </a:p>
              <a:p>
                <a:pPr marL="0" indent="0" rtl="1">
                  <a:buNone/>
                </a:pPr>
                <a:r>
                  <a:rPr lang="en-US" dirty="0" smtClean="0">
                    <a:solidFill>
                      <a:srgbClr val="FF0000"/>
                    </a:solidFill>
                    <a:cs typeface="2  Mitra" panose="00000400000000000000" pitchFamily="2" charset="-78"/>
                  </a:rPr>
                  <a:t>=7</a:t>
                </a:r>
                <a:r>
                  <a:rPr lang="fa-IR" dirty="0" smtClean="0">
                    <a:solidFill>
                      <a:srgbClr val="FF0000"/>
                    </a:solidFill>
                    <a:cs typeface="2  Mitra" panose="00000400000000000000" pitchFamily="2" charset="-78"/>
                  </a:rPr>
                  <a:t> </a:t>
                </a:r>
                <a:r>
                  <a:rPr lang="en-US" dirty="0" smtClean="0">
                    <a:solidFill>
                      <a:srgbClr val="FF0000"/>
                    </a:solidFill>
                    <a:cs typeface="2  Mitra" panose="00000400000000000000" pitchFamily="2" charset="-78"/>
                  </a:rPr>
                  <a:t>                  = </a:t>
                </a:r>
                <a14:m>
                  <m:oMath xmlns:m="http://schemas.openxmlformats.org/officeDocument/2006/math">
                    <m:f>
                      <m:fPr>
                        <m:ctrlPr>
                          <a:rPr lang="en-US" i="1" smtClean="0">
                            <a:solidFill>
                              <a:srgbClr val="FF0000"/>
                            </a:solidFill>
                            <a:latin typeface="Cambria Math" panose="02040503050406030204" pitchFamily="18" charset="0"/>
                            <a:cs typeface="2  Mitra" panose="00000400000000000000" pitchFamily="2" charset="-78"/>
                          </a:rPr>
                        </m:ctrlPr>
                      </m:fPr>
                      <m:num>
                        <m:r>
                          <a:rPr lang="en-US" b="0" i="1" smtClean="0">
                            <a:solidFill>
                              <a:srgbClr val="FF0000"/>
                            </a:solidFill>
                            <a:latin typeface="Cambria Math" panose="02040503050406030204" pitchFamily="18" charset="0"/>
                            <a:cs typeface="2  Mitra" panose="00000400000000000000" pitchFamily="2" charset="-78"/>
                          </a:rPr>
                          <m:t>7</m:t>
                        </m:r>
                        <m:d>
                          <m:dPr>
                            <m:ctrlPr>
                              <a:rPr lang="en-US" b="0" i="1" smtClean="0">
                                <a:solidFill>
                                  <a:srgbClr val="FF0000"/>
                                </a:solidFill>
                                <a:latin typeface="Cambria Math" panose="02040503050406030204" pitchFamily="18" charset="0"/>
                                <a:cs typeface="2  Mitra" panose="00000400000000000000" pitchFamily="2" charset="-78"/>
                              </a:rPr>
                            </m:ctrlPr>
                          </m:dPr>
                          <m:e>
                            <m:r>
                              <a:rPr lang="en-US" b="0" i="1" smtClean="0">
                                <a:solidFill>
                                  <a:srgbClr val="FF0000"/>
                                </a:solidFill>
                                <a:latin typeface="Cambria Math" panose="02040503050406030204" pitchFamily="18" charset="0"/>
                                <a:cs typeface="2  Mitra" panose="00000400000000000000" pitchFamily="2" charset="-78"/>
                              </a:rPr>
                              <m:t>9</m:t>
                            </m:r>
                            <m:r>
                              <a:rPr lang="en-US" b="0" i="1" smtClean="0">
                                <a:solidFill>
                                  <a:srgbClr val="FF0000"/>
                                </a:solidFill>
                                <a:latin typeface="Cambria Math" panose="02040503050406030204" pitchFamily="18" charset="0"/>
                                <a:cs typeface="2  Mitra" panose="00000400000000000000" pitchFamily="2" charset="-78"/>
                              </a:rPr>
                              <m:t>+</m:t>
                            </m:r>
                            <m:r>
                              <a:rPr lang="en-US" b="0" i="1" smtClean="0">
                                <a:solidFill>
                                  <a:srgbClr val="FF0000"/>
                                </a:solidFill>
                                <a:latin typeface="Cambria Math" panose="02040503050406030204" pitchFamily="18" charset="0"/>
                                <a:cs typeface="2  Mitra" panose="00000400000000000000" pitchFamily="2" charset="-78"/>
                              </a:rPr>
                              <m:t>1</m:t>
                            </m:r>
                          </m:e>
                        </m:d>
                      </m:num>
                      <m:den>
                        <m:r>
                          <a:rPr lang="en-US" b="0" i="1" smtClean="0">
                            <a:solidFill>
                              <a:srgbClr val="FF0000"/>
                            </a:solidFill>
                            <a:latin typeface="Cambria Math" panose="02040503050406030204" pitchFamily="18" charset="0"/>
                            <a:cs typeface="2  Mitra" panose="00000400000000000000" pitchFamily="2" charset="-78"/>
                          </a:rPr>
                          <m:t>10</m:t>
                        </m:r>
                      </m:den>
                    </m:f>
                  </m:oMath>
                </a14:m>
                <a:r>
                  <a:rPr lang="fa-IR" dirty="0" smtClean="0">
                    <a:solidFill>
                      <a:srgbClr val="FF0000"/>
                    </a:solidFill>
                    <a:cs typeface="2  Mitra" panose="00000400000000000000" pitchFamily="2" charset="-78"/>
                  </a:rPr>
                  <a:t>دهک هفتم یعنی:</a:t>
                </a:r>
                <a14:m>
                  <m:oMath xmlns:m="http://schemas.openxmlformats.org/officeDocument/2006/math">
                    <m:f>
                      <m:fPr>
                        <m:ctrlPr>
                          <a:rPr lang="fa-IR" i="1" smtClean="0">
                            <a:solidFill>
                              <a:srgbClr val="FF0000"/>
                            </a:solidFill>
                            <a:latin typeface="Cambria Math" panose="02040503050406030204" pitchFamily="18" charset="0"/>
                          </a:rPr>
                        </m:ctrlPr>
                      </m:fPr>
                      <m:num>
                        <m:r>
                          <a:rPr lang="fa-IR" b="0" i="1" smtClean="0">
                            <a:solidFill>
                              <a:srgbClr val="FF0000"/>
                            </a:solidFill>
                            <a:latin typeface="Cambria Math" panose="02040503050406030204" pitchFamily="18" charset="0"/>
                          </a:rPr>
                          <m:t>7</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𝑛</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1</m:t>
                        </m:r>
                        <m:r>
                          <a:rPr lang="en-US" b="0" i="1" smtClean="0">
                            <a:solidFill>
                              <a:srgbClr val="FF0000"/>
                            </a:solidFill>
                            <a:latin typeface="Cambria Math" panose="02040503050406030204" pitchFamily="18" charset="0"/>
                          </a:rPr>
                          <m:t>)</m:t>
                        </m:r>
                      </m:num>
                      <m:den>
                        <m:r>
                          <a:rPr lang="en-US" b="0" i="1" smtClean="0">
                            <a:solidFill>
                              <a:srgbClr val="FF0000"/>
                            </a:solidFill>
                            <a:latin typeface="Cambria Math" panose="02040503050406030204" pitchFamily="18" charset="0"/>
                          </a:rPr>
                          <m:t>10</m:t>
                        </m:r>
                      </m:den>
                    </m:f>
                  </m:oMath>
                </a14:m>
                <a:endParaRPr lang="fa-IR" dirty="0" smtClean="0">
                  <a:cs typeface="2  Mitra" panose="00000400000000000000" pitchFamily="2" charset="-78"/>
                </a:endParaRPr>
              </a:p>
              <a:p>
                <a:pPr marL="0" indent="0" algn="r" rtl="1">
                  <a:buNone/>
                </a:pPr>
                <a:r>
                  <a:rPr lang="fa-IR" dirty="0" smtClean="0">
                    <a:cs typeface="2  Mitra" panose="00000400000000000000" pitchFamily="2" charset="-78"/>
                  </a:rPr>
                  <a:t>داده هفتم از داده های داده شده که بر اساس کوچیک به بزرگ مرتب شوند برابر با عدد 9 می باشد پس دهک هفتم عدد 9 است. </a:t>
                </a:r>
                <a:endParaRPr lang="en-US" dirty="0">
                  <a:cs typeface="2  Mitra"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971" t="-2941" r="-1217"/>
                </a:stretch>
              </a:blipFill>
            </p:spPr>
            <p:txBody>
              <a:bodyPr/>
              <a:lstStyle/>
              <a:p>
                <a:r>
                  <a:rPr lang="en-US">
                    <a:noFill/>
                  </a:rPr>
                  <a:t> </a:t>
                </a:r>
              </a:p>
            </p:txBody>
          </p:sp>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p14:cNvContentPartPr/>
              <p14:nvPr>
                <p:extLst>
                  <p:ext uri="{42D2F446-02D8-4167-A562-619A0277C38B}">
                    <p15:isNarration xmlns:p15="http://schemas.microsoft.com/office/powerpoint/2012/main" val="1"/>
                  </p:ext>
                </p:extLst>
              </p14:nvPr>
            </p14:nvContentPartPr>
            <p14:xfrm>
              <a:off x="2486160" y="4238640"/>
              <a:ext cx="8724960" cy="38520"/>
            </p14:xfrm>
          </p:contentPart>
        </mc:Choice>
        <mc:Fallback xmlns="">
          <p:pic>
            <p:nvPicPr>
              <p:cNvPr id="2" name="Ink 1"/>
              <p:cNvPicPr>
                <a:picLocks noGrp="1" noRot="1" noChangeAspect="1" noMove="1" noResize="1" noEditPoints="1" noAdjustHandles="1" noChangeArrowheads="1" noChangeShapeType="1"/>
              </p:cNvPicPr>
              <p:nvPr/>
            </p:nvPicPr>
            <p:blipFill>
              <a:blip r:embed="rId6"/>
              <a:stretch>
                <a:fillRect/>
              </a:stretch>
            </p:blipFill>
            <p:spPr>
              <a:xfrm>
                <a:off x="2470320" y="4175280"/>
                <a:ext cx="8756640" cy="165240"/>
              </a:xfrm>
              <a:prstGeom prst="rect">
                <a:avLst/>
              </a:prstGeom>
            </p:spPr>
          </p:pic>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5" name="Picture 4"/>
          <p:cNvPicPr/>
          <p:nvPr/>
        </p:nvPicPr>
        <p:blipFill>
          <a:blip r:embed="rId8">
            <a:extLst>
              <a:ext uri="{28A0092B-C50C-407E-A947-70E740481C1C}">
                <a14:useLocalDpi xmlns:a14="http://schemas.microsoft.com/office/drawing/2010/main" val="0"/>
              </a:ext>
            </a:extLst>
          </a:blip>
          <a:stretch>
            <a:fillRect/>
          </a:stretch>
        </p:blipFill>
        <p:spPr>
          <a:xfrm>
            <a:off x="386080" y="328612"/>
            <a:ext cx="1226820" cy="1220788"/>
          </a:xfrm>
          <a:prstGeom prst="rect">
            <a:avLst/>
          </a:prstGeom>
        </p:spPr>
      </p:pic>
    </p:spTree>
    <p:extLst>
      <p:ext uri="{BB962C8B-B14F-4D97-AF65-F5344CB8AC3E}">
        <p14:creationId xmlns:p14="http://schemas.microsoft.com/office/powerpoint/2010/main" val="2880792024"/>
      </p:ext>
    </p:extLst>
  </p:cSld>
  <p:clrMapOvr>
    <a:masterClrMapping/>
  </p:clrMapOvr>
  <mc:AlternateContent xmlns:mc="http://schemas.openxmlformats.org/markup-compatibility/2006" xmlns:p14="http://schemas.microsoft.com/office/powerpoint/2010/main">
    <mc:Choice Requires="p14">
      <p:transition spd="slow" p14:dur="2000" advTm="92420"/>
    </mc:Choice>
    <mc:Fallback xmlns="">
      <p:transition spd="slow" advTm="92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sp">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1_Wisp">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190</Words>
  <Application>Microsoft Office PowerPoint</Application>
  <PresentationFormat>Widescreen</PresentationFormat>
  <Paragraphs>28</Paragraphs>
  <Slides>13</Slides>
  <Notes>0</Notes>
  <HiddenSlides>0</HiddenSlides>
  <MMClips>14</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13</vt:i4>
      </vt:variant>
    </vt:vector>
  </HeadingPairs>
  <TitlesOfParts>
    <vt:vector size="30" baseType="lpstr">
      <vt:lpstr>2  Mitra</vt:lpstr>
      <vt:lpstr>2  Mitra_1 (MRT)</vt:lpstr>
      <vt:lpstr>2  Nazanin</vt:lpstr>
      <vt:lpstr>2  Titr</vt:lpstr>
      <vt:lpstr>Arial</vt:lpstr>
      <vt:lpstr>B Nazanin</vt:lpstr>
      <vt:lpstr>Calibri</vt:lpstr>
      <vt:lpstr>Calibri Light</vt:lpstr>
      <vt:lpstr>Cambria Math</vt:lpstr>
      <vt:lpstr>Century Gothic</vt:lpstr>
      <vt:lpstr>Garamond</vt:lpstr>
      <vt:lpstr>Wingdings</vt:lpstr>
      <vt:lpstr>Wingdings 3</vt:lpstr>
      <vt:lpstr>Office Theme</vt:lpstr>
      <vt:lpstr>Wisp</vt:lpstr>
      <vt:lpstr>1_Wisp</vt:lpstr>
      <vt:lpstr>Stream</vt:lpstr>
      <vt:lpstr>PowerPoint Presentation</vt:lpstr>
      <vt:lpstr>PowerPoint Presentation</vt:lpstr>
      <vt:lpstr> درس جلسه چهارم آمارو احتمالات  رشته مهندسی علوم و صنایع غذایی  برگرفته از کتاب آمار کاربردی و طرح آزمایش ها برای علوم کشاورزی جلد اول تالیف دکتر سید احمد سادات نوری انتشارات دانشگاه تهران </vt:lpstr>
      <vt:lpstr>چندکها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دامنه میان چارکی برای آنکه بتوان مشکل تاثیر پذیری دامنه تغییرات از مقدارهای بزرگ و کوچک را از بین برد، می‌توان فاصله بین بزرگترین و کوچکترین مقدار را براساس چارک‌ها محاسبه کرد. به این ترتیب برای داده‌هایی که دارای مقدارهای دور افتاده هستند، فاصله بین چارک اول و سوم، می‌تواند برآورد بهتری برای محاسبه حداکثر پراکندگی داده‌ها بدست دهد. به این شاخص «دامنه میان چارکی» می‌گویند. شکل محاسباتی دامنه میان چارکی به صورت زیر است: IQR=Q3−Q1 که در آن Q1 چارک اول و Q3 چارک سوم است.</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hosseinzadeh</dc:creator>
  <cp:lastModifiedBy>hosseinzadeh</cp:lastModifiedBy>
  <cp:revision>82</cp:revision>
  <dcterms:created xsi:type="dcterms:W3CDTF">2020-04-01T15:06:39Z</dcterms:created>
  <dcterms:modified xsi:type="dcterms:W3CDTF">2020-04-09T09:06:26Z</dcterms:modified>
</cp:coreProperties>
</file>