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</p:sldMasterIdLst>
  <p:sldIdLst>
    <p:sldId id="256" r:id="rId12"/>
    <p:sldId id="260" r:id="rId13"/>
    <p:sldId id="261" r:id="rId14"/>
    <p:sldId id="262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68" r:id="rId24"/>
    <p:sldId id="279" r:id="rId25"/>
    <p:sldId id="26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654" y="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91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689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989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7094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202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598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917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498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8434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70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684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053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101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80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709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000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362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510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696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62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rtl="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en-US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alt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6CF2910-ADF6-4D31-B4B2-6F020E3C7E34}" type="slidenum">
              <a:rPr lang="ar-SA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0008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525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94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3FD230-F330-4D97-8718-F9009C60D16D}" type="slidenum">
              <a:rPr lang="ar-SA" altLang="en-US" smtClean="0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38161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19D3F44-0046-4AB4-9D1F-5944265324F1}" type="slidenum">
              <a:rPr lang="ar-SA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47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D5D71E-E0AE-47B7-9FB6-2D78C2F56085}" type="slidenum">
              <a:rPr lang="ar-SA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76966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E2916A-EABE-44A7-97A8-929580185F99}" type="slidenum">
              <a:rPr lang="ar-SA" altLang="en-US" smtClean="0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34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930A3-E846-40C3-852F-0ECE0317DAC0}" type="slidenum">
              <a:rPr lang="ar-SA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75395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3ADA77-B49F-4387-8458-D8801FBE5008}" type="slidenum">
              <a:rPr lang="ar-SA" altLang="en-US" smtClean="0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15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F1511C-1550-4540-8612-DFF8252D9F28}" type="slidenum">
              <a:rPr lang="ar-SA" altLang="en-US" smtClean="0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50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BB6CCA3-1D28-4780-A915-53FEB49DB602}" type="slidenum">
              <a:rPr lang="ar-SA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61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5FACCB6-3038-4F79-8D84-1CAEC5D4E74D}" type="slidenum">
              <a:rPr lang="ar-SA" altLang="en-US" smtClean="0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79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DB9D0B-ADFC-40F4-8C48-579636E0C3E9}" type="slidenum">
              <a:rPr lang="ar-SA" altLang="en-US" smtClean="0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93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25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89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8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47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879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81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54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8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35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46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87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95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21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49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28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11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60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963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989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5202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861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6529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0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36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30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145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7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435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7533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414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16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8318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834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074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67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25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27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595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913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39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244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469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102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955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222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5232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75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743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090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885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751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797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686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9565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8099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13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785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25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326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4300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4366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691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444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64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067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769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22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324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7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9611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020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1027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73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070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032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627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16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162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24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628AAB11-0822-47CE-8D08-F5FFC911DDF2}" type="slidenum">
              <a:rPr lang="ar-SA" altLang="en-US" smtClean="0">
                <a:solidFill>
                  <a:prstClr val="black"/>
                </a:solidFill>
                <a:latin typeface="Verdana" pitchFamily="34" charset="0"/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31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42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019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70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839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852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031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4/12/2020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35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G_20200408_174624_56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58850"/>
            <a:ext cx="9144000" cy="493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 rtl="1">
              <a:buClr>
                <a:srgbClr val="0BD0D9"/>
              </a:buClr>
            </a:pPr>
            <a:r>
              <a:rPr lang="fa-IR" sz="2800" dirty="0">
                <a:solidFill>
                  <a:prstClr val="black"/>
                </a:solidFill>
                <a:cs typeface="B Zar" panose="00000400000000000000" pitchFamily="2" charset="-78"/>
              </a:rPr>
              <a:t>اصطلاحاً مجموع درآمد های بدست آمده برای خانوار ها به اشکال فوق را </a:t>
            </a:r>
            <a:r>
              <a:rPr lang="fa-IR" sz="2800" b="1" dirty="0">
                <a:solidFill>
                  <a:srgbClr val="FF0000"/>
                </a:solidFill>
                <a:cs typeface="B Zar" panose="00000400000000000000" pitchFamily="2" charset="-78"/>
              </a:rPr>
              <a:t>درآمد ملی یا درآمد ناخالص ملی </a:t>
            </a:r>
            <a:r>
              <a:rPr lang="fa-IR" sz="2800" dirty="0">
                <a:solidFill>
                  <a:prstClr val="black"/>
                </a:solidFill>
                <a:cs typeface="B Zar" panose="00000400000000000000" pitchFamily="2" charset="-78"/>
              </a:rPr>
              <a:t>گویند</a:t>
            </a:r>
            <a:r>
              <a:rPr lang="fa-IR" sz="2800" dirty="0" smtClean="0">
                <a:solidFill>
                  <a:prstClr val="black"/>
                </a:solidFill>
                <a:cs typeface="B Zar" panose="00000400000000000000" pitchFamily="2" charset="-78"/>
              </a:rPr>
              <a:t>.</a:t>
            </a:r>
          </a:p>
          <a:p>
            <a:pPr lvl="0" algn="just" rtl="1">
              <a:buClr>
                <a:srgbClr val="0BD0D9"/>
              </a:buClr>
            </a:pPr>
            <a:endParaRPr lang="fa-IR" sz="2800" dirty="0">
              <a:solidFill>
                <a:prstClr val="black"/>
              </a:solidFill>
              <a:cs typeface="B Zar" panose="00000400000000000000" pitchFamily="2" charset="-78"/>
            </a:endParaRPr>
          </a:p>
          <a:p>
            <a:pPr lvl="0" algn="just" rtl="1">
              <a:buClr>
                <a:srgbClr val="0BD0D9"/>
              </a:buClr>
            </a:pPr>
            <a:r>
              <a:rPr lang="fa-IR" sz="2800" dirty="0" smtClean="0">
                <a:solidFill>
                  <a:prstClr val="black"/>
                </a:solidFill>
                <a:cs typeface="B Zar" panose="00000400000000000000" pitchFamily="2" charset="-78"/>
              </a:rPr>
              <a:t>در </a:t>
            </a:r>
            <a:r>
              <a:rPr lang="fa-IR" sz="2800" dirty="0">
                <a:solidFill>
                  <a:prstClr val="black"/>
                </a:solidFill>
                <a:cs typeface="B Zar" panose="00000400000000000000" pitchFamily="2" charset="-78"/>
              </a:rPr>
              <a:t>بازار دیگر کالاها و خدمات نهایی به خانوارها فروخته شده ودر مقابل خانوارها از درآمدهای بدست آمده بابت آن کالاها وخدمات نهایی پرداخت می کنند.اصطلاحاً ارزش پولی کالاها و خدمات نهایی را محصول یا </a:t>
            </a:r>
            <a:r>
              <a:rPr lang="fa-IR" sz="2800" b="1" dirty="0">
                <a:solidFill>
                  <a:srgbClr val="FF0000"/>
                </a:solidFill>
                <a:cs typeface="B Zar" panose="00000400000000000000" pitchFamily="2" charset="-78"/>
              </a:rPr>
              <a:t>تولید ناخالص ملی </a:t>
            </a:r>
            <a:r>
              <a:rPr lang="fa-IR" sz="2800" dirty="0">
                <a:solidFill>
                  <a:prstClr val="black"/>
                </a:solidFill>
                <a:cs typeface="B Zar" panose="00000400000000000000" pitchFamily="2" charset="-78"/>
              </a:rPr>
              <a:t>می گویند. </a:t>
            </a:r>
            <a:endParaRPr lang="en-US" sz="2800" dirty="0">
              <a:solidFill>
                <a:prstClr val="black"/>
              </a:solidFill>
              <a:cs typeface="B Zar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11461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2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42"/>
    </mc:Choice>
    <mc:Fallback xmlns="">
      <p:transition spd="slow" advTm="31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altLang="en-US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تعادل و عدم تعادل در بازار: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 rtl="1" fontAlgn="base">
              <a:spcAft>
                <a:spcPct val="0"/>
              </a:spcAft>
              <a:buClr>
                <a:srgbClr val="EEC85E"/>
              </a:buClr>
              <a:buSzPct val="70000"/>
              <a:buFont typeface="Wingdings" pitchFamily="2" charset="2"/>
              <a:buChar char="u"/>
            </a:pPr>
            <a:r>
              <a:rPr lang="fa-IR" altLang="en-US" sz="3600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تعادل :</a:t>
            </a:r>
            <a:r>
              <a:rPr lang="fa-IR" altLang="en-US" sz="2800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 </a:t>
            </a:r>
            <a:r>
              <a:rPr lang="fa-IR" altLang="en-US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اگر مقدار تقاضا و عرضه در قیمت های جاری با یکدیگر برابر باشند آنگاه تعادل در بازار برقرار خواهد بود.</a:t>
            </a:r>
          </a:p>
          <a:p>
            <a:pPr algn="r" rtl="1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11461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1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42"/>
    </mc:Choice>
    <mc:Fallback xmlns="">
      <p:transition spd="slow" advTm="1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b="1" dirty="0" smtClean="0"/>
              <a:t>عدم تعادل در بازار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just" rtl="1" fontAlgn="base">
              <a:spcAft>
                <a:spcPct val="0"/>
              </a:spcAft>
              <a:buClr>
                <a:srgbClr val="EEC85E"/>
              </a:buClr>
              <a:buSzPct val="70000"/>
              <a:buNone/>
            </a:pPr>
            <a:r>
              <a:rPr lang="fa-IR" altLang="en-US" sz="4400" kern="0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مازاد تقاضا :</a:t>
            </a:r>
            <a:r>
              <a:rPr lang="fa-IR" altLang="en-US" sz="3600" kern="0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 </a:t>
            </a:r>
          </a:p>
          <a:p>
            <a:pPr lvl="0" algn="just" rtl="1" fontAlgn="base">
              <a:spcAft>
                <a:spcPct val="0"/>
              </a:spcAft>
              <a:buClr>
                <a:srgbClr val="EEC85E"/>
              </a:buClr>
              <a:buSzPct val="70000"/>
              <a:buNone/>
            </a:pPr>
            <a:r>
              <a:rPr lang="fa-IR" altLang="en-US" sz="3600" kern="0" dirty="0" smtClean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مقدار تقاضا&gt;مقدار عرضه</a:t>
            </a:r>
            <a:endParaRPr lang="en-US" altLang="en-US" sz="3600" kern="0" dirty="0">
              <a:solidFill>
                <a:srgbClr val="EEECE1">
                  <a:lumMod val="1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  <a:cs typeface="Arial"/>
            </a:endParaRPr>
          </a:p>
          <a:p>
            <a:pPr lvl="0" algn="just" rtl="1" fontAlgn="base">
              <a:spcAft>
                <a:spcPct val="0"/>
              </a:spcAft>
              <a:buClr>
                <a:srgbClr val="EEC85E"/>
              </a:buClr>
              <a:buSzPct val="70000"/>
              <a:buNone/>
            </a:pPr>
            <a:r>
              <a:rPr lang="fa-IR" altLang="en-US" sz="3600" kern="0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به عبارت دیگر، مقدار تقاضا در قیمت موجود نسبت به مقدار عرضه بیشتر باشد. </a:t>
            </a:r>
          </a:p>
          <a:p>
            <a:pPr lvl="0" algn="just" rtl="1" fontAlgn="base">
              <a:lnSpc>
                <a:spcPct val="80000"/>
              </a:lnSpc>
              <a:spcAft>
                <a:spcPct val="0"/>
              </a:spcAft>
              <a:buClr>
                <a:srgbClr val="EEC85E"/>
              </a:buClr>
              <a:buSzPct val="70000"/>
              <a:buFont typeface="Wingdings" pitchFamily="2" charset="2"/>
              <a:buChar char="u"/>
            </a:pPr>
            <a:r>
              <a:rPr lang="fa-IR" altLang="en-US" sz="4400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مازاد عرضه :</a:t>
            </a:r>
            <a:r>
              <a:rPr lang="fa-IR" altLang="en-US" sz="3600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 </a:t>
            </a:r>
          </a:p>
          <a:p>
            <a:pPr lvl="0" algn="just" rtl="1" fontAlgn="base">
              <a:lnSpc>
                <a:spcPct val="80000"/>
              </a:lnSpc>
              <a:spcAft>
                <a:spcPct val="0"/>
              </a:spcAft>
              <a:buClr>
                <a:srgbClr val="EEC85E"/>
              </a:buClr>
              <a:buSzPct val="70000"/>
              <a:buNone/>
            </a:pPr>
            <a:r>
              <a:rPr lang="fa-IR" altLang="en-US" sz="3600" kern="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مقدار تقاضا&lt;مقدار عرضه</a:t>
            </a:r>
            <a:endParaRPr lang="fa-IR" altLang="en-US" sz="3600" kern="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</a:endParaRPr>
          </a:p>
          <a:p>
            <a:pPr lvl="0" algn="just" rtl="1" fontAlgn="base">
              <a:lnSpc>
                <a:spcPct val="80000"/>
              </a:lnSpc>
              <a:spcAft>
                <a:spcPct val="0"/>
              </a:spcAft>
              <a:buClr>
                <a:srgbClr val="EEC85E"/>
              </a:buClr>
              <a:buSzPct val="70000"/>
              <a:buNone/>
            </a:pPr>
            <a:endParaRPr lang="fa-IR" altLang="en-US" sz="1600" kern="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</a:endParaRPr>
          </a:p>
          <a:p>
            <a:pPr lvl="0" algn="just" rtl="1" fontAlgn="base">
              <a:lnSpc>
                <a:spcPct val="80000"/>
              </a:lnSpc>
              <a:spcAft>
                <a:spcPct val="0"/>
              </a:spcAft>
              <a:buClr>
                <a:srgbClr val="EEC85E"/>
              </a:buClr>
              <a:buSzPct val="70000"/>
              <a:buNone/>
            </a:pPr>
            <a:r>
              <a:rPr lang="fa-IR" altLang="en-US" sz="3600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به عبارت دیگر، مقدار عرضه در قیمت موجود نسبت به مقدار تقاضا بیشتر باشد .  </a:t>
            </a:r>
          </a:p>
          <a:p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11461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69"/>
    </mc:Choice>
    <mc:Fallback xmlns="">
      <p:transition spd="slow" advTm="14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pPr algn="ctr" rtl="1"/>
            <a:r>
              <a:rPr lang="fa-IR" b="1" dirty="0">
                <a:solidFill>
                  <a:srgbClr val="04617B"/>
                </a:solidFill>
              </a:rPr>
              <a:t>خلاصه ای از </a:t>
            </a:r>
            <a:r>
              <a:rPr lang="fa-IR" b="1" dirty="0" smtClean="0">
                <a:solidFill>
                  <a:srgbClr val="04617B"/>
                </a:solidFill>
              </a:rPr>
              <a:t>جلسه7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 rtl="1">
              <a:buClr>
                <a:srgbClr val="0BD0D9"/>
              </a:buClr>
            </a:pPr>
            <a:r>
              <a:rPr lang="fa-IR" sz="2800" b="1" dirty="0">
                <a:solidFill>
                  <a:srgbClr val="FF0000"/>
                </a:solidFill>
                <a:cs typeface="B Zar" panose="00000400000000000000" pitchFamily="2" charset="-78"/>
              </a:rPr>
              <a:t>دو گونه بازار پدید می آید </a:t>
            </a:r>
          </a:p>
          <a:p>
            <a:pPr lvl="0" algn="just" rtl="1">
              <a:buClr>
                <a:srgbClr val="0BD0D9"/>
              </a:buClr>
            </a:pPr>
            <a:endParaRPr lang="fa-IR" sz="2800" dirty="0">
              <a:solidFill>
                <a:prstClr val="black"/>
              </a:solidFill>
              <a:cs typeface="B Zar" panose="00000400000000000000" pitchFamily="2" charset="-78"/>
            </a:endParaRPr>
          </a:p>
          <a:p>
            <a:pPr lvl="0" algn="just" rtl="1">
              <a:buClr>
                <a:srgbClr val="0BD0D9"/>
              </a:buClr>
            </a:pPr>
            <a:r>
              <a:rPr lang="fa-IR" sz="2800" dirty="0">
                <a:solidFill>
                  <a:prstClr val="black"/>
                </a:solidFill>
                <a:cs typeface="B Zar" panose="00000400000000000000" pitchFamily="2" charset="-78"/>
              </a:rPr>
              <a:t>بازار کالاها و خدمات</a:t>
            </a:r>
          </a:p>
          <a:p>
            <a:pPr lvl="0" algn="just" rtl="1">
              <a:buClr>
                <a:srgbClr val="0BD0D9"/>
              </a:buClr>
            </a:pPr>
            <a:r>
              <a:rPr lang="fa-IR" sz="2800" dirty="0">
                <a:solidFill>
                  <a:prstClr val="black"/>
                </a:solidFill>
                <a:cs typeface="B Zar" panose="00000400000000000000" pitchFamily="2" charset="-78"/>
              </a:rPr>
              <a:t>بازار عوامل تولید مثل نیروی کار و سرمایه و </a:t>
            </a:r>
            <a:r>
              <a:rPr lang="fa-IR" sz="2800" dirty="0" smtClean="0">
                <a:solidFill>
                  <a:prstClr val="black"/>
                </a:solidFill>
                <a:cs typeface="B Zar" panose="00000400000000000000" pitchFamily="2" charset="-78"/>
              </a:rPr>
              <a:t>...</a:t>
            </a:r>
          </a:p>
          <a:p>
            <a:pPr algn="just" rtl="1">
              <a:buClr>
                <a:srgbClr val="0BD0D9"/>
              </a:buClr>
            </a:pPr>
            <a:r>
              <a:rPr lang="fa-IR" altLang="en-US" sz="2800" dirty="0">
                <a:solidFill>
                  <a:prstClr val="black"/>
                </a:solidFill>
                <a:cs typeface="B Zar" panose="00000400000000000000" pitchFamily="2" charset="-78"/>
              </a:rPr>
              <a:t>تعادل : اگر مقدار تقاضا و عرضه در قیمت های جاری با یکدیگر برابر باشند آنگاه تعادل در بازار برقرار خواهد </a:t>
            </a:r>
            <a:r>
              <a:rPr lang="fa-IR" altLang="en-US" sz="2800" dirty="0" smtClean="0">
                <a:solidFill>
                  <a:prstClr val="black"/>
                </a:solidFill>
                <a:cs typeface="B Zar" panose="00000400000000000000" pitchFamily="2" charset="-78"/>
              </a:rPr>
              <a:t>بود</a:t>
            </a:r>
            <a:r>
              <a:rPr lang="fa-IR" altLang="en-US" sz="2800" dirty="0">
                <a:solidFill>
                  <a:prstClr val="black"/>
                </a:solidFill>
                <a:cs typeface="B Zar" panose="00000400000000000000" pitchFamily="2" charset="-78"/>
              </a:rPr>
              <a:t> </a:t>
            </a:r>
            <a:r>
              <a:rPr lang="fa-IR" altLang="en-US" sz="2800" dirty="0" smtClean="0">
                <a:solidFill>
                  <a:prstClr val="black"/>
                </a:solidFill>
                <a:cs typeface="B Zar" panose="00000400000000000000" pitchFamily="2" charset="-78"/>
              </a:rPr>
              <a:t>و عدم تعادل نابرابر بودن عرضه و تقاضا است.</a:t>
            </a:r>
            <a:endParaRPr lang="fa-IR" altLang="en-US" sz="2800" dirty="0">
              <a:solidFill>
                <a:prstClr val="black"/>
              </a:solidFill>
              <a:cs typeface="B Zar" panose="00000400000000000000" pitchFamily="2" charset="-78"/>
            </a:endParaRPr>
          </a:p>
          <a:p>
            <a:pPr lvl="0" algn="just" rtl="1">
              <a:buClr>
                <a:srgbClr val="0BD0D9"/>
              </a:buClr>
            </a:pPr>
            <a:endParaRPr lang="fa-IR" sz="2800" dirty="0">
              <a:solidFill>
                <a:prstClr val="black"/>
              </a:solidFill>
              <a:cs typeface="B Zar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7494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20"/>
    </mc:Choice>
    <mc:Fallback xmlns="">
      <p:transition spd="slow" advTm="19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5400" b="1" dirty="0" smtClean="0"/>
              <a:t>خود آزمایی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/>
            <a:r>
              <a:rPr lang="fa-IR" dirty="0" smtClean="0">
                <a:cs typeface="B Zar" panose="00000400000000000000" pitchFamily="2" charset="-78"/>
              </a:rPr>
              <a:t>1- چرخه اقتصادی را توضیح دهید.</a:t>
            </a:r>
          </a:p>
          <a:p>
            <a:pPr algn="just" rtl="1"/>
            <a:r>
              <a:rPr lang="fa-IR" sz="3200" dirty="0" smtClean="0">
                <a:cs typeface="B Zar" panose="00000400000000000000" pitchFamily="2" charset="-78"/>
              </a:rPr>
              <a:t>2-تعادل و عدم تعادل را بیان کنید.</a:t>
            </a:r>
            <a:endParaRPr lang="en-US" sz="3200" dirty="0">
              <a:cs typeface="B Zar" panose="00000400000000000000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7494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0"/>
    </mc:Choice>
    <mc:Fallback xmlns="">
      <p:transition spd="slow" advTm="21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743200"/>
            <a:ext cx="8229600" cy="2788920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solidFill>
                  <a:schemeClr val="accent6">
                    <a:lumMod val="50000"/>
                  </a:schemeClr>
                </a:solidFill>
              </a:rPr>
              <a:t>موفق باشید</a:t>
            </a:r>
          </a:p>
          <a:p>
            <a:pPr algn="ctr" rtl="1"/>
            <a:r>
              <a:rPr lang="fa-IR" sz="4000" b="1" dirty="0" smtClean="0">
                <a:solidFill>
                  <a:schemeClr val="accent6">
                    <a:lumMod val="50000"/>
                  </a:schemeClr>
                </a:solidFill>
              </a:rPr>
              <a:t>علی اشرفی</a:t>
            </a:r>
            <a:endParaRPr lang="en-US" sz="4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 rtl="1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17494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6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1"/>
    </mc:Choice>
    <mc:Fallback xmlns="">
      <p:transition spd="slow" advTm="8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828800"/>
            <a:ext cx="8229600" cy="4525963"/>
          </a:xfrm>
        </p:spPr>
        <p:txBody>
          <a:bodyPr>
            <a:normAutofit/>
          </a:bodyPr>
          <a:lstStyle/>
          <a:p>
            <a:pPr algn="ctr" rtl="1"/>
            <a:r>
              <a:rPr lang="fa-IR" sz="6600" dirty="0" smtClean="0">
                <a:solidFill>
                  <a:srgbClr val="00B050"/>
                </a:solidFill>
                <a:cs typeface="B Farnaz" panose="00000400000000000000" pitchFamily="2" charset="-78"/>
              </a:rPr>
              <a:t>بسم الله الرحمن الرحیم</a:t>
            </a:r>
            <a:endParaRPr lang="en-US" sz="6600" dirty="0">
              <a:solidFill>
                <a:srgbClr val="00B050"/>
              </a:solidFill>
              <a:cs typeface="B Farnaz" panose="00000400000000000000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94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9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8"/>
    </mc:Choice>
    <mc:Fallback xmlns="">
      <p:transition spd="slow" advTm="3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08921"/>
            <a:ext cx="8229600" cy="3921125"/>
          </a:xfrm>
        </p:spPr>
        <p:txBody>
          <a:bodyPr>
            <a:normAutofit fontScale="55000" lnSpcReduction="20000"/>
          </a:bodyPr>
          <a:lstStyle/>
          <a:p>
            <a:pPr algn="r" rtl="1"/>
            <a:endParaRPr lang="fa-IR" altLang="en-US" sz="3300" dirty="0" smtClean="0">
              <a:cs typeface="B Zar" panose="00000400000000000000" pitchFamily="2" charset="-78"/>
            </a:endParaRPr>
          </a:p>
          <a:p>
            <a:pPr algn="ctr" rtl="1"/>
            <a:r>
              <a:rPr lang="fa-IR" altLang="en-US" sz="3300" dirty="0" smtClean="0">
                <a:cs typeface="B Zar" panose="00000400000000000000" pitchFamily="2" charset="-78"/>
              </a:rPr>
              <a:t>وزارت علوم، تحقیقات و فناوری</a:t>
            </a:r>
          </a:p>
          <a:p>
            <a:pPr algn="ctr" rtl="1"/>
            <a:r>
              <a:rPr lang="fa-IR" altLang="en-US" sz="3300" dirty="0" smtClean="0">
                <a:cs typeface="B Zar" panose="00000400000000000000" pitchFamily="2" charset="-78"/>
              </a:rPr>
              <a:t>دانشگاه فنی و حرفه ای</a:t>
            </a:r>
          </a:p>
          <a:p>
            <a:pPr algn="ctr" rtl="1"/>
            <a:r>
              <a:rPr lang="fa-IR" altLang="en-US" sz="3300" dirty="0" smtClean="0">
                <a:cs typeface="B Zar" panose="00000400000000000000" pitchFamily="2" charset="-78"/>
              </a:rPr>
              <a:t>(</a:t>
            </a:r>
            <a:r>
              <a:rPr lang="fa-IR" altLang="en-US" sz="3300" dirty="0">
                <a:cs typeface="B Zar" panose="00000400000000000000" pitchFamily="2" charset="-78"/>
              </a:rPr>
              <a:t>آموزشکده فنی دختران ارومیه)</a:t>
            </a:r>
          </a:p>
          <a:p>
            <a:pPr algn="r" rtl="1"/>
            <a:endParaRPr lang="fa-IR" altLang="en-US" sz="3300" dirty="0" smtClean="0">
              <a:cs typeface="B Zar" panose="00000400000000000000" pitchFamily="2" charset="-78"/>
            </a:endParaRPr>
          </a:p>
          <a:p>
            <a:pPr algn="r" rtl="1"/>
            <a:r>
              <a:rPr lang="fa-IR" altLang="en-US" sz="3300" dirty="0" smtClean="0">
                <a:cs typeface="B Zar" panose="00000400000000000000" pitchFamily="2" charset="-78"/>
              </a:rPr>
              <a:t>نام </a:t>
            </a:r>
            <a:r>
              <a:rPr lang="fa-IR" altLang="en-US" sz="3300" dirty="0">
                <a:cs typeface="B Zar" panose="00000400000000000000" pitchFamily="2" charset="-78"/>
              </a:rPr>
              <a:t>درس: </a:t>
            </a:r>
            <a:r>
              <a:rPr lang="fa-IR" altLang="en-US" sz="3300" dirty="0" smtClean="0">
                <a:cs typeface="B Zar" panose="00000400000000000000" pitchFamily="2" charset="-78"/>
              </a:rPr>
              <a:t>کلیات اقتصاد (خرد و کلان )</a:t>
            </a:r>
          </a:p>
          <a:p>
            <a:pPr algn="r" rtl="1"/>
            <a:r>
              <a:rPr lang="fa-IR" altLang="en-US" sz="3300" dirty="0" smtClean="0">
                <a:cs typeface="B Zar" panose="00000400000000000000" pitchFamily="2" charset="-78"/>
              </a:rPr>
              <a:t>جلسه7</a:t>
            </a:r>
          </a:p>
          <a:p>
            <a:pPr algn="r" rtl="1"/>
            <a:r>
              <a:rPr lang="fa-IR" altLang="en-US" sz="3300" dirty="0" smtClean="0">
                <a:cs typeface="B Zar" panose="00000400000000000000" pitchFamily="2" charset="-78"/>
              </a:rPr>
              <a:t>گروه مدیریت خانواده                                                                                   </a:t>
            </a:r>
            <a:r>
              <a:rPr lang="fa-IR" altLang="en-US" sz="3300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این فایل همراه با صدا می باشد</a:t>
            </a:r>
            <a:r>
              <a:rPr lang="fa-IR" altLang="en-US" sz="3300" dirty="0">
                <a:cs typeface="B Zar" panose="00000400000000000000" pitchFamily="2" charset="-78"/>
              </a:rPr>
              <a:t/>
            </a:r>
            <a:br>
              <a:rPr lang="fa-IR" altLang="en-US" sz="3300" dirty="0">
                <a:cs typeface="B Zar" panose="00000400000000000000" pitchFamily="2" charset="-78"/>
              </a:rPr>
            </a:br>
            <a:r>
              <a:rPr lang="fa-IR" altLang="en-US" sz="3300" dirty="0">
                <a:cs typeface="B Zar" panose="00000400000000000000" pitchFamily="2" charset="-78"/>
              </a:rPr>
              <a:t>            </a:t>
            </a:r>
            <a:br>
              <a:rPr lang="fa-IR" altLang="en-US" sz="3300" dirty="0">
                <a:cs typeface="B Zar" panose="00000400000000000000" pitchFamily="2" charset="-78"/>
              </a:rPr>
            </a:br>
            <a:r>
              <a:rPr lang="fa-IR" altLang="en-US" sz="3600" dirty="0">
                <a:cs typeface="B Zar" panose="00000400000000000000" pitchFamily="2" charset="-78"/>
              </a:rPr>
              <a:t>مدرس: </a:t>
            </a:r>
            <a:r>
              <a:rPr lang="fa-IR" altLang="en-US" sz="3600" dirty="0" smtClean="0">
                <a:cs typeface="B Zar" panose="00000400000000000000" pitchFamily="2" charset="-78"/>
              </a:rPr>
              <a:t>کبری علی </a:t>
            </a:r>
            <a:r>
              <a:rPr lang="fa-IR" altLang="en-US" sz="3600" dirty="0">
                <a:cs typeface="B Zar" panose="00000400000000000000" pitchFamily="2" charset="-78"/>
              </a:rPr>
              <a:t>اشرفی</a:t>
            </a:r>
            <a:r>
              <a:rPr lang="fa-IR" altLang="en-US" sz="3300" dirty="0">
                <a:solidFill>
                  <a:srgbClr val="FFFF99"/>
                </a:solidFill>
              </a:rPr>
              <a:t/>
            </a:r>
            <a:br>
              <a:rPr lang="fa-IR" altLang="en-US" sz="3300" dirty="0">
                <a:solidFill>
                  <a:srgbClr val="FFFF99"/>
                </a:solidFill>
              </a:rPr>
            </a:br>
            <a:r>
              <a:rPr lang="fa-IR" altLang="en-US" sz="3300" dirty="0">
                <a:solidFill>
                  <a:srgbClr val="FFFF99"/>
                </a:solidFill>
              </a:rPr>
              <a:t>                      </a:t>
            </a:r>
            <a:br>
              <a:rPr lang="fa-IR" altLang="en-US" sz="3300" dirty="0">
                <a:solidFill>
                  <a:srgbClr val="FFFF99"/>
                </a:solidFill>
              </a:rPr>
            </a:br>
            <a:r>
              <a:rPr lang="fa-IR" altLang="en-US" sz="3300" dirty="0" smtClean="0">
                <a:cs typeface="B Zar" panose="00000400000000000000" pitchFamily="2" charset="-78"/>
              </a:rPr>
              <a:t>فروردین1399</a:t>
            </a:r>
            <a:r>
              <a:rPr lang="fa-IR" altLang="en-US" sz="3300" dirty="0"/>
              <a:t/>
            </a:r>
            <a:br>
              <a:rPr lang="fa-IR" altLang="en-US" sz="3300" dirty="0"/>
            </a:br>
            <a:r>
              <a:rPr lang="fa-IR" altLang="en-US" sz="3300" dirty="0"/>
              <a:t/>
            </a:r>
            <a:br>
              <a:rPr lang="fa-IR" altLang="en-US" sz="3300" dirty="0"/>
            </a:br>
            <a:endParaRPr lang="en-US" altLang="en-US" sz="4100" dirty="0">
              <a:solidFill>
                <a:srgbClr val="FFFF9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9696"/>
            <a:ext cx="2971800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814760"/>
              </p:ext>
            </p:extLst>
          </p:nvPr>
        </p:nvGraphicFramePr>
        <p:xfrm>
          <a:off x="533400" y="3657600"/>
          <a:ext cx="2667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7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22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4"/>
    </mc:Choice>
    <mc:Fallback xmlns="">
      <p:transition spd="slow" advTm="20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/>
            <a:r>
              <a:rPr lang="fa-IR" altLang="en-US" sz="2400" b="1" dirty="0" smtClean="0">
                <a:cs typeface="B Nazanin" panose="00000400000000000000" pitchFamily="2" charset="-78"/>
              </a:rPr>
              <a:t>تحلیل اقتصاد کلان</a:t>
            </a:r>
          </a:p>
          <a:p>
            <a:pPr algn="just" rtl="1"/>
            <a:r>
              <a:rPr lang="fa-IR" altLang="en-US" sz="2400" b="1" dirty="0" smtClean="0">
                <a:cs typeface="B Nazanin" panose="00000400000000000000" pitchFamily="2" charset="-78"/>
              </a:rPr>
              <a:t>چرخه اقتصادی</a:t>
            </a:r>
          </a:p>
          <a:p>
            <a:pPr algn="just" rtl="1"/>
            <a:r>
              <a:rPr lang="fa-IR" altLang="en-US" sz="2400" b="1" dirty="0" smtClean="0">
                <a:cs typeface="B Nazanin" panose="00000400000000000000" pitchFamily="2" charset="-78"/>
              </a:rPr>
              <a:t>تعادل و عدم تعادل</a:t>
            </a:r>
          </a:p>
          <a:p>
            <a:pPr algn="just" rtl="1"/>
            <a:endParaRPr lang="fa-IR" altLang="en-US" sz="2400" b="1" dirty="0">
              <a:cs typeface="B Nazanin" panose="00000400000000000000" pitchFamily="2" charset="-78"/>
            </a:endParaRPr>
          </a:p>
          <a:p>
            <a:pPr algn="just" rtl="1"/>
            <a:endParaRPr lang="fa-IR" altLang="en-US" sz="2400" b="1" dirty="0" smtClean="0">
              <a:cs typeface="B Nazanin" panose="00000400000000000000" pitchFamily="2" charset="-78"/>
            </a:endParaRPr>
          </a:p>
          <a:p>
            <a:pPr algn="just" rtl="1"/>
            <a:endParaRPr lang="fa-IR" altLang="en-US" dirty="0" smtClean="0">
              <a:cs typeface="B Zar" panose="00000400000000000000" pitchFamily="2" charset="-78"/>
            </a:endParaRPr>
          </a:p>
          <a:p>
            <a:pPr algn="just" rtl="1"/>
            <a:r>
              <a:rPr lang="fa-IR" altLang="en-US" dirty="0" smtClean="0">
                <a:solidFill>
                  <a:srgbClr val="FF0000"/>
                </a:solidFill>
                <a:cs typeface="B Zar" panose="00000400000000000000" pitchFamily="2" charset="-78"/>
              </a:rPr>
              <a:t>منبع پیشنهادی: کتاب مبانی علم اقتصاد دکتر یگانه موسوی جهرمی</a:t>
            </a:r>
            <a:endParaRPr lang="en-US" altLang="en-US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altLang="en-US" sz="4800" dirty="0" smtClean="0">
                <a:solidFill>
                  <a:schemeClr val="tx1"/>
                </a:solidFill>
              </a:rPr>
              <a:t>سرفصل ها</a:t>
            </a:r>
            <a:endParaRPr lang="en-US" altLang="en-US" sz="48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1749425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6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78"/>
    </mc:Choice>
    <mc:Fallback xmlns="">
      <p:transition spd="slow" advTm="26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rtl="1"/>
            <a:r>
              <a:rPr lang="fa-IR" sz="6600" dirty="0">
                <a:solidFill>
                  <a:srgbClr val="04617B"/>
                </a:solidFill>
                <a:ea typeface="+mn-ea"/>
                <a:cs typeface="B Nazanin" panose="00000400000000000000" pitchFamily="2" charset="-78"/>
              </a:rPr>
              <a:t>تحلیل کلان اقتصاد</a:t>
            </a:r>
            <a:r>
              <a:rPr lang="en-US" sz="6600" dirty="0">
                <a:solidFill>
                  <a:srgbClr val="04617B"/>
                </a:solidFill>
                <a:ea typeface="+mn-ea"/>
                <a:cs typeface="B Nazanin" panose="00000400000000000000" pitchFamily="2" charset="-78"/>
              </a:rPr>
              <a:t/>
            </a:r>
            <a:br>
              <a:rPr lang="en-US" sz="6600" dirty="0">
                <a:solidFill>
                  <a:srgbClr val="04617B"/>
                </a:solidFill>
                <a:ea typeface="+mn-ea"/>
                <a:cs typeface="B Nazanin" panose="00000400000000000000" pitchFamily="2" charset="-78"/>
              </a:rPr>
            </a:br>
            <a:r>
              <a:rPr lang="en-US" sz="6600" dirty="0">
                <a:solidFill>
                  <a:srgbClr val="04617B"/>
                </a:solidFill>
                <a:ea typeface="+mn-ea"/>
                <a:cs typeface="B Nazanin" panose="00000400000000000000" pitchFamily="2" charset="-78"/>
              </a:rPr>
              <a:t/>
            </a:r>
            <a:br>
              <a:rPr lang="en-US" sz="6600" dirty="0">
                <a:solidFill>
                  <a:srgbClr val="04617B"/>
                </a:solidFill>
                <a:ea typeface="+mn-ea"/>
                <a:cs typeface="B Nazanin" panose="00000400000000000000" pitchFamily="2" charset="-78"/>
              </a:rPr>
            </a:br>
            <a:r>
              <a:rPr lang="fa-IR" sz="6600" dirty="0">
                <a:solidFill>
                  <a:srgbClr val="04617B"/>
                </a:solidFill>
                <a:ea typeface="+mn-ea"/>
                <a:cs typeface="B Nazanin" panose="00000400000000000000" pitchFamily="2" charset="-78"/>
              </a:rPr>
              <a:t>تحلیل کلان اقتصاد</a:t>
            </a:r>
            <a:r>
              <a:rPr lang="en-US" sz="6600" dirty="0">
                <a:solidFill>
                  <a:srgbClr val="04617B"/>
                </a:solidFill>
                <a:ea typeface="+mn-ea"/>
                <a:cs typeface="B Nazanin" panose="00000400000000000000" pitchFamily="2" charset="-78"/>
              </a:rPr>
              <a:t/>
            </a:r>
            <a:br>
              <a:rPr lang="en-US" sz="6600" dirty="0">
                <a:solidFill>
                  <a:srgbClr val="04617B"/>
                </a:solidFill>
                <a:ea typeface="+mn-ea"/>
                <a:cs typeface="B Nazanin" panose="00000400000000000000" pitchFamily="2" charset="-78"/>
              </a:rPr>
            </a:br>
            <a:r>
              <a:rPr lang="en-US" sz="6600" dirty="0">
                <a:solidFill>
                  <a:srgbClr val="04617B"/>
                </a:solidFill>
                <a:ea typeface="+mn-ea"/>
                <a:cs typeface="B Nazanin" panose="00000400000000000000" pitchFamily="2" charset="-78"/>
              </a:rPr>
              <a:t/>
            </a:r>
            <a:br>
              <a:rPr lang="en-US" sz="6600" dirty="0">
                <a:solidFill>
                  <a:srgbClr val="04617B"/>
                </a:solidFill>
                <a:ea typeface="+mn-ea"/>
                <a:cs typeface="B Nazanin" panose="00000400000000000000" pitchFamily="2" charset="-78"/>
              </a:rPr>
            </a:br>
            <a:endParaRPr lang="en-US" sz="6600" dirty="0">
              <a:cs typeface="B Nazanin" panose="00000400000000000000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2547938"/>
            <a:ext cx="587057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24" y="1371600"/>
            <a:ext cx="11461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1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2"/>
    </mc:Choice>
    <mc:Fallback xmlns="">
      <p:transition spd="slow" advTm="2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936171"/>
            <a:ext cx="7772400" cy="762000"/>
          </a:xfrm>
        </p:spPr>
        <p:txBody>
          <a:bodyPr>
            <a:normAutofit/>
          </a:bodyPr>
          <a:lstStyle/>
          <a:p>
            <a:r>
              <a:rPr lang="fa-IR" sz="3600" dirty="0" smtClean="0">
                <a:solidFill>
                  <a:schemeClr val="bg1"/>
                </a:solidFill>
              </a:rPr>
              <a:t>مدل ساده اقتصادی(چرخه اقتصادی و تعادل 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940296" cy="1752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M.N\Desktop\مجازی\۲۰۲۰۰۴۰۸_۱۷۰۵۰۳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53800" y="-851535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1461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.N\Desktop\مجازی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7086600" cy="37337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45"/>
    </mc:Choice>
    <mc:Fallback xmlns="">
      <p:transition spd="slow" advTm="105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 smtClean="0">
                <a:solidFill>
                  <a:srgbClr val="7030A0"/>
                </a:solidFill>
              </a:rPr>
              <a:t>توضیحات مربوط به چرخه اقتصادی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 rtl="1"/>
            <a:r>
              <a:rPr lang="fa-IR" sz="2400" dirty="0" smtClean="0">
                <a:cs typeface="B Zar" panose="00000400000000000000" pitchFamily="2" charset="-78"/>
              </a:rPr>
              <a:t>در مدل ساده اقتصاد کلان دو بخش خانوارها و بنگاهها وجود دارند</a:t>
            </a:r>
          </a:p>
          <a:p>
            <a:pPr algn="just" rtl="1"/>
            <a:r>
              <a:rPr lang="fa-IR" sz="2400" dirty="0" smtClean="0">
                <a:cs typeface="B Zar" panose="00000400000000000000" pitchFamily="2" charset="-78"/>
              </a:rPr>
              <a:t>خانوارها </a:t>
            </a:r>
            <a:r>
              <a:rPr lang="fa-IR" sz="2400" dirty="0">
                <a:cs typeface="B Zar" panose="00000400000000000000" pitchFamily="2" charset="-78"/>
              </a:rPr>
              <a:t>مالک و صاحب نهایی همه عوامل تولید هستند که قصد کسب درآمد از آنها را دارند وبنگاهها نیز بکارگیرنده ی همین عوامل تولید هستند که قصد ترکیب آنها برای تولید کالاها و خدمات را دارند</a:t>
            </a:r>
            <a:r>
              <a:rPr lang="fa-IR" sz="2400" dirty="0" smtClean="0">
                <a:cs typeface="B Zar" panose="00000400000000000000" pitchFamily="2" charset="-78"/>
              </a:rPr>
              <a:t>.</a:t>
            </a:r>
          </a:p>
          <a:p>
            <a:pPr algn="just" rtl="1"/>
            <a:endParaRPr lang="fa-IR" sz="2400" dirty="0" smtClean="0">
              <a:cs typeface="B Zar" panose="00000400000000000000" pitchFamily="2" charset="-78"/>
            </a:endParaRPr>
          </a:p>
          <a:p>
            <a:pPr algn="just" rtl="1"/>
            <a:r>
              <a:rPr lang="fa-IR" sz="2400" dirty="0" smtClean="0">
                <a:cs typeface="B Zar" panose="00000400000000000000" pitchFamily="2" charset="-78"/>
              </a:rPr>
              <a:t>از </a:t>
            </a:r>
            <a:r>
              <a:rPr lang="fa-IR" sz="2400" dirty="0">
                <a:cs typeface="B Zar" panose="00000400000000000000" pitchFamily="2" charset="-78"/>
              </a:rPr>
              <a:t>طرف </a:t>
            </a:r>
            <a:r>
              <a:rPr lang="fa-IR" sz="2400" dirty="0" smtClean="0">
                <a:cs typeface="B Zar" panose="00000400000000000000" pitchFamily="2" charset="-78"/>
              </a:rPr>
              <a:t>دیگر </a:t>
            </a:r>
            <a:r>
              <a:rPr lang="fa-IR" sz="2400" dirty="0">
                <a:cs typeface="B Zar" panose="00000400000000000000" pitchFamily="2" charset="-78"/>
              </a:rPr>
              <a:t>بنگاهها که کالاها و خدمات مختلفی را تولید کرده اند، تمایل دارند آنها را به فروش برسانند و خانوارها نیز جهت رفع نیازهای مصرفی خود تمایل دارند به خرید کالاها و خدمات بنگاه ها بپردازند. </a:t>
            </a:r>
            <a:endParaRPr lang="en-US" sz="2400" dirty="0">
              <a:cs typeface="B Zar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5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3"/>
    </mc:Choice>
    <mc:Fallback xmlns="">
      <p:transition spd="slow" advTm="11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/>
            <a:r>
              <a:rPr lang="fa-IR" sz="2800" b="1" dirty="0">
                <a:solidFill>
                  <a:srgbClr val="FF0000"/>
                </a:solidFill>
                <a:cs typeface="B Zar" panose="00000400000000000000" pitchFamily="2" charset="-78"/>
              </a:rPr>
              <a:t>دو گونه بازار پدید می </a:t>
            </a:r>
            <a:r>
              <a:rPr lang="fa-IR" sz="2800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آید </a:t>
            </a:r>
          </a:p>
          <a:p>
            <a:pPr algn="just" rtl="1"/>
            <a:endParaRPr lang="fa-IR" sz="2800" dirty="0">
              <a:cs typeface="B Zar" panose="00000400000000000000" pitchFamily="2" charset="-78"/>
            </a:endParaRPr>
          </a:p>
          <a:p>
            <a:pPr algn="just" rtl="1"/>
            <a:r>
              <a:rPr lang="fa-IR" sz="2800" dirty="0" smtClean="0">
                <a:cs typeface="B Zar" panose="00000400000000000000" pitchFamily="2" charset="-78"/>
              </a:rPr>
              <a:t>بازار کالاها و خدمات</a:t>
            </a:r>
          </a:p>
          <a:p>
            <a:pPr algn="just" rtl="1"/>
            <a:r>
              <a:rPr lang="fa-IR" sz="2800" dirty="0" smtClean="0">
                <a:cs typeface="B Zar" panose="00000400000000000000" pitchFamily="2" charset="-78"/>
              </a:rPr>
              <a:t>بازار عوامل تولید مثل نیروی کار و سرمایه و ...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11461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7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6"/>
    </mc:Choice>
    <mc:Fallback xmlns="">
      <p:transition spd="slow" advTm="10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 rtl="1">
              <a:buClr>
                <a:srgbClr val="0BD0D9"/>
              </a:buClr>
            </a:pPr>
            <a:r>
              <a:rPr lang="fa-IR" sz="2800" dirty="0">
                <a:solidFill>
                  <a:prstClr val="black"/>
                </a:solidFill>
                <a:cs typeface="B Zar" panose="00000400000000000000" pitchFamily="2" charset="-78"/>
              </a:rPr>
              <a:t>در بازار کالاها و خدمات بنگاهها کالاهای تولیدی خود را به خانوارها می فروشند و در مقابل از خانوارها پول دریافت می کنند. </a:t>
            </a:r>
            <a:endParaRPr lang="fa-IR" sz="2800" dirty="0" smtClean="0">
              <a:solidFill>
                <a:prstClr val="black"/>
              </a:solidFill>
              <a:cs typeface="B Zar" panose="00000400000000000000" pitchFamily="2" charset="-78"/>
            </a:endParaRPr>
          </a:p>
          <a:p>
            <a:pPr lvl="0" algn="just" rtl="1">
              <a:buClr>
                <a:srgbClr val="0BD0D9"/>
              </a:buClr>
            </a:pPr>
            <a:endParaRPr lang="fa-IR" sz="2800" dirty="0">
              <a:solidFill>
                <a:prstClr val="black"/>
              </a:solidFill>
              <a:cs typeface="B Zar" panose="00000400000000000000" pitchFamily="2" charset="-78"/>
            </a:endParaRPr>
          </a:p>
          <a:p>
            <a:pPr lvl="0" algn="just" rtl="1">
              <a:buClr>
                <a:srgbClr val="0BD0D9"/>
              </a:buClr>
            </a:pPr>
            <a:r>
              <a:rPr lang="fa-IR" sz="2800" dirty="0">
                <a:solidFill>
                  <a:prstClr val="black"/>
                </a:solidFill>
                <a:cs typeface="B Zar" panose="00000400000000000000" pitchFamily="2" charset="-78"/>
              </a:rPr>
              <a:t>در بازار عوامل تولید نیز خانوارها نیروی کار خود و سرمایه خود را در اختیار بنگاهها قرار می دهند و در مقابل بنگاهها پرداخت هایی به شکل مزد و حقوق،اجاره،بهره و سود در اختیار خانوارها قرار می دهند. 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1461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1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6"/>
    </mc:Choice>
    <mc:Fallback xmlns="">
      <p:transition spd="slow" advTm="33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4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468</Words>
  <Application>Microsoft Office PowerPoint</Application>
  <PresentationFormat>On-screen Show (4:3)</PresentationFormat>
  <Paragraphs>55</Paragraphs>
  <Slides>15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Office Theme</vt:lpstr>
      <vt:lpstr>Concourse</vt:lpstr>
      <vt:lpstr>24_Flow</vt:lpstr>
      <vt:lpstr>Flow</vt:lpstr>
      <vt:lpstr>1_Flow</vt:lpstr>
      <vt:lpstr>2_Flow</vt:lpstr>
      <vt:lpstr>3_Flow</vt:lpstr>
      <vt:lpstr>4_Flow</vt:lpstr>
      <vt:lpstr>5_Flow</vt:lpstr>
      <vt:lpstr>6_Flow</vt:lpstr>
      <vt:lpstr>7_Flow</vt:lpstr>
      <vt:lpstr>PowerPoint Presentation</vt:lpstr>
      <vt:lpstr>PowerPoint Presentation</vt:lpstr>
      <vt:lpstr>PowerPoint Presentation</vt:lpstr>
      <vt:lpstr>سرفصل ها</vt:lpstr>
      <vt:lpstr>تحلیل کلان اقتصاد  تحلیل کلان اقتصاد  </vt:lpstr>
      <vt:lpstr>مدل ساده اقتصادی(چرخه اقتصادی و تعادل )</vt:lpstr>
      <vt:lpstr>توضیحات مربوط به چرخه اقتصادی</vt:lpstr>
      <vt:lpstr>PowerPoint Presentation</vt:lpstr>
      <vt:lpstr>PowerPoint Presentation</vt:lpstr>
      <vt:lpstr>PowerPoint Presentation</vt:lpstr>
      <vt:lpstr>تعادل و عدم تعادل در بازار:</vt:lpstr>
      <vt:lpstr>عدم تعادل در بازار</vt:lpstr>
      <vt:lpstr>خلاصه ای از جلسه7</vt:lpstr>
      <vt:lpstr>خود آزمایی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ایلیا</dc:creator>
  <cp:lastModifiedBy>M.N</cp:lastModifiedBy>
  <cp:revision>11</cp:revision>
  <dcterms:created xsi:type="dcterms:W3CDTF">2006-08-16T00:00:00Z</dcterms:created>
  <dcterms:modified xsi:type="dcterms:W3CDTF">2020-04-12T15:44:04Z</dcterms:modified>
</cp:coreProperties>
</file>