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0610" autoAdjust="0"/>
  </p:normalViewPr>
  <p:slideViewPr>
    <p:cSldViewPr snapToGrid="0">
      <p:cViewPr varScale="1">
        <p:scale>
          <a:sx n="60" d="100"/>
          <a:sy n="60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33A1C-F2E8-4631-B517-6BE65E4E8A82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AAF83-51BB-4349-9FA8-9986CEF43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AF83-51BB-4349-9FA8-9986CEF433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4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AF83-51BB-4349-9FA8-9986CEF433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3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3785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05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4523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09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6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2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7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1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9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8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6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6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9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73D0A-B50C-47C9-8E4E-C0BDE872CDB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12E747F-FB35-40B3-80C6-21B0DF0C3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1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81377" y="3244334"/>
            <a:ext cx="2629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fa-IR" b="1" dirty="0"/>
              <a:t>تاثیر ماساژ بر بدن </a:t>
            </a:r>
            <a:r>
              <a:rPr lang="fa-IR" b="1" dirty="0" smtClean="0"/>
              <a:t>انس</a:t>
            </a:r>
            <a:endParaRPr lang="fa-IR" b="1" dirty="0"/>
          </a:p>
        </p:txBody>
      </p:sp>
      <p:pic>
        <p:nvPicPr>
          <p:cNvPr id="5" name="Picture 8" descr="Copy of Copy of Copy of Breathtaking_Waterfalls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831486" y="117475"/>
            <a:ext cx="9330862" cy="1139825"/>
          </a:xfrm>
          <a:prstGeom prst="rect">
            <a:avLst/>
          </a:prstGeo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fa-IR" sz="10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raditional Arabic" pitchFamily="2" charset="-78"/>
              </a:rPr>
              <a:t>بسم الله الرحمن الرحيم</a:t>
            </a:r>
            <a:endParaRPr lang="en-US" sz="106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raditional Arabic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631" y="3645990"/>
            <a:ext cx="8112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b="1" i="1" dirty="0">
                <a:solidFill>
                  <a:srgbClr val="FFFF00"/>
                </a:solidFill>
              </a:rPr>
              <a:t>ماساژ </a:t>
            </a:r>
            <a:r>
              <a:rPr lang="fa-IR" sz="4000" b="1" i="1" dirty="0" smtClean="0">
                <a:solidFill>
                  <a:srgbClr val="FFFF00"/>
                </a:solidFill>
              </a:rPr>
              <a:t>ورزشی</a:t>
            </a:r>
          </a:p>
          <a:p>
            <a:r>
              <a:rPr lang="fa-IR" sz="4000" b="1" i="1" dirty="0" smtClean="0">
                <a:solidFill>
                  <a:srgbClr val="E40C87"/>
                </a:solidFill>
              </a:rPr>
              <a:t>راضیه علیزاد</a:t>
            </a:r>
            <a:endParaRPr lang="en-US" sz="4000" b="1" i="1" dirty="0">
              <a:solidFill>
                <a:srgbClr val="E40C87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7"/>
    </mc:Choice>
    <mc:Fallback xmlns="">
      <p:transition spd="slow" advTm="2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850" y="199107"/>
            <a:ext cx="8911687" cy="1280890"/>
          </a:xfrm>
        </p:spPr>
        <p:txBody>
          <a:bodyPr/>
          <a:lstStyle/>
          <a:p>
            <a:pPr algn="ctr"/>
            <a:r>
              <a:rPr lang="fa-IR" dirty="0" smtClean="0"/>
              <a:t>تخت ماساژ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08" y="1382188"/>
            <a:ext cx="11719771" cy="3777622"/>
          </a:xfrm>
        </p:spPr>
        <p:txBody>
          <a:bodyPr>
            <a:normAutofit/>
          </a:bodyPr>
          <a:lstStyle/>
          <a:p>
            <a:pPr algn="just" rtl="1"/>
            <a:r>
              <a:rPr lang="fa-IR" dirty="0"/>
              <a:t>تخت ماساژ باید دارای اهرم ها و دستگیره هایی جهت تنظیم ارتفاع بوده ، تا ارتفاع تخت مطابق با قد ماساژور </a:t>
            </a:r>
            <a:r>
              <a:rPr lang="fa-IR" dirty="0" smtClean="0"/>
              <a:t>تنظیم شود </a:t>
            </a:r>
            <a:r>
              <a:rPr lang="fa-IR" dirty="0"/>
              <a:t>به طوری که هنگامی که ماساژور کنار تخت می ایستد لبه بالایی تخت بین مفصل بند دوم و سوم انگشت </a:t>
            </a:r>
            <a:r>
              <a:rPr lang="fa-IR" dirty="0" smtClean="0"/>
              <a:t>اشاره </a:t>
            </a:r>
            <a:r>
              <a:rPr lang="fa-IR" dirty="0"/>
              <a:t>وی باشد </a:t>
            </a:r>
            <a:r>
              <a:rPr lang="fa-IR" dirty="0" smtClean="0"/>
              <a:t>.</a:t>
            </a:r>
            <a:endParaRPr lang="fa-IR" dirty="0"/>
          </a:p>
          <a:p>
            <a:pPr algn="just" rtl="1"/>
            <a:r>
              <a:rPr lang="fa-IR" dirty="0" smtClean="0"/>
              <a:t>بهترین </a:t>
            </a:r>
            <a:r>
              <a:rPr lang="fa-IR" dirty="0"/>
              <a:t>تخت ماساژ دارای عرض 3</a:t>
            </a:r>
            <a:r>
              <a:rPr lang="fa-IR" dirty="0" smtClean="0"/>
              <a:t>0 </a:t>
            </a:r>
            <a:r>
              <a:rPr lang="fa-IR" dirty="0"/>
              <a:t>تا 63 سانتی متر </a:t>
            </a:r>
            <a:r>
              <a:rPr lang="fa-IR" dirty="0" smtClean="0"/>
              <a:t>برخی </a:t>
            </a:r>
            <a:r>
              <a:rPr lang="fa-IR" dirty="0"/>
              <a:t>منابع 61 تا 16 سانتی متر ذکر کرده اند </a:t>
            </a:r>
            <a:endParaRPr lang="fa-IR" dirty="0" smtClean="0"/>
          </a:p>
          <a:p>
            <a:pPr algn="just" rtl="1"/>
            <a:r>
              <a:rPr lang="fa-IR" dirty="0" smtClean="0"/>
              <a:t>طول 140 </a:t>
            </a:r>
            <a:r>
              <a:rPr lang="fa-IR" dirty="0"/>
              <a:t>تا 233 سانتی متر می باشد . وزن تخت تا حد امکان سبک باشد البته تا جایی که مانع از استحکام آن نباشد </a:t>
            </a:r>
            <a:r>
              <a:rPr lang="fa-IR" dirty="0" smtClean="0"/>
              <a:t>.</a:t>
            </a:r>
            <a:endParaRPr lang="fa-IR" dirty="0"/>
          </a:p>
          <a:p>
            <a:pPr algn="just" rtl="1"/>
            <a:r>
              <a:rPr lang="fa-IR" dirty="0" smtClean="0"/>
              <a:t>قابلیت </a:t>
            </a:r>
            <a:r>
              <a:rPr lang="fa-IR" dirty="0"/>
              <a:t>نصب وسایل اضافی را داشته باشد . تخت باید از مواد قابل شستشو ساخته شده باشد.</a:t>
            </a:r>
          </a:p>
          <a:p>
            <a:pPr algn="just" rtl="1"/>
            <a:r>
              <a:rPr lang="fa-IR" dirty="0"/>
              <a:t>تخت ماساژ باید به نحوی قرارگیرد که امکان دسترسی از هر طرف به بیمار وجود داشته باشد.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4" y="4121844"/>
            <a:ext cx="8937938" cy="273615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95"/>
    </mc:Choice>
    <mc:Fallback xmlns="">
      <p:transition spd="slow" advTm="5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891" y="144372"/>
            <a:ext cx="8911687" cy="1280890"/>
          </a:xfrm>
        </p:spPr>
        <p:txBody>
          <a:bodyPr/>
          <a:lstStyle/>
          <a:p>
            <a:pPr algn="ctr"/>
            <a:r>
              <a:rPr lang="fa-IR" dirty="0" smtClean="0"/>
              <a:t>صندلی ماساژ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394" y="784817"/>
            <a:ext cx="8915400" cy="3777622"/>
          </a:xfrm>
        </p:spPr>
        <p:txBody>
          <a:bodyPr>
            <a:normAutofit fontScale="92500" lnSpcReduction="20000"/>
          </a:bodyPr>
          <a:lstStyle/>
          <a:p>
            <a:pPr marL="0" indent="0" algn="just" rtl="1">
              <a:buNone/>
            </a:pPr>
            <a:endParaRPr lang="fa-IR" b="1" dirty="0"/>
          </a:p>
          <a:p>
            <a:pPr algn="just" rtl="1"/>
            <a:r>
              <a:rPr lang="fa-IR" dirty="0"/>
              <a:t>در پاره ای از مواقع و با توجه به شرایط بیمار میتوان ماساژ را به جای تخت روی صندلی انجام داد. در این حال</a:t>
            </a:r>
          </a:p>
          <a:p>
            <a:pPr marL="0" indent="0" algn="just" rtl="1">
              <a:buNone/>
            </a:pPr>
            <a:r>
              <a:rPr lang="fa-IR" dirty="0"/>
              <a:t>ا</a:t>
            </a:r>
            <a:r>
              <a:rPr lang="fa-IR" dirty="0" smtClean="0"/>
              <a:t>ستفاده </a:t>
            </a:r>
            <a:r>
              <a:rPr lang="fa-IR" dirty="0"/>
              <a:t>از صندلی مخصوص ماساژ کاربرد پیدا خواهد کرد . ماساژی که روی صندلی انجام می شود را به عنوان</a:t>
            </a:r>
          </a:p>
          <a:p>
            <a:pPr algn="just" rtl="1"/>
            <a:r>
              <a:rPr lang="en-US" dirty="0" smtClean="0"/>
              <a:t>on </a:t>
            </a:r>
            <a:r>
              <a:rPr lang="en-US" dirty="0"/>
              <a:t>sit massage </a:t>
            </a:r>
            <a:r>
              <a:rPr lang="fa-IR" dirty="0"/>
              <a:t>یا </a:t>
            </a:r>
            <a:r>
              <a:rPr lang="fa-IR" dirty="0" smtClean="0"/>
              <a:t>می</a:t>
            </a:r>
            <a:r>
              <a:rPr lang="en-US" dirty="0"/>
              <a:t>corporate massage </a:t>
            </a:r>
            <a:r>
              <a:rPr lang="fa-IR" dirty="0"/>
              <a:t>می شناسند . استفاده از صندلی ماساژ دارای </a:t>
            </a:r>
            <a:r>
              <a:rPr lang="fa-IR" dirty="0" smtClean="0"/>
              <a:t>محاسن</a:t>
            </a:r>
            <a:r>
              <a:rPr lang="en-US" dirty="0" smtClean="0"/>
              <a:t> </a:t>
            </a:r>
            <a:r>
              <a:rPr lang="fa-IR" dirty="0" smtClean="0"/>
              <a:t> می باشد از جمله </a:t>
            </a:r>
            <a:r>
              <a:rPr lang="en-US" dirty="0" smtClean="0"/>
              <a:t>:</a:t>
            </a:r>
          </a:p>
          <a:p>
            <a:pPr algn="just" rtl="1"/>
            <a:r>
              <a:rPr lang="fa-IR" dirty="0" smtClean="0"/>
              <a:t>قابل </a:t>
            </a:r>
            <a:r>
              <a:rPr lang="fa-IR" dirty="0"/>
              <a:t>حمل و سبک است و در محل مورد درخواست مددجو انجام می شود. -</a:t>
            </a:r>
          </a:p>
          <a:p>
            <a:pPr algn="just" rtl="1"/>
            <a:r>
              <a:rPr lang="fa-IR" dirty="0"/>
              <a:t>2 استفاده از آن راحت می باشد و نیازی به درآوردن کامل لباس نیست . -</a:t>
            </a:r>
          </a:p>
          <a:p>
            <a:pPr algn="just" rtl="1"/>
            <a:r>
              <a:rPr lang="fa-IR" dirty="0"/>
              <a:t>0 به دلیل مناسب بودن وضعیت بیمار در برخی بیماری ها مانند بیماری های تنفسی و همچنین سه ماهه آخر </a:t>
            </a:r>
            <a:r>
              <a:rPr lang="fa-IR" dirty="0" smtClean="0"/>
              <a:t>بارداری </a:t>
            </a:r>
            <a:r>
              <a:rPr lang="fa-IR" dirty="0"/>
              <a:t>قابل استفاده است .</a:t>
            </a:r>
          </a:p>
          <a:p>
            <a:pPr algn="just" rtl="1"/>
            <a:r>
              <a:rPr lang="fa-IR" dirty="0"/>
              <a:t>8 اتصال لوازم جانبی به آن آسان است.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7" y="3945228"/>
            <a:ext cx="6053070" cy="27582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20"/>
    </mc:Choice>
    <mc:Fallback xmlns="">
      <p:transition spd="slow" advTm="6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90" y="96076"/>
            <a:ext cx="8911687" cy="856960"/>
          </a:xfrm>
        </p:spPr>
        <p:txBody>
          <a:bodyPr/>
          <a:lstStyle/>
          <a:p>
            <a:pPr algn="ctr"/>
            <a:r>
              <a:rPr lang="fa-IR" dirty="0" smtClean="0"/>
              <a:t>ماساژ روی زمین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6566" y="962437"/>
            <a:ext cx="8915400" cy="3777622"/>
          </a:xfrm>
        </p:spPr>
        <p:txBody>
          <a:bodyPr>
            <a:noAutofit/>
          </a:bodyPr>
          <a:lstStyle/>
          <a:p>
            <a:pPr algn="just" rtl="1"/>
            <a:r>
              <a:rPr lang="fa-IR" sz="1400" dirty="0" smtClean="0"/>
              <a:t>هنگامی </a:t>
            </a:r>
            <a:r>
              <a:rPr lang="fa-IR" sz="1400" dirty="0"/>
              <a:t>که وسایلی نظیر تخت و صندلی ماساژ وجود ندارد و یا در برخی از شرایط خاص مانند ماساژ سنتی تایلندی</a:t>
            </a:r>
          </a:p>
          <a:p>
            <a:pPr marL="0" indent="0" algn="just" rtl="1">
              <a:buNone/>
            </a:pPr>
            <a:r>
              <a:rPr lang="fa-IR" sz="1400" dirty="0"/>
              <a:t>و یا ماساژ کودکان و یا به خواست مددجو می توان ماساژ را روی تشکی که ملحفه ای روی آن پهن شده است انجام</a:t>
            </a:r>
          </a:p>
          <a:p>
            <a:pPr marL="0" indent="0" algn="just" rtl="1">
              <a:buNone/>
            </a:pPr>
            <a:r>
              <a:rPr lang="fa-IR" sz="1400" dirty="0" smtClean="0"/>
              <a:t>داد</a:t>
            </a:r>
            <a:r>
              <a:rPr lang="fa-IR" sz="1400" dirty="0"/>
              <a:t>. این تشک باید به اندازه ای پهن باشد که ماساژور هم روی آن قرار می گیرد.</a:t>
            </a:r>
          </a:p>
          <a:p>
            <a:pPr marL="0" indent="0" algn="just" rtl="1">
              <a:buNone/>
            </a:pPr>
            <a:r>
              <a:rPr lang="fa-IR" sz="1400" dirty="0" smtClean="0"/>
              <a:t>         </a:t>
            </a:r>
            <a:r>
              <a:rPr lang="fa-IR" sz="2400" dirty="0" smtClean="0">
                <a:solidFill>
                  <a:srgbClr val="00B050"/>
                </a:solidFill>
              </a:rPr>
              <a:t>مزایا </a:t>
            </a:r>
            <a:r>
              <a:rPr lang="fa-IR" sz="2400" dirty="0">
                <a:solidFill>
                  <a:srgbClr val="00B050"/>
                </a:solidFill>
              </a:rPr>
              <a:t>:</a:t>
            </a:r>
          </a:p>
          <a:p>
            <a:pPr algn="just" rtl="1"/>
            <a:r>
              <a:rPr lang="fa-IR" sz="1400" dirty="0"/>
              <a:t>1 ارزان ، سبک و قابل حمل است . -</a:t>
            </a:r>
          </a:p>
          <a:p>
            <a:pPr algn="just" rtl="1"/>
            <a:r>
              <a:rPr lang="fa-IR" sz="1400" dirty="0"/>
              <a:t>2 ایمن می باشد و بیمار با هر وزنی می تواند روی آن قرار گیرد . -</a:t>
            </a:r>
          </a:p>
          <a:p>
            <a:pPr algn="just" rtl="1"/>
            <a:r>
              <a:rPr lang="fa-IR" sz="1400" dirty="0"/>
              <a:t>0 برای نوزادان و کودکان که تحرک زیادی دارند مناسب می باشد. -</a:t>
            </a:r>
          </a:p>
          <a:p>
            <a:pPr marL="0" indent="0" algn="just" rtl="1">
              <a:buNone/>
            </a:pPr>
            <a:r>
              <a:rPr lang="fa-IR" sz="1400" dirty="0" smtClean="0"/>
              <a:t>         </a:t>
            </a:r>
            <a:r>
              <a:rPr lang="fa-IR" b="1" dirty="0" smtClean="0">
                <a:solidFill>
                  <a:srgbClr val="00B050"/>
                </a:solidFill>
              </a:rPr>
              <a:t>معایب </a:t>
            </a:r>
            <a:r>
              <a:rPr lang="fa-IR" b="1" dirty="0">
                <a:solidFill>
                  <a:srgbClr val="00B050"/>
                </a:solidFill>
              </a:rPr>
              <a:t>:</a:t>
            </a:r>
          </a:p>
          <a:p>
            <a:pPr algn="just" rtl="1"/>
            <a:r>
              <a:rPr lang="fa-IR" sz="1400" dirty="0"/>
              <a:t>1 برای ماساژور سخت است . -</a:t>
            </a:r>
          </a:p>
          <a:p>
            <a:pPr algn="just" rtl="1"/>
            <a:r>
              <a:rPr lang="fa-IR" sz="1400" dirty="0"/>
              <a:t>2 ماساژ ناحیه گردن و بازو به خوبی امکان پذیر نیست. -</a:t>
            </a:r>
          </a:p>
          <a:p>
            <a:pPr algn="just" rtl="1"/>
            <a:r>
              <a:rPr lang="fa-IR" sz="1400" dirty="0"/>
              <a:t>0 بلند شدن از روی زمین سخت می باشد بنابراین برای افراد سالمند مناسب نیست . -</a:t>
            </a:r>
          </a:p>
          <a:p>
            <a:pPr algn="just" rtl="1"/>
            <a:r>
              <a:rPr lang="fa-IR" sz="1400" dirty="0"/>
              <a:t>8 به دلیل قرار گرفتن تشک روی زمین بهداشتی نیست. -</a:t>
            </a:r>
          </a:p>
          <a:p>
            <a:pPr algn="just" rtl="1"/>
            <a:r>
              <a:rPr lang="fa-IR" sz="1400" dirty="0"/>
              <a:t>0 نیاز به تغییر وضعیت های مختلفی هم برای مددجو و هم برای ماسور است .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8" y="1810488"/>
            <a:ext cx="4005330" cy="465470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59"/>
    </mc:Choice>
    <mc:Fallback xmlns="">
      <p:transition spd="slow" advTm="16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274" y="173350"/>
            <a:ext cx="8911687" cy="1280890"/>
          </a:xfrm>
        </p:spPr>
        <p:txBody>
          <a:bodyPr/>
          <a:lstStyle/>
          <a:p>
            <a:pPr algn="ctr"/>
            <a:r>
              <a:rPr lang="fa-IR" b="1" dirty="0"/>
              <a:t>شرایط ماسور</a:t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771" y="862719"/>
            <a:ext cx="9688691" cy="3777622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/>
              <a:t>برای </a:t>
            </a:r>
            <a:r>
              <a:rPr lang="fa-IR" dirty="0"/>
              <a:t>انجام یک ماساژ مناسب اولین قدم اثبات خود به عنوان یک فرد حرفه ای به مددجو است دراین راه می توان از</a:t>
            </a:r>
          </a:p>
          <a:p>
            <a:pPr marL="0" indent="0" algn="r" rtl="1">
              <a:buNone/>
            </a:pPr>
            <a:r>
              <a:rPr lang="fa-IR" dirty="0" smtClean="0"/>
              <a:t>های </a:t>
            </a:r>
            <a:r>
              <a:rPr lang="fa-IR" dirty="0"/>
              <a:t>مختلفی استفاده کرد اما نکات زیر از مهمترین شرایط مورد نیاز است. </a:t>
            </a:r>
          </a:p>
          <a:p>
            <a:pPr marL="0" indent="0" algn="r" rtl="1">
              <a:buNone/>
            </a:pPr>
            <a:r>
              <a:rPr lang="fa-IR" dirty="0" smtClean="0"/>
              <a:t>تیپ </a:t>
            </a:r>
            <a:r>
              <a:rPr lang="fa-IR" dirty="0"/>
              <a:t>ظاهری ماساژور دارای </a:t>
            </a:r>
            <a:r>
              <a:rPr lang="fa-IR" dirty="0" smtClean="0"/>
              <a:t>اهمیت فراوانی </a:t>
            </a:r>
            <a:r>
              <a:rPr lang="fa-IR" dirty="0"/>
              <a:t>می باشد . لباس و ظاهر آراسته و نظیف ،رنگ و جنس مناسب لباس ، چهره گشاده و نحوه مراقبت و پذیرش</a:t>
            </a:r>
          </a:p>
          <a:p>
            <a:pPr algn="r" rtl="1"/>
            <a:r>
              <a:rPr lang="fa-IR" dirty="0" smtClean="0"/>
              <a:t>. </a:t>
            </a:r>
            <a:r>
              <a:rPr lang="fa-IR" dirty="0"/>
              <a:t>نظافت دست ها و کوتاهی ناخن ها امری ضروری است .</a:t>
            </a:r>
          </a:p>
          <a:p>
            <a:pPr algn="r" rtl="1"/>
            <a:r>
              <a:rPr lang="fa-IR" dirty="0"/>
              <a:t>بوی بد دهان و بدن ماسور می تواند به آسانی منجر به عدم ارتباط مناسب بین ماسور و مددجو شود لذا استفاده </a:t>
            </a:r>
            <a:r>
              <a:rPr lang="fa-IR" dirty="0" smtClean="0"/>
              <a:t>ازخوشبو </a:t>
            </a:r>
            <a:r>
              <a:rPr lang="fa-IR" dirty="0"/>
              <a:t>کننده های ملایم بدن و نظافت دهان بسیار مورد تاکید است </a:t>
            </a:r>
            <a:r>
              <a:rPr lang="fa-IR" dirty="0" smtClean="0"/>
              <a:t>.</a:t>
            </a:r>
          </a:p>
          <a:p>
            <a:pPr algn="r" rtl="1"/>
            <a:r>
              <a:rPr lang="fa-IR" dirty="0"/>
              <a:t>در راه ایجاد تعامل میان ماسور و مددجو دو جنبه اساسی مورد نظر است :</a:t>
            </a:r>
          </a:p>
          <a:p>
            <a:pPr algn="r" rtl="1"/>
            <a:r>
              <a:rPr lang="fa-IR" dirty="0"/>
              <a:t>1 جنبه روانی : توانایی ماسور در برقراری ارتباط خوب و مثبت با مددجو ، درک موقعیت بیمار و کمک به وی، -</a:t>
            </a:r>
          </a:p>
          <a:p>
            <a:pPr algn="r" rtl="1"/>
            <a:r>
              <a:rPr lang="fa-IR" dirty="0"/>
              <a:t>رازداری و امانتداری از مهمترین نکات اخلاقی مورد تاکید است.</a:t>
            </a:r>
          </a:p>
          <a:p>
            <a:pPr algn="r" rtl="1"/>
            <a:r>
              <a:rPr lang="fa-IR" dirty="0"/>
              <a:t>2 جنبه فنی و تکنیکی : توانایی ها و مهارت های تخصصی که بدون آنها امکان کار کردن وجود ندارد.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0" y="4391696"/>
            <a:ext cx="9478851" cy="24663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6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19"/>
    </mc:Choice>
    <mc:Fallback xmlns="">
      <p:transition spd="slow" advTm="13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27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64" y="0"/>
            <a:ext cx="8911687" cy="1280890"/>
          </a:xfrm>
        </p:spPr>
        <p:txBody>
          <a:bodyPr/>
          <a:lstStyle/>
          <a:p>
            <a:pPr algn="ctr"/>
            <a:r>
              <a:rPr lang="fa-IR" b="1" dirty="0"/>
              <a:t>روش های ایستادن ماسور</a:t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04" y="906194"/>
            <a:ext cx="11676184" cy="3777622"/>
          </a:xfrm>
        </p:spPr>
        <p:txBody>
          <a:bodyPr/>
          <a:lstStyle/>
          <a:p>
            <a:pPr algn="just" rtl="1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برای </a:t>
            </a:r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انجام یک ماساژ مناسب ، ایستادن ماسور باید تابع قوانین ارگونومیک باشد تا بتواند برای مدت مناسب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وضعیت بدنی </a:t>
            </a:r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 سلامت ستون فقرات و اندام های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خود(ماسور) </a:t>
            </a:r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را حفظ کند . بهترین روش ایستادن و نشستن شرایطی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است که </a:t>
            </a:r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در آن راستای طبیعی ستون فقرات از گردن تا لگن حفظ شود . همچنین روش های درست نشستن و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ایستادن در </a:t>
            </a:r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بهبود شرایط بدنی ماسور کمک کننده خواهد بود 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98"/>
    </mc:Choice>
    <mc:Fallback xmlns="">
      <p:transition spd="slow" advTm="6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315" y="0"/>
            <a:ext cx="8911687" cy="1280890"/>
          </a:xfrm>
        </p:spPr>
        <p:txBody>
          <a:bodyPr/>
          <a:lstStyle/>
          <a:p>
            <a:pPr algn="ctr"/>
            <a:r>
              <a:rPr lang="fa-IR" dirty="0" smtClean="0"/>
              <a:t>تاریخچه ماساژ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765735"/>
            <a:ext cx="8915400" cy="3777622"/>
          </a:xfrm>
        </p:spPr>
        <p:txBody>
          <a:bodyPr>
            <a:noAutofit/>
          </a:bodyPr>
          <a:lstStyle/>
          <a:p>
            <a:pPr algn="r" rtl="1"/>
            <a:r>
              <a:rPr lang="fa-IR" sz="1400" b="1" dirty="0" smtClean="0"/>
              <a:t>تاریخچه </a:t>
            </a:r>
            <a:r>
              <a:rPr lang="fa-IR" sz="1400" b="1" dirty="0"/>
              <a:t>ماساژ در جهان</a:t>
            </a:r>
          </a:p>
          <a:p>
            <a:pPr algn="r" rtl="1"/>
            <a:r>
              <a:rPr lang="fa-IR" sz="1400" dirty="0"/>
              <a:t>بر اساس اسناد به دست آمده از یکی از قدیمی ترین کتاب های معتبر مرتبط با ماساژ از تمرین ها و حرکات ماساژ در سه هزار سال قبل از میلاد مسیح ، تکنیک های ماساژ در چین استفاده می شد . تکنیک های آنها بر یافتن نقاطی از بدن متمرکز بود که فشار </a:t>
            </a:r>
            <a:r>
              <a:rPr lang="fa-IR" sz="1400" dirty="0" smtClean="0"/>
              <a:t>یا </a:t>
            </a:r>
            <a:r>
              <a:rPr lang="fa-IR" sz="1400" dirty="0"/>
              <a:t>مالش دادن برروی آنها بیشترین تأثیر را داشت . تکنیک های ماساژ کم کم در کشور ژاپن نیز فراگیر شد و با گذر زمان ، ماساژ به شکلی که الان وجود دارد تبدیل شد.</a:t>
            </a:r>
          </a:p>
          <a:p>
            <a:pPr algn="r" rtl="1"/>
            <a:r>
              <a:rPr lang="fa-IR" sz="1400" b="1" dirty="0"/>
              <a:t>تاریخچه ماساژ درمانی</a:t>
            </a:r>
          </a:p>
          <a:p>
            <a:pPr algn="r" rtl="1"/>
            <a:r>
              <a:rPr lang="fa-IR" sz="1400" dirty="0"/>
              <a:t>تاریخچه طولانی از به کارگیری ماساژ در اروپا به چشم می‌خورد </a:t>
            </a:r>
            <a:r>
              <a:rPr lang="fa-IR" sz="1400" dirty="0" smtClean="0"/>
              <a:t>.</a:t>
            </a:r>
          </a:p>
          <a:p>
            <a:pPr algn="r" rtl="1"/>
            <a:r>
              <a:rPr lang="fa-IR" sz="1400" dirty="0" smtClean="0"/>
              <a:t> </a:t>
            </a:r>
            <a:r>
              <a:rPr lang="fa-IR" sz="1400" dirty="0"/>
              <a:t>در یونان و روم باستان برای تجدید قوا سربازان و گلادیاتورها از ماساژ استفاده می‌شده </a:t>
            </a:r>
            <a:r>
              <a:rPr lang="fa-IR" sz="1400" dirty="0" smtClean="0"/>
              <a:t>است</a:t>
            </a:r>
          </a:p>
          <a:p>
            <a:pPr algn="r" rtl="1"/>
            <a:r>
              <a:rPr lang="fa-IR" sz="1400" dirty="0" smtClean="0"/>
              <a:t> بخشی </a:t>
            </a:r>
            <a:r>
              <a:rPr lang="fa-IR" sz="1400" dirty="0"/>
              <a:t>از سبک زندگی و تفریح شهروندان ثروتمند آن زمان بود. </a:t>
            </a:r>
            <a:endParaRPr lang="fa-IR" sz="1400" dirty="0" smtClean="0"/>
          </a:p>
          <a:p>
            <a:pPr algn="r" rtl="1"/>
            <a:r>
              <a:rPr lang="fa-IR" sz="1400" dirty="0" smtClean="0"/>
              <a:t>تناسب </a:t>
            </a:r>
            <a:r>
              <a:rPr lang="fa-IR" sz="1400" dirty="0"/>
              <a:t>اندام و آمادگی جسمانی برای یونانیان باستان برای آماده شدن در مسابقات رقابتی منظم بسیار مهم بود . ماساژ منظم برای ورزشکاران جهت حفظ بنیه و تناسب اندام تجویز می‌شد .  زنان یونانی از ماساژ به عنوان بخشی از رژیم زیبایی خود بهره می بردند.</a:t>
            </a:r>
            <a:br>
              <a:rPr lang="fa-IR" sz="1400" dirty="0"/>
            </a:br>
            <a:r>
              <a:rPr lang="fa-IR" sz="1400" dirty="0"/>
              <a:t/>
            </a:r>
            <a:br>
              <a:rPr lang="fa-IR" sz="1400" dirty="0"/>
            </a:b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47" y="4543357"/>
            <a:ext cx="4315295" cy="1908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2" y="4543357"/>
            <a:ext cx="4700789" cy="18117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67"/>
    </mc:Choice>
    <mc:Fallback xmlns="">
      <p:transition spd="slow" advTm="8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286" y="147592"/>
            <a:ext cx="8911687" cy="1280890"/>
          </a:xfrm>
        </p:spPr>
        <p:txBody>
          <a:bodyPr/>
          <a:lstStyle/>
          <a:p>
            <a:pPr algn="ctr"/>
            <a:r>
              <a:rPr lang="fa-IR" dirty="0" smtClean="0"/>
              <a:t>تعریف ماساژ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767" y="788037"/>
            <a:ext cx="9911880" cy="2264652"/>
          </a:xfrm>
        </p:spPr>
        <p:txBody>
          <a:bodyPr>
            <a:noAutofit/>
          </a:bodyPr>
          <a:lstStyle/>
          <a:p>
            <a:pPr algn="just" rtl="1"/>
            <a:r>
              <a:rPr lang="fa-IR" sz="2000" dirty="0" smtClean="0"/>
              <a:t>ماساژ </a:t>
            </a:r>
            <a:r>
              <a:rPr lang="fa-IR" sz="2000" dirty="0"/>
              <a:t>عبارت است از یک سری حرکات منظم و اصولی که با </a:t>
            </a:r>
            <a:r>
              <a:rPr lang="en-US" sz="2000" dirty="0" smtClean="0"/>
              <a:t>)</a:t>
            </a:r>
            <a:r>
              <a:rPr lang="fa-IR" sz="2000" dirty="0" smtClean="0"/>
              <a:t>هدف </a:t>
            </a:r>
            <a:r>
              <a:rPr lang="fa-IR" sz="2000" dirty="0"/>
              <a:t>خاص )درمانی ، ورزشی ، بهداشتی و زیبایی </a:t>
            </a:r>
            <a:r>
              <a:rPr lang="fa-IR" sz="2000" dirty="0" smtClean="0"/>
              <a:t>برروی </a:t>
            </a:r>
            <a:r>
              <a:rPr lang="fa-IR" sz="2000" dirty="0"/>
              <a:t>بافت های بدن انجام می شود .</a:t>
            </a:r>
          </a:p>
          <a:p>
            <a:pPr algn="just" rtl="1"/>
            <a:r>
              <a:rPr lang="fa-IR" sz="2000" dirty="0"/>
              <a:t>ماساژ عبارت است از یک سری حرکات و مهارت های دستی که بطور منظم و مخصوص بر روی بافت های بدن</a:t>
            </a:r>
          </a:p>
          <a:p>
            <a:pPr algn="just" rtl="1"/>
            <a:r>
              <a:rPr lang="fa-IR" sz="2000" dirty="0"/>
              <a:t>جهت تاثیر بر روی سیستم عصبی عضلانی و گردش خون عمومی به کار می رود . </a:t>
            </a:r>
            <a:endParaRPr lang="en-US" sz="2000" dirty="0" smtClean="0"/>
          </a:p>
          <a:p>
            <a:pPr algn="just" rtl="1"/>
            <a:r>
              <a:rPr lang="fa-IR" sz="2000" dirty="0" smtClean="0"/>
              <a:t>بر </a:t>
            </a:r>
            <a:r>
              <a:rPr lang="fa-IR" sz="2000" dirty="0"/>
              <a:t>اساس اسناد تاریخی لغت ماساژ دارای ریشه عربی است و از فعل </a:t>
            </a:r>
            <a:r>
              <a:rPr lang="en-US" sz="2000" dirty="0" smtClean="0"/>
              <a:t>)</a:t>
            </a:r>
            <a:r>
              <a:rPr lang="fa-IR" sz="2000" dirty="0" smtClean="0"/>
              <a:t>مالیدن </a:t>
            </a:r>
            <a:r>
              <a:rPr lang="fa-IR" sz="2000" dirty="0"/>
              <a:t>بدن ) مس </a:t>
            </a:r>
            <a:r>
              <a:rPr lang="fa-IR" sz="2000" dirty="0" smtClean="0"/>
              <a:t>گرفته </a:t>
            </a:r>
            <a:r>
              <a:rPr lang="fa-IR" sz="2000" dirty="0"/>
              <a:t>شده است . </a:t>
            </a:r>
          </a:p>
          <a:p>
            <a:pPr algn="just" rtl="1"/>
            <a:r>
              <a:rPr lang="fa-IR" sz="2000" dirty="0"/>
              <a:t>لغت لاتین </a:t>
            </a:r>
            <a:r>
              <a:rPr lang="en-US" sz="2000" dirty="0"/>
              <a:t>Manus </a:t>
            </a:r>
            <a:r>
              <a:rPr lang="fa-IR" sz="2000" dirty="0"/>
              <a:t>به معنی مالیدن بدن و لغت یونانی </a:t>
            </a:r>
            <a:r>
              <a:rPr lang="en-US" sz="2000" dirty="0" err="1"/>
              <a:t>Massein</a:t>
            </a:r>
            <a:r>
              <a:rPr lang="en-US" sz="2000" dirty="0"/>
              <a:t> </a:t>
            </a:r>
            <a:r>
              <a:rPr lang="fa-IR" sz="2000" dirty="0"/>
              <a:t>نیز به همین معنی بیان شده است 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67" y="4078146"/>
            <a:ext cx="8077200" cy="26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7"/>
    </mc:Choice>
    <mc:Fallback xmlns="">
      <p:transition spd="slow" advTm="7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انواع ماساژ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ماساژ </a:t>
            </a:r>
            <a:r>
              <a:rPr lang="fa-IR" dirty="0"/>
              <a:t>براساس شرایط گوناگون دارای تقسیم بندی های مختلفی می باشد :</a:t>
            </a:r>
          </a:p>
          <a:p>
            <a:pPr algn="r" rtl="1"/>
            <a:r>
              <a:rPr lang="fa-IR" dirty="0"/>
              <a:t>از نظر محل ماساژ : عمومی و موضعی </a:t>
            </a:r>
          </a:p>
          <a:p>
            <a:pPr algn="r" rtl="1"/>
            <a:r>
              <a:rPr lang="fa-IR" dirty="0"/>
              <a:t>از نظر هدف ماساژ : درمانی ، زیبایی ، آرایشی ، ورزشی ، آرام سازی ، فشاری و ... -</a:t>
            </a:r>
          </a:p>
          <a:p>
            <a:pPr algn="r" rtl="1"/>
            <a:r>
              <a:rPr lang="fa-IR" dirty="0"/>
              <a:t>از نظر وسیله ماساژ : ماساژ با دست ، ماساژ با دستگاه ، ماساژ ترکیبی -</a:t>
            </a:r>
          </a:p>
          <a:p>
            <a:pPr algn="r" rtl="1"/>
            <a:r>
              <a:rPr lang="fa-IR" dirty="0"/>
              <a:t>از نظر تعداد ماسور : ماساژ تک نفره ،ماساژ دو نفره ، خود ماساژی -</a:t>
            </a:r>
          </a:p>
          <a:p>
            <a:pPr algn="r" rtl="1"/>
            <a:r>
              <a:rPr lang="fa-IR" dirty="0"/>
              <a:t>از نظر خواستگاه ماساژ : شاید بتوان گفت که بیش از دویست نوع ماساژ مختلف شناخته شده است مانند : سوئدی </a:t>
            </a:r>
            <a:r>
              <a:rPr lang="fa-IR" dirty="0" smtClean="0"/>
              <a:t>-روسی </a:t>
            </a:r>
            <a:r>
              <a:rPr lang="fa-IR" dirty="0"/>
              <a:t>،ژاپنی ، هندی ، چینی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48"/>
    </mc:Choice>
    <mc:Fallback xmlns="">
      <p:transition spd="slow" advTm="9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solidFill>
                  <a:srgbClr val="FF0000"/>
                </a:solidFill>
                <a:latin typeface="2  Titr,Bold"/>
              </a:rPr>
              <a:t>اصول و شرایط ماساژ :</a:t>
            </a:r>
            <a:br>
              <a:rPr lang="fa-IR" b="1" dirty="0">
                <a:solidFill>
                  <a:srgbClr val="FF0000"/>
                </a:solidFill>
                <a:latin typeface="2  Titr,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66" y="1607831"/>
            <a:ext cx="8915400" cy="4263579"/>
          </a:xfrm>
        </p:spPr>
        <p:txBody>
          <a:bodyPr>
            <a:noAutofit/>
          </a:bodyPr>
          <a:lstStyle/>
          <a:p>
            <a:pPr algn="just" rtl="1"/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موفقیت ماساژ به عوامل مختلفی بستگی دارد که عبارتند از :</a:t>
            </a:r>
          </a:p>
          <a:p>
            <a:pPr marL="457200" indent="-457200" algn="just" rtl="1">
              <a:buFont typeface="+mj-lt"/>
              <a:buAutoNum type="arabicPeriod"/>
            </a:pPr>
            <a:r>
              <a:rPr lang="fa-IR" sz="2400" dirty="0" smtClean="0">
                <a:solidFill>
                  <a:srgbClr val="000000"/>
                </a:solidFill>
                <a:cs typeface="2  Nazanin" panose="00000400000000000000" pitchFamily="2" charset="-78"/>
              </a:rPr>
              <a:t> </a:t>
            </a:r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مکان اجرای ماساژ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مهارت ماسور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سطح اجرای ماساژ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رعایت اصول بهداشتی هم برای ماساژور و هم برای بیمار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روغن مناسب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حالت صحیح قرارگیری بیمار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r>
              <a:rPr lang="fa-IR" sz="2400" dirty="0">
                <a:solidFill>
                  <a:srgbClr val="000000"/>
                </a:solidFill>
                <a:cs typeface="2  Nazanin" panose="00000400000000000000" pitchFamily="2" charset="-78"/>
              </a:rPr>
              <a:t>ناحیه تحت ماساژ</a:t>
            </a:r>
            <a:endParaRPr lang="en-US" sz="2400" dirty="0"/>
          </a:p>
          <a:p>
            <a:pPr marL="457200" indent="-457200" algn="just" rtl="1">
              <a:buFont typeface="+mj-lt"/>
              <a:buAutoNum type="arabicPeriod"/>
            </a:pPr>
            <a:endParaRPr lang="fa-IR" sz="2400" dirty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endParaRPr lang="fa-IR" sz="2400" dirty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endParaRPr lang="fa-IR" sz="2400" dirty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marL="457200" indent="-457200" algn="just" rtl="1"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0000"/>
                </a:solidFill>
                <a:cs typeface="2  Nazanin" panose="00000400000000000000" pitchFamily="2" charset="-78"/>
              </a:rPr>
              <a:t>6 1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18"/>
    </mc:Choice>
    <mc:Fallback xmlns="">
      <p:transition spd="slow" advTm="10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44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5" y="0"/>
            <a:ext cx="8911687" cy="1280890"/>
          </a:xfrm>
        </p:spPr>
        <p:txBody>
          <a:bodyPr/>
          <a:lstStyle/>
          <a:p>
            <a:pPr algn="ctr"/>
            <a:r>
              <a:rPr lang="fa-IR" b="1" dirty="0">
                <a:solidFill>
                  <a:srgbClr val="FF0000"/>
                </a:solidFill>
                <a:latin typeface="2  Titr,Bold"/>
              </a:rPr>
              <a:t>مکان اجرای ماساژ</a:t>
            </a:r>
            <a:br>
              <a:rPr lang="fa-IR" b="1" dirty="0">
                <a:solidFill>
                  <a:srgbClr val="FF0000"/>
                </a:solidFill>
                <a:latin typeface="2  Titr,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234" y="1137751"/>
            <a:ext cx="10122568" cy="3777622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solidFill>
                  <a:srgbClr val="000000"/>
                </a:solidFill>
                <a:cs typeface="2  Nazanin" panose="00000400000000000000" pitchFamily="2" charset="-78"/>
              </a:rPr>
              <a:t>توصیه </a:t>
            </a:r>
            <a:r>
              <a:rPr lang="fa-IR" sz="3200" dirty="0">
                <a:solidFill>
                  <a:srgbClr val="000000"/>
                </a:solidFill>
                <a:cs typeface="2  Nazanin" panose="00000400000000000000" pitchFamily="2" charset="-78"/>
              </a:rPr>
              <a:t>می شود ماساژ در یک مکان اختصاصی </a:t>
            </a:r>
            <a:r>
              <a:rPr lang="fa-IR" sz="3200" dirty="0" smtClean="0">
                <a:solidFill>
                  <a:srgbClr val="000000"/>
                </a:solidFill>
                <a:cs typeface="2  Nazanin" panose="00000400000000000000" pitchFamily="2" charset="-78"/>
              </a:rPr>
              <a:t>(اتاق ماساژ) </a:t>
            </a:r>
            <a:r>
              <a:rPr lang="fa-IR" sz="3200" dirty="0">
                <a:solidFill>
                  <a:srgbClr val="000000"/>
                </a:solidFill>
                <a:cs typeface="2  Nazanin" panose="00000400000000000000" pitchFamily="2" charset="-78"/>
              </a:rPr>
              <a:t>انجام شود . فضای اتاق در صورتیکه برای یک نفر </a:t>
            </a:r>
            <a:r>
              <a:rPr lang="fa-IR" sz="3200" dirty="0" smtClean="0">
                <a:solidFill>
                  <a:srgbClr val="000000"/>
                </a:solidFill>
                <a:cs typeface="2  Nazanin" panose="00000400000000000000" pitchFamily="2" charset="-78"/>
              </a:rPr>
              <a:t>تعبیه شده </a:t>
            </a:r>
            <a:r>
              <a:rPr lang="fa-IR" sz="3200" dirty="0">
                <a:solidFill>
                  <a:srgbClr val="000000"/>
                </a:solidFill>
                <a:cs typeface="2  Nazanin" panose="00000400000000000000" pitchFamily="2" charset="-78"/>
              </a:rPr>
              <a:t>حداقل 12 مترمربع و اگر برای تعداد بیشتری طراحی شده برای هر نفر حداقل 4 مترمربع می باشد</a:t>
            </a:r>
            <a:endParaRPr lang="en-US" sz="3200" dirty="0"/>
          </a:p>
          <a:p>
            <a:pPr algn="r" rtl="1"/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404057" y="1258669"/>
            <a:ext cx="833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5"/>
    </mc:Choice>
    <mc:Fallback xmlns="">
      <p:transition spd="slow" advTm="3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420" y="145765"/>
            <a:ext cx="8911687" cy="1280890"/>
          </a:xfrm>
        </p:spPr>
        <p:txBody>
          <a:bodyPr/>
          <a:lstStyle/>
          <a:p>
            <a:pPr algn="ctr"/>
            <a:r>
              <a:rPr lang="fa-IR" b="1" dirty="0" smtClean="0">
                <a:solidFill>
                  <a:srgbClr val="FF0000"/>
                </a:solidFill>
              </a:rPr>
              <a:t>ویژگی اتاق ماساژ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23" y="3481137"/>
            <a:ext cx="8479840" cy="3080084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588001" y="145765"/>
            <a:ext cx="9444790" cy="37776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1">
              <a:buFont typeface="Wingdings 3" charset="2"/>
              <a:buNone/>
            </a:pPr>
            <a:endParaRPr lang="fa-IR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2  Titr,Bold"/>
            </a:endParaRPr>
          </a:p>
          <a:p>
            <a:pPr algn="r" rtl="1"/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1.ارتفاع اتاق حداقل 2/5 متر باشد</a:t>
            </a:r>
          </a:p>
          <a:p>
            <a:pPr algn="r" rtl="1"/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2. درجه حرارت اتاق 22 تا 28 درجه سانتی گراد باشد. دمای کمتر از این موجب سرماخوردگی و افزایش تونوس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2  Nazanin" panose="00000400000000000000" pitchFamily="2" charset="-78"/>
              </a:rPr>
              <a:t>-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عضلانی بیمار می گردد و دمای بیشتر از این مقدار </a:t>
            </a:r>
            <a:r>
              <a:rPr lang="fa-I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نیز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 می تواند منجر به افت سریع فشار خون بیمار شود .</a:t>
            </a:r>
          </a:p>
          <a:p>
            <a:pPr algn="r" rtl="1"/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3. اتاق باید خشک و روشن ،هوای آن مطبوع و مجهز به سیستم تهویه باشد .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2  Nazanin" panose="00000400000000000000" pitchFamily="2" charset="-78"/>
              </a:rPr>
              <a:t>-</a:t>
            </a:r>
          </a:p>
          <a:p>
            <a:pPr algn="r" rtl="1"/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4. کف اتاق قابل شستشو باشد و بعد از اجرای هر سانس با مایع ضدعفونی کننده شستشو داده شود.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2  Nazanin" panose="00000400000000000000" pitchFamily="2" charset="-78"/>
              </a:rPr>
              <a:t>–</a:t>
            </a:r>
          </a:p>
          <a:p>
            <a:pPr algn="r" rtl="1"/>
            <a:endParaRPr lang="fa-IR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2  Nazanin" panose="00000400000000000000" pitchFamily="2" charset="-78"/>
            </a:endParaRPr>
          </a:p>
          <a:p>
            <a:pPr algn="r" rtl="1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0"/>
    </mc:Choice>
    <mc:Fallback xmlns="">
      <p:transition spd="slow" advTm="8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715" y="0"/>
            <a:ext cx="8911687" cy="1280890"/>
          </a:xfrm>
        </p:spPr>
        <p:txBody>
          <a:bodyPr/>
          <a:lstStyle/>
          <a:p>
            <a:pPr algn="ctr"/>
            <a:r>
              <a:rPr lang="fa-IR" dirty="0" smtClean="0"/>
              <a:t>ویژگی اتاق ماساژ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9809" y="670051"/>
            <a:ext cx="8915400" cy="3777622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5.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از تابش مستقیم نورآفتاب و جریان هوا به بیمار خودداری شود.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2  Nazanin" panose="00000400000000000000" pitchFamily="2" charset="-78"/>
              </a:rPr>
              <a:t>-</a:t>
            </a:r>
          </a:p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6. نورپردازی از بالای سقف مطلوب نیست وبهتر است از گوشه ها با زاویه و قابل تنظیم باشد.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2  Nazanin" panose="00000400000000000000" pitchFamily="2" charset="-78"/>
              </a:rPr>
              <a:t>-</a:t>
            </a:r>
          </a:p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7.  از رنگ های ملایم و معمولا نزدیک به زرد استفاده شود .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2  Nazanin" panose="00000400000000000000" pitchFamily="2" charset="-78"/>
              </a:rPr>
              <a:t>-</a:t>
            </a:r>
          </a:p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8.اتاق ماساژ باید کاملا محفوظ باشد تا فرد در آن احساس امنیت داشته باشد .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2  Nazanin" panose="00000400000000000000" pitchFamily="2" charset="-78"/>
              </a:rPr>
              <a:t>-</a:t>
            </a:r>
          </a:p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9.  بهتر است از مواد معطر به مقدار زیاد استفاده نشود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به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علت عدم ایجاد آلرژی و متفاوت بودن سلیقه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2  Nazanin" panose="00000400000000000000" pitchFamily="2" charset="-78"/>
              </a:rPr>
              <a:t>افراد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7" y="3769895"/>
            <a:ext cx="9496926" cy="29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1"/>
    </mc:Choice>
    <mc:Fallback xmlns="">
      <p:transition spd="slow" advTm="8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/>
              <a:t>وسایل مورد نیاز ماساژ</a:t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119" y="1605566"/>
            <a:ext cx="8915400" cy="3558861"/>
          </a:xfrm>
        </p:spPr>
        <p:txBody>
          <a:bodyPr/>
          <a:lstStyle/>
          <a:p>
            <a:pPr algn="just" rtl="1"/>
            <a:r>
              <a:rPr lang="fa-IR" dirty="0" smtClean="0"/>
              <a:t>دست </a:t>
            </a:r>
            <a:r>
              <a:rPr lang="fa-IR" dirty="0"/>
              <a:t>ماساژر ، تخت یا صندلی ماساژ ،ملحفه و حوله ، ساپورت ها ، روان کننده ها ، آب و صابون ، جعبه کمک </a:t>
            </a:r>
            <a:r>
              <a:rPr lang="fa-IR" dirty="0" smtClean="0"/>
              <a:t>های اولیه </a:t>
            </a:r>
            <a:r>
              <a:rPr lang="fa-IR" dirty="0"/>
              <a:t>مجهز ، بهتر است در اتاق ماساژ فشارسنج ، کرنومتر ، دینامومتر موجود باشد </a:t>
            </a:r>
            <a:r>
              <a:rPr lang="fa-IR" dirty="0" smtClean="0"/>
              <a:t>.</a:t>
            </a:r>
          </a:p>
          <a:p>
            <a:pPr algn="just" rtl="1"/>
            <a:r>
              <a:rPr lang="fa-IR" sz="2000" b="1" dirty="0" smtClean="0">
                <a:solidFill>
                  <a:srgbClr val="FF0000"/>
                </a:solidFill>
                <a:latin typeface="2  Titr,Bold"/>
              </a:rPr>
              <a:t> </a:t>
            </a:r>
            <a:r>
              <a:rPr lang="fa-IR" sz="2000" b="1" dirty="0">
                <a:solidFill>
                  <a:srgbClr val="FF0000"/>
                </a:solidFill>
                <a:latin typeface="2  Titr,Bold"/>
              </a:rPr>
              <a:t>دست </a:t>
            </a:r>
            <a:r>
              <a:rPr lang="fa-IR" sz="2000" b="1" dirty="0" smtClean="0">
                <a:solidFill>
                  <a:srgbClr val="FF0000"/>
                </a:solidFill>
                <a:latin typeface="2  Titr,Bold"/>
              </a:rPr>
              <a:t>ماساژور</a:t>
            </a:r>
            <a:endParaRPr lang="fa-IR" sz="2000" b="1" dirty="0">
              <a:solidFill>
                <a:srgbClr val="FF0000"/>
              </a:solidFill>
              <a:latin typeface="2  Titr,Bold"/>
            </a:endParaRPr>
          </a:p>
          <a:p>
            <a:pPr algn="just" rtl="1"/>
            <a:r>
              <a:rPr lang="fa-IR" dirty="0">
                <a:solidFill>
                  <a:srgbClr val="000000"/>
                </a:solidFill>
                <a:cs typeface="2  Nazanin" panose="00000400000000000000" pitchFamily="2" charset="-78"/>
              </a:rPr>
              <a:t>دست ماساژر به عنوان مهمترین رکن اصلی ماساژ دارای اهمیت فراوان است . ماسور باید به خوبی از دست های </a:t>
            </a:r>
            <a:r>
              <a:rPr lang="fa-IR" dirty="0" smtClean="0">
                <a:solidFill>
                  <a:srgbClr val="000000"/>
                </a:solidFill>
                <a:cs typeface="2  Nazanin" panose="00000400000000000000" pitchFamily="2" charset="-78"/>
              </a:rPr>
              <a:t>خودمراقبت </a:t>
            </a:r>
            <a:r>
              <a:rPr lang="fa-IR" dirty="0">
                <a:solidFill>
                  <a:srgbClr val="000000"/>
                </a:solidFill>
                <a:cs typeface="2  Nazanin" panose="00000400000000000000" pitchFamily="2" charset="-78"/>
              </a:rPr>
              <a:t>نماید و تمرینات ویژه برای تقویت و انعطاف پذیری آن انجام دهد. رعایت نظافت و بهداشت دست ها </a:t>
            </a:r>
            <a:r>
              <a:rPr lang="fa-IR" dirty="0" smtClean="0">
                <a:solidFill>
                  <a:srgbClr val="000000"/>
                </a:solidFill>
                <a:cs typeface="2  Nazanin" panose="00000400000000000000" pitchFamily="2" charset="-78"/>
              </a:rPr>
              <a:t>بسیارمهم </a:t>
            </a:r>
            <a:r>
              <a:rPr lang="fa-IR" dirty="0">
                <a:solidFill>
                  <a:srgbClr val="000000"/>
                </a:solidFill>
                <a:cs typeface="2  Nazanin" panose="00000400000000000000" pitchFamily="2" charset="-78"/>
              </a:rPr>
              <a:t>است . ناخن ها باید کوتاه بوده و به خوبی سوهان زده شود و فاقد هرگونه گوشه تیز و یا شکسته باشد</a:t>
            </a:r>
            <a:endParaRPr lang="en-US" dirty="0"/>
          </a:p>
          <a:p>
            <a:pPr algn="just" rtl="1"/>
            <a:endParaRPr lang="fa-IR" dirty="0" smtClean="0"/>
          </a:p>
          <a:p>
            <a:pPr algn="just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01"/>
    </mc:Choice>
    <mc:Fallback xmlns="">
      <p:transition spd="slow" advTm="12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377</TotalTime>
  <Words>1496</Words>
  <Application>Microsoft Office PowerPoint</Application>
  <PresentationFormat>Widescreen</PresentationFormat>
  <Paragraphs>102</Paragraphs>
  <Slides>14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2  Nazanin</vt:lpstr>
      <vt:lpstr>2  Titr,Bold</vt:lpstr>
      <vt:lpstr>Arial</vt:lpstr>
      <vt:lpstr>Calibri</vt:lpstr>
      <vt:lpstr>Century Gothic</vt:lpstr>
      <vt:lpstr>Tahoma</vt:lpstr>
      <vt:lpstr>Traditional Arabic</vt:lpstr>
      <vt:lpstr>Wingdings 3</vt:lpstr>
      <vt:lpstr>Wisp</vt:lpstr>
      <vt:lpstr>PowerPoint Presentation</vt:lpstr>
      <vt:lpstr>تاریخچه ماساژ</vt:lpstr>
      <vt:lpstr>تعریف ماساژ</vt:lpstr>
      <vt:lpstr>انواع ماساژ</vt:lpstr>
      <vt:lpstr>اصول و شرایط ماساژ : </vt:lpstr>
      <vt:lpstr>مکان اجرای ماساژ </vt:lpstr>
      <vt:lpstr>ویژگی اتاق ماساژ</vt:lpstr>
      <vt:lpstr>ویژگی اتاق ماساژ</vt:lpstr>
      <vt:lpstr>وسایل مورد نیاز ماساژ </vt:lpstr>
      <vt:lpstr>تخت ماساژ</vt:lpstr>
      <vt:lpstr>صندلی ماساژ</vt:lpstr>
      <vt:lpstr>ماساژ روی زمین</vt:lpstr>
      <vt:lpstr>شرایط ماسور </vt:lpstr>
      <vt:lpstr>روش های ایستادن ماسور </vt:lpstr>
    </vt:vector>
  </TitlesOfParts>
  <Company>OliveSoft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OliveSoft</dc:creator>
  <cp:lastModifiedBy>OliveSoft</cp:lastModifiedBy>
  <cp:revision>31</cp:revision>
  <dcterms:created xsi:type="dcterms:W3CDTF">2020-04-05T13:40:37Z</dcterms:created>
  <dcterms:modified xsi:type="dcterms:W3CDTF">2020-04-05T20:02:55Z</dcterms:modified>
</cp:coreProperties>
</file>