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2"/>
  </p:notesMasterIdLst>
  <p:sldIdLst>
    <p:sldId id="256" r:id="rId2"/>
    <p:sldId id="257" r:id="rId3"/>
    <p:sldId id="258" r:id="rId4"/>
    <p:sldId id="259" r:id="rId5"/>
    <p:sldId id="268" r:id="rId6"/>
    <p:sldId id="260" r:id="rId7"/>
    <p:sldId id="261" r:id="rId8"/>
    <p:sldId id="262" r:id="rId9"/>
    <p:sldId id="263" r:id="rId10"/>
    <p:sldId id="577" r:id="rId11"/>
    <p:sldId id="578" r:id="rId12"/>
    <p:sldId id="264" r:id="rId13"/>
    <p:sldId id="579" r:id="rId14"/>
    <p:sldId id="597" r:id="rId15"/>
    <p:sldId id="269" r:id="rId16"/>
    <p:sldId id="270" r:id="rId17"/>
    <p:sldId id="271" r:id="rId18"/>
    <p:sldId id="272" r:id="rId19"/>
    <p:sldId id="273" r:id="rId20"/>
    <p:sldId id="274" r:id="rId21"/>
    <p:sldId id="275" r:id="rId22"/>
    <p:sldId id="561" r:id="rId23"/>
    <p:sldId id="562" r:id="rId24"/>
    <p:sldId id="563" r:id="rId25"/>
    <p:sldId id="564" r:id="rId26"/>
    <p:sldId id="278" r:id="rId27"/>
    <p:sldId id="565" r:id="rId28"/>
    <p:sldId id="566" r:id="rId29"/>
    <p:sldId id="279" r:id="rId30"/>
    <p:sldId id="567" r:id="rId31"/>
    <p:sldId id="282" r:id="rId32"/>
    <p:sldId id="580" r:id="rId33"/>
    <p:sldId id="583" r:id="rId34"/>
    <p:sldId id="585" r:id="rId35"/>
    <p:sldId id="586" r:id="rId36"/>
    <p:sldId id="590" r:id="rId37"/>
    <p:sldId id="591" r:id="rId38"/>
    <p:sldId id="604" r:id="rId39"/>
    <p:sldId id="587" r:id="rId40"/>
    <p:sldId id="588" r:id="rId41"/>
    <p:sldId id="568" r:id="rId42"/>
    <p:sldId id="288" r:id="rId43"/>
    <p:sldId id="569" r:id="rId44"/>
    <p:sldId id="291" r:id="rId45"/>
    <p:sldId id="570" r:id="rId46"/>
    <p:sldId id="592" r:id="rId47"/>
    <p:sldId id="571" r:id="rId48"/>
    <p:sldId id="295" r:id="rId49"/>
    <p:sldId id="294" r:id="rId50"/>
    <p:sldId id="572" r:id="rId51"/>
    <p:sldId id="305" r:id="rId52"/>
    <p:sldId id="306" r:id="rId53"/>
    <p:sldId id="575" r:id="rId54"/>
    <p:sldId id="308" r:id="rId55"/>
    <p:sldId id="605" r:id="rId56"/>
    <p:sldId id="589" r:id="rId57"/>
    <p:sldId id="309" r:id="rId58"/>
    <p:sldId id="310" r:id="rId59"/>
    <p:sldId id="311" r:id="rId60"/>
    <p:sldId id="312" r:id="rId61"/>
    <p:sldId id="313" r:id="rId62"/>
    <p:sldId id="599" r:id="rId63"/>
    <p:sldId id="598"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594" r:id="rId85"/>
    <p:sldId id="334" r:id="rId86"/>
    <p:sldId id="335" r:id="rId87"/>
    <p:sldId id="336" r:id="rId88"/>
    <p:sldId id="337" r:id="rId89"/>
    <p:sldId id="338" r:id="rId90"/>
    <p:sldId id="339" r:id="rId91"/>
    <p:sldId id="340" r:id="rId92"/>
    <p:sldId id="341" r:id="rId93"/>
    <p:sldId id="343" r:id="rId94"/>
    <p:sldId id="345" r:id="rId95"/>
    <p:sldId id="610" r:id="rId96"/>
    <p:sldId id="346" r:id="rId97"/>
    <p:sldId id="347" r:id="rId98"/>
    <p:sldId id="349" r:id="rId99"/>
    <p:sldId id="352" r:id="rId100"/>
    <p:sldId id="600" r:id="rId101"/>
    <p:sldId id="353" r:id="rId102"/>
    <p:sldId id="354" r:id="rId103"/>
    <p:sldId id="356" r:id="rId104"/>
    <p:sldId id="358" r:id="rId105"/>
    <p:sldId id="360" r:id="rId106"/>
    <p:sldId id="361" r:id="rId107"/>
    <p:sldId id="362" r:id="rId108"/>
    <p:sldId id="363" r:id="rId109"/>
    <p:sldId id="364" r:id="rId110"/>
    <p:sldId id="365" r:id="rId111"/>
    <p:sldId id="366" r:id="rId112"/>
    <p:sldId id="367" r:id="rId113"/>
    <p:sldId id="596" r:id="rId114"/>
    <p:sldId id="595" r:id="rId115"/>
    <p:sldId id="617" r:id="rId116"/>
    <p:sldId id="616" r:id="rId117"/>
    <p:sldId id="368" r:id="rId118"/>
    <p:sldId id="369" r:id="rId119"/>
    <p:sldId id="370" r:id="rId120"/>
    <p:sldId id="618" r:id="rId121"/>
    <p:sldId id="619" r:id="rId122"/>
    <p:sldId id="371" r:id="rId123"/>
    <p:sldId id="372" r:id="rId124"/>
    <p:sldId id="373" r:id="rId125"/>
    <p:sldId id="374" r:id="rId126"/>
    <p:sldId id="375" r:id="rId127"/>
    <p:sldId id="377" r:id="rId128"/>
    <p:sldId id="378" r:id="rId129"/>
    <p:sldId id="379" r:id="rId130"/>
    <p:sldId id="380" r:id="rId131"/>
    <p:sldId id="382" r:id="rId132"/>
    <p:sldId id="383" r:id="rId133"/>
    <p:sldId id="384" r:id="rId134"/>
    <p:sldId id="385" r:id="rId135"/>
    <p:sldId id="386" r:id="rId136"/>
    <p:sldId id="387" r:id="rId137"/>
    <p:sldId id="601" r:id="rId138"/>
    <p:sldId id="388" r:id="rId139"/>
    <p:sldId id="389" r:id="rId140"/>
    <p:sldId id="390" r:id="rId141"/>
    <p:sldId id="392" r:id="rId142"/>
    <p:sldId id="394" r:id="rId143"/>
    <p:sldId id="396"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5" r:id="rId171"/>
    <p:sldId id="426" r:id="rId172"/>
    <p:sldId id="428" r:id="rId173"/>
    <p:sldId id="429" r:id="rId174"/>
    <p:sldId id="431" r:id="rId175"/>
    <p:sldId id="432" r:id="rId176"/>
    <p:sldId id="434" r:id="rId177"/>
    <p:sldId id="435" r:id="rId178"/>
    <p:sldId id="436" r:id="rId179"/>
    <p:sldId id="438" r:id="rId180"/>
    <p:sldId id="439" r:id="rId181"/>
    <p:sldId id="441" r:id="rId182"/>
    <p:sldId id="442" r:id="rId183"/>
    <p:sldId id="443" r:id="rId184"/>
    <p:sldId id="444" r:id="rId185"/>
    <p:sldId id="606" r:id="rId186"/>
    <p:sldId id="607" r:id="rId187"/>
    <p:sldId id="446" r:id="rId188"/>
    <p:sldId id="447" r:id="rId189"/>
    <p:sldId id="448" r:id="rId190"/>
    <p:sldId id="449" r:id="rId191"/>
    <p:sldId id="450" r:id="rId192"/>
    <p:sldId id="451" r:id="rId193"/>
    <p:sldId id="452" r:id="rId194"/>
    <p:sldId id="453" r:id="rId195"/>
    <p:sldId id="455" r:id="rId196"/>
    <p:sldId id="456" r:id="rId197"/>
    <p:sldId id="457" r:id="rId198"/>
    <p:sldId id="458" r:id="rId199"/>
    <p:sldId id="459" r:id="rId200"/>
    <p:sldId id="460" r:id="rId201"/>
    <p:sldId id="461" r:id="rId202"/>
    <p:sldId id="462" r:id="rId203"/>
    <p:sldId id="464" r:id="rId204"/>
    <p:sldId id="466" r:id="rId205"/>
    <p:sldId id="468" r:id="rId206"/>
    <p:sldId id="469" r:id="rId207"/>
    <p:sldId id="602" r:id="rId208"/>
    <p:sldId id="471" r:id="rId209"/>
    <p:sldId id="472" r:id="rId210"/>
    <p:sldId id="473" r:id="rId211"/>
    <p:sldId id="603" r:id="rId212"/>
    <p:sldId id="608" r:id="rId213"/>
    <p:sldId id="609" r:id="rId214"/>
    <p:sldId id="611" r:id="rId215"/>
    <p:sldId id="612" r:id="rId216"/>
    <p:sldId id="475" r:id="rId217"/>
    <p:sldId id="477" r:id="rId218"/>
    <p:sldId id="478" r:id="rId219"/>
    <p:sldId id="480" r:id="rId220"/>
    <p:sldId id="481" r:id="rId221"/>
    <p:sldId id="483" r:id="rId222"/>
    <p:sldId id="485" r:id="rId223"/>
    <p:sldId id="487" r:id="rId224"/>
    <p:sldId id="488" r:id="rId225"/>
    <p:sldId id="489" r:id="rId226"/>
    <p:sldId id="490" r:id="rId227"/>
    <p:sldId id="492" r:id="rId228"/>
    <p:sldId id="493" r:id="rId229"/>
    <p:sldId id="494" r:id="rId230"/>
    <p:sldId id="495" r:id="rId231"/>
    <p:sldId id="496" r:id="rId232"/>
    <p:sldId id="497" r:id="rId233"/>
    <p:sldId id="498" r:id="rId234"/>
    <p:sldId id="499" r:id="rId235"/>
    <p:sldId id="500" r:id="rId236"/>
    <p:sldId id="501" r:id="rId237"/>
    <p:sldId id="502" r:id="rId238"/>
    <p:sldId id="613" r:id="rId239"/>
    <p:sldId id="614" r:id="rId240"/>
    <p:sldId id="615" r:id="rId241"/>
  </p:sldIdLst>
  <p:sldSz cx="8640763" cy="6858000"/>
  <p:notesSz cx="6858000" cy="9144000"/>
  <p:defaultTextStyle>
    <a:defPPr>
      <a:defRPr lang="ar-SA"/>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7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AD66F"/>
    <a:srgbClr val="99FF99"/>
    <a:srgbClr val="FF66FF"/>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630" y="72"/>
      </p:cViewPr>
      <p:guideLst>
        <p:guide orient="horz" pos="2160"/>
        <p:guide pos="27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3.jpeg"/><Relationship Id="rId4"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jpe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jpe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3.jpeg"/><Relationship Id="rId1" Type="http://schemas.openxmlformats.org/officeDocument/2006/relationships/image" Target="../media/image27.wmf"/><Relationship Id="rId5" Type="http://schemas.openxmlformats.org/officeDocument/2006/relationships/image" Target="../media/image29.wmf"/><Relationship Id="rId4"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3.jpeg"/><Relationship Id="rId4"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jpeg"/></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jpe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jpe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jpe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3.jpe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jpeg"/></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3.jpeg"/><Relationship Id="rId4" Type="http://schemas.openxmlformats.org/officeDocument/2006/relationships/image" Target="../media/image5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3.jpeg"/></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3.jpeg"/><Relationship Id="rId1" Type="http://schemas.openxmlformats.org/officeDocument/2006/relationships/image" Target="../media/image6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3.jpe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3.jpeg"/><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21.wmf"/><Relationship Id="rId1" Type="http://schemas.openxmlformats.org/officeDocument/2006/relationships/image" Target="../media/image3.jpeg"/><Relationship Id="rId6" Type="http://schemas.openxmlformats.org/officeDocument/2006/relationships/image" Target="../media/image73.wmf"/><Relationship Id="rId5" Type="http://schemas.openxmlformats.org/officeDocument/2006/relationships/image" Target="../media/image32.wmf"/><Relationship Id="rId4" Type="http://schemas.openxmlformats.org/officeDocument/2006/relationships/image" Target="../media/image31.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3.jpe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102.wmf"/><Relationship Id="rId2" Type="http://schemas.openxmlformats.org/officeDocument/2006/relationships/image" Target="../media/image98.wmf"/><Relationship Id="rId1" Type="http://schemas.openxmlformats.org/officeDocument/2006/relationships/image" Target="../media/image3.jpeg"/><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7.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0.wmf"/><Relationship Id="rId5" Type="http://schemas.openxmlformats.org/officeDocument/2006/relationships/image" Target="../media/image126.wmf"/><Relationship Id="rId4" Type="http://schemas.openxmlformats.org/officeDocument/2006/relationships/image" Target="../media/image118.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3.jpeg"/></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0.wmf"/><Relationship Id="rId5" Type="http://schemas.openxmlformats.org/officeDocument/2006/relationships/image" Target="../media/image118.wmf"/><Relationship Id="rId4" Type="http://schemas.openxmlformats.org/officeDocument/2006/relationships/image" Target="../media/image117.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133.wmf"/><Relationship Id="rId1" Type="http://schemas.openxmlformats.org/officeDocument/2006/relationships/image" Target="../media/image132.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37.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9.wmf"/><Relationship Id="rId1" Type="http://schemas.openxmlformats.org/officeDocument/2006/relationships/image" Target="../media/image138.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3.jpe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145.wmf"/><Relationship Id="rId1" Type="http://schemas.openxmlformats.org/officeDocument/2006/relationships/image" Target="../media/image144.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46.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 Id="rId5" Type="http://schemas.openxmlformats.org/officeDocument/2006/relationships/image" Target="../media/image152.wmf"/><Relationship Id="rId4" Type="http://schemas.openxmlformats.org/officeDocument/2006/relationships/image" Target="../media/image151.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3.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image" Target="../media/image157.wmf"/><Relationship Id="rId1" Type="http://schemas.openxmlformats.org/officeDocument/2006/relationships/image" Target="../media/image156.wmf"/><Relationship Id="rId6" Type="http://schemas.openxmlformats.org/officeDocument/2006/relationships/image" Target="../media/image161.wmf"/><Relationship Id="rId5" Type="http://schemas.openxmlformats.org/officeDocument/2006/relationships/image" Target="../media/image160.wmf"/><Relationship Id="rId4" Type="http://schemas.openxmlformats.org/officeDocument/2006/relationships/image" Target="../media/image159.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62.w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66.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6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68.w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172.wmf"/><Relationship Id="rId2" Type="http://schemas.openxmlformats.org/officeDocument/2006/relationships/image" Target="../media/image171.wmf"/><Relationship Id="rId1" Type="http://schemas.openxmlformats.org/officeDocument/2006/relationships/image" Target="../media/image170.wmf"/><Relationship Id="rId5" Type="http://schemas.openxmlformats.org/officeDocument/2006/relationships/image" Target="../media/image174.wmf"/><Relationship Id="rId4" Type="http://schemas.openxmlformats.org/officeDocument/2006/relationships/image" Target="../media/image17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Arial" pitchFamily="34" charset="0"/>
                <a:cs typeface="Arial" pitchFamily="34" charset="0"/>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Arial" pitchFamily="34" charset="0"/>
                <a:cs typeface="Arial" pitchFamily="34" charset="0"/>
              </a:defRPr>
            </a:lvl1pPr>
          </a:lstStyle>
          <a:p>
            <a:pPr>
              <a:defRPr/>
            </a:pPr>
            <a:fld id="{258B5B75-72DB-4FA0-9522-58BF92B6EE5D}" type="datetimeFigureOut">
              <a:rPr lang="fa-IR"/>
              <a:pPr>
                <a:defRPr/>
              </a:pPr>
              <a:t>07/20/1441</a:t>
            </a:fld>
            <a:endParaRPr lang="fa-IR"/>
          </a:p>
        </p:txBody>
      </p:sp>
      <p:sp>
        <p:nvSpPr>
          <p:cNvPr id="4" name="Slide Image Placeholder 3"/>
          <p:cNvSpPr>
            <a:spLocks noGrp="1" noRot="1" noChangeAspect="1"/>
          </p:cNvSpPr>
          <p:nvPr>
            <p:ph type="sldImg" idx="2"/>
          </p:nvPr>
        </p:nvSpPr>
        <p:spPr>
          <a:xfrm>
            <a:off x="1268413" y="685800"/>
            <a:ext cx="4321175"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Arial" pitchFamily="34" charset="0"/>
                <a:cs typeface="Arial" pitchFamily="34" charset="0"/>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fld id="{32FEF74A-9AE9-4E66-9164-1658EBEA3EF8}" type="slidenum">
              <a:rPr lang="fa-IR"/>
              <a:pPr/>
              <a:t>‹#›</a:t>
            </a:fld>
            <a:endParaRPr lang="fa-IR"/>
          </a:p>
        </p:txBody>
      </p:sp>
    </p:spTree>
    <p:extLst>
      <p:ext uri="{BB962C8B-B14F-4D97-AF65-F5344CB8AC3E}">
        <p14:creationId xmlns:p14="http://schemas.microsoft.com/office/powerpoint/2010/main" val="420722892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2FEF74A-9AE9-4E66-9164-1658EBEA3EF8}" type="slidenum">
              <a:rPr lang="fa-IR" smtClean="0"/>
              <a:pPr/>
              <a:t>3</a:t>
            </a:fld>
            <a:endParaRPr lang="fa-IR"/>
          </a:p>
        </p:txBody>
      </p:sp>
    </p:spTree>
    <p:extLst>
      <p:ext uri="{BB962C8B-B14F-4D97-AF65-F5344CB8AC3E}">
        <p14:creationId xmlns:p14="http://schemas.microsoft.com/office/powerpoint/2010/main" val="1998146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303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851A5B-F90A-45B0-B8B6-E578F2E0B9FD}" type="slidenum">
              <a:rPr lang="fa-IR"/>
              <a:pPr eaLnBrk="1" hangingPunct="1"/>
              <a:t>32</a:t>
            </a:fld>
            <a:endParaRPr lang="fa-IR"/>
          </a:p>
        </p:txBody>
      </p:sp>
    </p:spTree>
    <p:extLst>
      <p:ext uri="{BB962C8B-B14F-4D97-AF65-F5344CB8AC3E}">
        <p14:creationId xmlns:p14="http://schemas.microsoft.com/office/powerpoint/2010/main" val="40415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130425"/>
            <a:ext cx="7345363"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295400" y="3886200"/>
            <a:ext cx="60499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612102-C44B-40B5-8D00-4EC034A41CA6}" type="slidenum">
              <a:rPr lang="ar-SA"/>
              <a:pPr/>
              <a:t>‹#›</a:t>
            </a:fld>
            <a:endParaRPr lang="en-US"/>
          </a:p>
        </p:txBody>
      </p:sp>
    </p:spTree>
    <p:extLst>
      <p:ext uri="{BB962C8B-B14F-4D97-AF65-F5344CB8AC3E}">
        <p14:creationId xmlns:p14="http://schemas.microsoft.com/office/powerpoint/2010/main" val="143296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934F737-FE9E-401B-A007-C773A2D6F779}" type="slidenum">
              <a:rPr lang="ar-SA"/>
              <a:pPr/>
              <a:t>‹#›</a:t>
            </a:fld>
            <a:endParaRPr lang="en-US"/>
          </a:p>
        </p:txBody>
      </p:sp>
    </p:spTree>
    <p:extLst>
      <p:ext uri="{BB962C8B-B14F-4D97-AF65-F5344CB8AC3E}">
        <p14:creationId xmlns:p14="http://schemas.microsoft.com/office/powerpoint/2010/main" val="3298291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65863" y="274638"/>
            <a:ext cx="19431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74638"/>
            <a:ext cx="5681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31E3172-0FA3-45DD-BDE3-4B82B37D88BE}" type="slidenum">
              <a:rPr lang="ar-SA"/>
              <a:pPr/>
              <a:t>‹#›</a:t>
            </a:fld>
            <a:endParaRPr lang="en-US"/>
          </a:p>
        </p:txBody>
      </p:sp>
    </p:spTree>
    <p:extLst>
      <p:ext uri="{BB962C8B-B14F-4D97-AF65-F5344CB8AC3E}">
        <p14:creationId xmlns:p14="http://schemas.microsoft.com/office/powerpoint/2010/main" val="271589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274638"/>
            <a:ext cx="777716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1800" y="1600200"/>
            <a:ext cx="381158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95788" y="1600200"/>
            <a:ext cx="3813175"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95788" y="3938588"/>
            <a:ext cx="3813175"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DC8C2405-1BE2-42BA-90EF-7DE98C113EB6}" type="slidenum">
              <a:rPr lang="ar-SA"/>
              <a:pPr/>
              <a:t>‹#›</a:t>
            </a:fld>
            <a:endParaRPr lang="en-US"/>
          </a:p>
        </p:txBody>
      </p:sp>
    </p:spTree>
    <p:extLst>
      <p:ext uri="{BB962C8B-B14F-4D97-AF65-F5344CB8AC3E}">
        <p14:creationId xmlns:p14="http://schemas.microsoft.com/office/powerpoint/2010/main" val="423686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274638"/>
            <a:ext cx="7777163"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31800" y="1600200"/>
            <a:ext cx="7777163"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D0D94AF-4E97-48F6-8629-88C2A24077DD}" type="slidenum">
              <a:rPr lang="ar-SA"/>
              <a:pPr/>
              <a:t>‹#›</a:t>
            </a:fld>
            <a:endParaRPr lang="en-US"/>
          </a:p>
        </p:txBody>
      </p:sp>
    </p:spTree>
    <p:extLst>
      <p:ext uri="{BB962C8B-B14F-4D97-AF65-F5344CB8AC3E}">
        <p14:creationId xmlns:p14="http://schemas.microsoft.com/office/powerpoint/2010/main" val="101424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274638"/>
            <a:ext cx="777716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1800" y="1600200"/>
            <a:ext cx="381158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95788" y="1600200"/>
            <a:ext cx="381317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3C58CED-A19D-4A1D-A192-0264BB55D04A}" type="slidenum">
              <a:rPr lang="ar-SA"/>
              <a:pPr/>
              <a:t>‹#›</a:t>
            </a:fld>
            <a:endParaRPr lang="en-US"/>
          </a:p>
        </p:txBody>
      </p:sp>
    </p:spTree>
    <p:extLst>
      <p:ext uri="{BB962C8B-B14F-4D97-AF65-F5344CB8AC3E}">
        <p14:creationId xmlns:p14="http://schemas.microsoft.com/office/powerpoint/2010/main" val="1154182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274638"/>
            <a:ext cx="7777163"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87D2D09-590E-45EB-A06C-46CE06DD219F}" type="slidenum">
              <a:rPr lang="ar-SA"/>
              <a:pPr/>
              <a:t>‹#›</a:t>
            </a:fld>
            <a:endParaRPr lang="en-US"/>
          </a:p>
        </p:txBody>
      </p:sp>
    </p:spTree>
    <p:extLst>
      <p:ext uri="{BB962C8B-B14F-4D97-AF65-F5344CB8AC3E}">
        <p14:creationId xmlns:p14="http://schemas.microsoft.com/office/powerpoint/2010/main" val="53495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B5131C-5F90-4970-808A-2A866BA5C7BB}" type="slidenum">
              <a:rPr lang="ar-SA"/>
              <a:pPr/>
              <a:t>‹#›</a:t>
            </a:fld>
            <a:endParaRPr lang="en-US"/>
          </a:p>
        </p:txBody>
      </p:sp>
    </p:spTree>
    <p:extLst>
      <p:ext uri="{BB962C8B-B14F-4D97-AF65-F5344CB8AC3E}">
        <p14:creationId xmlns:p14="http://schemas.microsoft.com/office/powerpoint/2010/main" val="221490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625" y="4406900"/>
            <a:ext cx="734536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2625" y="2906713"/>
            <a:ext cx="73453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AC889B6-A24A-45EE-8E36-A90536E8D50A}" type="slidenum">
              <a:rPr lang="ar-SA"/>
              <a:pPr/>
              <a:t>‹#›</a:t>
            </a:fld>
            <a:endParaRPr lang="en-US"/>
          </a:p>
        </p:txBody>
      </p:sp>
    </p:spTree>
    <p:extLst>
      <p:ext uri="{BB962C8B-B14F-4D97-AF65-F5344CB8AC3E}">
        <p14:creationId xmlns:p14="http://schemas.microsoft.com/office/powerpoint/2010/main" val="406062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600200"/>
            <a:ext cx="38115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95788" y="1600200"/>
            <a:ext cx="38131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1A7AD76-0D70-4A39-B7AE-834E59FD9FEE}" type="slidenum">
              <a:rPr lang="ar-SA"/>
              <a:pPr/>
              <a:t>‹#›</a:t>
            </a:fld>
            <a:endParaRPr lang="en-US"/>
          </a:p>
        </p:txBody>
      </p:sp>
    </p:spTree>
    <p:extLst>
      <p:ext uri="{BB962C8B-B14F-4D97-AF65-F5344CB8AC3E}">
        <p14:creationId xmlns:p14="http://schemas.microsoft.com/office/powerpoint/2010/main" val="269688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800" y="1535113"/>
            <a:ext cx="38179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1800" y="2174875"/>
            <a:ext cx="38179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389438" y="1535113"/>
            <a:ext cx="38195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389438" y="2174875"/>
            <a:ext cx="38195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A231A95-8FA3-412F-A87D-DFF46F92FD47}" type="slidenum">
              <a:rPr lang="ar-SA"/>
              <a:pPr/>
              <a:t>‹#›</a:t>
            </a:fld>
            <a:endParaRPr lang="en-US"/>
          </a:p>
        </p:txBody>
      </p:sp>
    </p:spTree>
    <p:extLst>
      <p:ext uri="{BB962C8B-B14F-4D97-AF65-F5344CB8AC3E}">
        <p14:creationId xmlns:p14="http://schemas.microsoft.com/office/powerpoint/2010/main" val="284117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3CAE3F-706E-474B-AAB9-17BF5F9EE8AB}" type="slidenum">
              <a:rPr lang="ar-SA"/>
              <a:pPr/>
              <a:t>‹#›</a:t>
            </a:fld>
            <a:endParaRPr lang="en-US"/>
          </a:p>
        </p:txBody>
      </p:sp>
    </p:spTree>
    <p:extLst>
      <p:ext uri="{BB962C8B-B14F-4D97-AF65-F5344CB8AC3E}">
        <p14:creationId xmlns:p14="http://schemas.microsoft.com/office/powerpoint/2010/main" val="48677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F0C9218-4B19-4DB9-B69A-C202D44CD24A}" type="slidenum">
              <a:rPr lang="ar-SA"/>
              <a:pPr/>
              <a:t>‹#›</a:t>
            </a:fld>
            <a:endParaRPr lang="en-US"/>
          </a:p>
        </p:txBody>
      </p:sp>
    </p:spTree>
    <p:extLst>
      <p:ext uri="{BB962C8B-B14F-4D97-AF65-F5344CB8AC3E}">
        <p14:creationId xmlns:p14="http://schemas.microsoft.com/office/powerpoint/2010/main" val="2405950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0" y="273050"/>
            <a:ext cx="28432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378200" y="273050"/>
            <a:ext cx="48307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1800" y="1435100"/>
            <a:ext cx="28432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74F90D6-7D5D-400E-870D-783112360ABB}" type="slidenum">
              <a:rPr lang="ar-SA"/>
              <a:pPr/>
              <a:t>‹#›</a:t>
            </a:fld>
            <a:endParaRPr lang="en-US"/>
          </a:p>
        </p:txBody>
      </p:sp>
    </p:spTree>
    <p:extLst>
      <p:ext uri="{BB962C8B-B14F-4D97-AF65-F5344CB8AC3E}">
        <p14:creationId xmlns:p14="http://schemas.microsoft.com/office/powerpoint/2010/main" val="208848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3863" y="4800600"/>
            <a:ext cx="518477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693863" y="612775"/>
            <a:ext cx="51847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693863" y="5367338"/>
            <a:ext cx="51847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39D003F-5F5D-41F4-BBFF-25996B0181CC}" type="slidenum">
              <a:rPr lang="ar-SA"/>
              <a:pPr/>
              <a:t>‹#›</a:t>
            </a:fld>
            <a:endParaRPr lang="en-US"/>
          </a:p>
        </p:txBody>
      </p:sp>
    </p:spTree>
    <p:extLst>
      <p:ext uri="{BB962C8B-B14F-4D97-AF65-F5344CB8AC3E}">
        <p14:creationId xmlns:p14="http://schemas.microsoft.com/office/powerpoint/2010/main" val="381136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extLst>
              <a:ext uri="{BEBA8EAE-BF5A-486C-A8C5-ECC9F3942E4B}">
                <a14:imgProps xmlns:a14="http://schemas.microsoft.com/office/drawing/2010/main">
                  <a14:imgLayer r:embed="rId18">
                    <a14:imgEffect>
                      <a14:sharpenSoften amount="-60000"/>
                    </a14:imgEffect>
                    <a14:imgEffect>
                      <a14:brightnessContrast bright="-72000"/>
                    </a14:imgEffect>
                  </a14:imgLayer>
                </a14:imgProps>
              </a:ext>
            </a:extLst>
          </a:blip>
          <a:srcRect/>
          <a:stretch>
            <a:fillRect l="-9000" r="-9000"/>
          </a:stretch>
        </a:blip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431800" y="274638"/>
            <a:ext cx="77771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1379" name="Rectangle 3"/>
          <p:cNvSpPr>
            <a:spLocks noGrp="1" noChangeArrowheads="1"/>
          </p:cNvSpPr>
          <p:nvPr>
            <p:ph type="body" idx="1"/>
          </p:nvPr>
        </p:nvSpPr>
        <p:spPr bwMode="auto">
          <a:xfrm>
            <a:off x="431800" y="1600200"/>
            <a:ext cx="77771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192838" y="6245225"/>
            <a:ext cx="20161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2952750" y="6245225"/>
            <a:ext cx="27352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31800" y="6245225"/>
            <a:ext cx="20161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13F2F942-FB35-431F-A0DD-CC5A59D75597}"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101.wmf"/><Relationship Id="rId3" Type="http://schemas.openxmlformats.org/officeDocument/2006/relationships/oleObject" Target="../embeddings/oleObject91.bin"/><Relationship Id="rId7" Type="http://schemas.openxmlformats.org/officeDocument/2006/relationships/image" Target="../media/image70.wmf"/><Relationship Id="rId12"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92.bin"/><Relationship Id="rId11" Type="http://schemas.openxmlformats.org/officeDocument/2006/relationships/image" Target="../media/image100.wmf"/><Relationship Id="rId5" Type="http://schemas.openxmlformats.org/officeDocument/2006/relationships/image" Target="../media/image3.jpeg"/><Relationship Id="rId15" Type="http://schemas.openxmlformats.org/officeDocument/2006/relationships/image" Target="../media/image102.wmf"/><Relationship Id="rId10" Type="http://schemas.openxmlformats.org/officeDocument/2006/relationships/oleObject" Target="../embeddings/oleObject94.bin"/><Relationship Id="rId4" Type="http://schemas.openxmlformats.org/officeDocument/2006/relationships/image" Target="../media/image98.wmf"/><Relationship Id="rId9" Type="http://schemas.openxmlformats.org/officeDocument/2006/relationships/image" Target="../media/image99.wmf"/><Relationship Id="rId14" Type="http://schemas.openxmlformats.org/officeDocument/2006/relationships/oleObject" Target="../embeddings/oleObject96.bin"/></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103.w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105.wmf"/><Relationship Id="rId5" Type="http://schemas.openxmlformats.org/officeDocument/2006/relationships/oleObject" Target="../embeddings/oleObject99.bin"/><Relationship Id="rId4" Type="http://schemas.openxmlformats.org/officeDocument/2006/relationships/image" Target="../media/image104.w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107.wmf"/><Relationship Id="rId5" Type="http://schemas.openxmlformats.org/officeDocument/2006/relationships/oleObject" Target="../embeddings/oleObject101.bin"/><Relationship Id="rId4" Type="http://schemas.openxmlformats.org/officeDocument/2006/relationships/image" Target="../media/image106.w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109.wmf"/><Relationship Id="rId5" Type="http://schemas.openxmlformats.org/officeDocument/2006/relationships/oleObject" Target="../embeddings/oleObject103.bin"/><Relationship Id="rId4" Type="http://schemas.openxmlformats.org/officeDocument/2006/relationships/image" Target="../media/image108.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52.vml"/><Relationship Id="rId4" Type="http://schemas.openxmlformats.org/officeDocument/2006/relationships/image" Target="../media/image110.w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112.wmf"/><Relationship Id="rId5" Type="http://schemas.openxmlformats.org/officeDocument/2006/relationships/oleObject" Target="../embeddings/oleObject106.bin"/><Relationship Id="rId4" Type="http://schemas.openxmlformats.org/officeDocument/2006/relationships/image" Target="../media/image111.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oleObject" Target="../embeddings/oleObject107.bin"/><Relationship Id="rId7"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image" Target="../media/image115.wmf"/><Relationship Id="rId5" Type="http://schemas.openxmlformats.org/officeDocument/2006/relationships/oleObject" Target="../embeddings/oleObject108.bin"/><Relationship Id="rId4" Type="http://schemas.openxmlformats.org/officeDocument/2006/relationships/image" Target="../media/image114.wmf"/></Relationships>
</file>

<file path=ppt/slides/_rels/slide116.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18.wmf"/><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111.bin"/><Relationship Id="rId5" Type="http://schemas.openxmlformats.org/officeDocument/2006/relationships/image" Target="../media/image117.wmf"/><Relationship Id="rId4" Type="http://schemas.openxmlformats.org/officeDocument/2006/relationships/oleObject" Target="../embeddings/oleObject110.bin"/></Relationships>
</file>

<file path=ppt/slides/_rels/slide117.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112.bin"/><Relationship Id="rId7" Type="http://schemas.openxmlformats.org/officeDocument/2006/relationships/oleObject" Target="../embeddings/oleObject114.bin"/><Relationship Id="rId2" Type="http://schemas.openxmlformats.org/officeDocument/2006/relationships/slideLayout" Target="../slideLayouts/slideLayout13.xml"/><Relationship Id="rId1" Type="http://schemas.openxmlformats.org/officeDocument/2006/relationships/vmlDrawing" Target="../drawings/vmlDrawing56.vml"/><Relationship Id="rId6" Type="http://schemas.openxmlformats.org/officeDocument/2006/relationships/image" Target="../media/image121.wmf"/><Relationship Id="rId5" Type="http://schemas.openxmlformats.org/officeDocument/2006/relationships/oleObject" Target="../embeddings/oleObject113.bin"/><Relationship Id="rId4" Type="http://schemas.openxmlformats.org/officeDocument/2006/relationships/image" Target="../media/image120.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oleObject" Target="../embeddings/oleObject120.bin"/><Relationship Id="rId3" Type="http://schemas.openxmlformats.org/officeDocument/2006/relationships/oleObject" Target="../embeddings/oleObject115.bin"/><Relationship Id="rId7" Type="http://schemas.openxmlformats.org/officeDocument/2006/relationships/oleObject" Target="../embeddings/oleObject117.bin"/><Relationship Id="rId12" Type="http://schemas.openxmlformats.org/officeDocument/2006/relationships/image" Target="../media/image126.wmf"/><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image" Target="../media/image124.wmf"/><Relationship Id="rId11" Type="http://schemas.openxmlformats.org/officeDocument/2006/relationships/oleObject" Target="../embeddings/oleObject119.bin"/><Relationship Id="rId5" Type="http://schemas.openxmlformats.org/officeDocument/2006/relationships/oleObject" Target="../embeddings/oleObject116.bin"/><Relationship Id="rId10" Type="http://schemas.openxmlformats.org/officeDocument/2006/relationships/image" Target="../media/image118.wmf"/><Relationship Id="rId4" Type="http://schemas.openxmlformats.org/officeDocument/2006/relationships/image" Target="../media/image123.wmf"/><Relationship Id="rId9" Type="http://schemas.openxmlformats.org/officeDocument/2006/relationships/oleObject" Target="../embeddings/oleObject118.bin"/><Relationship Id="rId14" Type="http://schemas.openxmlformats.org/officeDocument/2006/relationships/image" Target="../media/image12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2.xml"/><Relationship Id="rId1" Type="http://schemas.openxmlformats.org/officeDocument/2006/relationships/vmlDrawing" Target="../drawings/vmlDrawing58.vml"/><Relationship Id="rId4" Type="http://schemas.openxmlformats.org/officeDocument/2006/relationships/image" Target="../media/image128.wmf"/></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59.vml"/><Relationship Id="rId4" Type="http://schemas.openxmlformats.org/officeDocument/2006/relationships/image" Target="../media/image129.wmf"/></Relationships>
</file>

<file path=ppt/slides/_rels/slide137.x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oleObject" Target="../embeddings/oleObject123.bin"/><Relationship Id="rId7" Type="http://schemas.openxmlformats.org/officeDocument/2006/relationships/oleObject" Target="../embeddings/oleObject125.bin"/><Relationship Id="rId12" Type="http://schemas.openxmlformats.org/officeDocument/2006/relationships/image" Target="../media/image118.wmf"/><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image" Target="../media/image130.wmf"/><Relationship Id="rId11" Type="http://schemas.openxmlformats.org/officeDocument/2006/relationships/oleObject" Target="../embeddings/oleObject127.bin"/><Relationship Id="rId5" Type="http://schemas.openxmlformats.org/officeDocument/2006/relationships/oleObject" Target="../embeddings/oleObject124.bin"/><Relationship Id="rId10" Type="http://schemas.openxmlformats.org/officeDocument/2006/relationships/image" Target="../media/image117.wmf"/><Relationship Id="rId4" Type="http://schemas.openxmlformats.org/officeDocument/2006/relationships/image" Target="../media/image120.wmf"/><Relationship Id="rId9" Type="http://schemas.openxmlformats.org/officeDocument/2006/relationships/oleObject" Target="../embeddings/oleObject126.bin"/></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12.xml"/><Relationship Id="rId1" Type="http://schemas.openxmlformats.org/officeDocument/2006/relationships/vmlDrawing" Target="../drawings/vmlDrawing61.vml"/><Relationship Id="rId6" Type="http://schemas.openxmlformats.org/officeDocument/2006/relationships/image" Target="../media/image133.wmf"/><Relationship Id="rId5" Type="http://schemas.openxmlformats.org/officeDocument/2006/relationships/oleObject" Target="../embeddings/oleObject129.bin"/><Relationship Id="rId4" Type="http://schemas.openxmlformats.org/officeDocument/2006/relationships/image" Target="../media/image13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2.xml"/><Relationship Id="rId1" Type="http://schemas.openxmlformats.org/officeDocument/2006/relationships/vmlDrawing" Target="../drawings/vmlDrawing62.vml"/><Relationship Id="rId4" Type="http://schemas.openxmlformats.org/officeDocument/2006/relationships/image" Target="../media/image130.wmf"/></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63.vml"/><Relationship Id="rId4" Type="http://schemas.openxmlformats.org/officeDocument/2006/relationships/image" Target="../media/image134.wmf"/></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64.vml"/><Relationship Id="rId4" Type="http://schemas.openxmlformats.org/officeDocument/2006/relationships/image" Target="../media/image130.wmf"/></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65.vml"/><Relationship Id="rId4" Type="http://schemas.openxmlformats.org/officeDocument/2006/relationships/image" Target="../media/image135.wmf"/></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Layout" Target="../slideLayouts/slideLayout2.xml"/><Relationship Id="rId1" Type="http://schemas.openxmlformats.org/officeDocument/2006/relationships/vmlDrawing" Target="../drawings/vmlDrawing66.vml"/><Relationship Id="rId4" Type="http://schemas.openxmlformats.org/officeDocument/2006/relationships/image" Target="../media/image136.wmf"/></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Layout" Target="../slideLayouts/slideLayout2.xml"/><Relationship Id="rId1" Type="http://schemas.openxmlformats.org/officeDocument/2006/relationships/vmlDrawing" Target="../drawings/vmlDrawing67.vml"/><Relationship Id="rId4" Type="http://schemas.openxmlformats.org/officeDocument/2006/relationships/image" Target="../media/image13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oleObject" Target="../embeddings/oleObject136.bin"/><Relationship Id="rId7" Type="http://schemas.openxmlformats.org/officeDocument/2006/relationships/oleObject" Target="../embeddings/oleObject138.bin"/><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image" Target="../media/image139.wmf"/><Relationship Id="rId5" Type="http://schemas.openxmlformats.org/officeDocument/2006/relationships/oleObject" Target="../embeddings/oleObject137.bin"/><Relationship Id="rId4" Type="http://schemas.openxmlformats.org/officeDocument/2006/relationships/image" Target="../media/image138.wmf"/></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139.bin"/><Relationship Id="rId7" Type="http://schemas.openxmlformats.org/officeDocument/2006/relationships/image" Target="../media/image142.wmf"/><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oleObject" Target="../embeddings/oleObject140.bin"/><Relationship Id="rId5" Type="http://schemas.openxmlformats.org/officeDocument/2006/relationships/image" Target="../media/image3.jpeg"/><Relationship Id="rId4" Type="http://schemas.openxmlformats.org/officeDocument/2006/relationships/image" Target="../media/image141.wmf"/></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43.emf"/><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image" Target="../media/image145.wmf"/><Relationship Id="rId5" Type="http://schemas.openxmlformats.org/officeDocument/2006/relationships/oleObject" Target="../embeddings/oleObject142.bin"/><Relationship Id="rId4" Type="http://schemas.openxmlformats.org/officeDocument/2006/relationships/image" Target="../media/image144.wmf"/></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2.wmf"/></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13.xml"/><Relationship Id="rId1" Type="http://schemas.openxmlformats.org/officeDocument/2006/relationships/vmlDrawing" Target="../drawings/vmlDrawing71.vml"/><Relationship Id="rId4" Type="http://schemas.openxmlformats.org/officeDocument/2006/relationships/image" Target="../media/image14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2.xml"/><Relationship Id="rId1" Type="http://schemas.openxmlformats.org/officeDocument/2006/relationships/vmlDrawing" Target="../drawings/vmlDrawing72.vml"/><Relationship Id="rId4" Type="http://schemas.openxmlformats.org/officeDocument/2006/relationships/image" Target="../media/image147.wmf"/></Relationships>
</file>

<file path=ppt/slides/_rels/slide21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8" Type="http://schemas.openxmlformats.org/officeDocument/2006/relationships/image" Target="../media/image150.wmf"/><Relationship Id="rId3" Type="http://schemas.openxmlformats.org/officeDocument/2006/relationships/oleObject" Target="../embeddings/oleObject145.bin"/><Relationship Id="rId7" Type="http://schemas.openxmlformats.org/officeDocument/2006/relationships/oleObject" Target="../embeddings/oleObject147.bin"/><Relationship Id="rId12" Type="http://schemas.openxmlformats.org/officeDocument/2006/relationships/image" Target="../media/image152.wmf"/><Relationship Id="rId2" Type="http://schemas.openxmlformats.org/officeDocument/2006/relationships/slideLayout" Target="../slideLayouts/slideLayout2.xml"/><Relationship Id="rId1" Type="http://schemas.openxmlformats.org/officeDocument/2006/relationships/vmlDrawing" Target="../drawings/vmlDrawing73.vml"/><Relationship Id="rId6" Type="http://schemas.openxmlformats.org/officeDocument/2006/relationships/image" Target="../media/image149.wmf"/><Relationship Id="rId11" Type="http://schemas.openxmlformats.org/officeDocument/2006/relationships/oleObject" Target="../embeddings/oleObject149.bin"/><Relationship Id="rId5" Type="http://schemas.openxmlformats.org/officeDocument/2006/relationships/oleObject" Target="../embeddings/oleObject146.bin"/><Relationship Id="rId10" Type="http://schemas.openxmlformats.org/officeDocument/2006/relationships/image" Target="../media/image151.wmf"/><Relationship Id="rId4" Type="http://schemas.openxmlformats.org/officeDocument/2006/relationships/image" Target="../media/image148.wmf"/><Relationship Id="rId9" Type="http://schemas.openxmlformats.org/officeDocument/2006/relationships/oleObject" Target="../embeddings/oleObject148.bin"/></Relationships>
</file>

<file path=ppt/slides/_rels/slide213.xml.rels><?xml version="1.0" encoding="UTF-8" standalone="yes"?>
<Relationships xmlns="http://schemas.openxmlformats.org/package/2006/relationships"><Relationship Id="rId8" Type="http://schemas.openxmlformats.org/officeDocument/2006/relationships/image" Target="../media/image155.wmf"/><Relationship Id="rId3" Type="http://schemas.openxmlformats.org/officeDocument/2006/relationships/oleObject" Target="../embeddings/oleObject150.bin"/><Relationship Id="rId7" Type="http://schemas.openxmlformats.org/officeDocument/2006/relationships/oleObject" Target="../embeddings/oleObject152.bin"/><Relationship Id="rId2" Type="http://schemas.openxmlformats.org/officeDocument/2006/relationships/slideLayout" Target="../slideLayouts/slideLayout2.xml"/><Relationship Id="rId1" Type="http://schemas.openxmlformats.org/officeDocument/2006/relationships/vmlDrawing" Target="../drawings/vmlDrawing74.vml"/><Relationship Id="rId6" Type="http://schemas.openxmlformats.org/officeDocument/2006/relationships/image" Target="../media/image154.wmf"/><Relationship Id="rId5" Type="http://schemas.openxmlformats.org/officeDocument/2006/relationships/oleObject" Target="../embeddings/oleObject151.bin"/><Relationship Id="rId4" Type="http://schemas.openxmlformats.org/officeDocument/2006/relationships/image" Target="../media/image153.wmf"/></Relationships>
</file>

<file path=ppt/slides/_rels/slide214.xml.rels><?xml version="1.0" encoding="UTF-8" standalone="yes"?>
<Relationships xmlns="http://schemas.openxmlformats.org/package/2006/relationships"><Relationship Id="rId8" Type="http://schemas.openxmlformats.org/officeDocument/2006/relationships/image" Target="../media/image158.wmf"/><Relationship Id="rId13" Type="http://schemas.openxmlformats.org/officeDocument/2006/relationships/oleObject" Target="../embeddings/oleObject158.bin"/><Relationship Id="rId3" Type="http://schemas.openxmlformats.org/officeDocument/2006/relationships/oleObject" Target="../embeddings/oleObject153.bin"/><Relationship Id="rId7" Type="http://schemas.openxmlformats.org/officeDocument/2006/relationships/oleObject" Target="../embeddings/oleObject155.bin"/><Relationship Id="rId12" Type="http://schemas.openxmlformats.org/officeDocument/2006/relationships/image" Target="../media/image160.wmf"/><Relationship Id="rId2" Type="http://schemas.openxmlformats.org/officeDocument/2006/relationships/slideLayout" Target="../slideLayouts/slideLayout2.xml"/><Relationship Id="rId1" Type="http://schemas.openxmlformats.org/officeDocument/2006/relationships/vmlDrawing" Target="../drawings/vmlDrawing75.vml"/><Relationship Id="rId6" Type="http://schemas.openxmlformats.org/officeDocument/2006/relationships/image" Target="../media/image157.wmf"/><Relationship Id="rId11" Type="http://schemas.openxmlformats.org/officeDocument/2006/relationships/oleObject" Target="../embeddings/oleObject157.bin"/><Relationship Id="rId5" Type="http://schemas.openxmlformats.org/officeDocument/2006/relationships/oleObject" Target="../embeddings/oleObject154.bin"/><Relationship Id="rId10" Type="http://schemas.openxmlformats.org/officeDocument/2006/relationships/image" Target="../media/image159.wmf"/><Relationship Id="rId4" Type="http://schemas.openxmlformats.org/officeDocument/2006/relationships/image" Target="../media/image156.wmf"/><Relationship Id="rId9" Type="http://schemas.openxmlformats.org/officeDocument/2006/relationships/oleObject" Target="../embeddings/oleObject156.bin"/><Relationship Id="rId14" Type="http://schemas.openxmlformats.org/officeDocument/2006/relationships/image" Target="../media/image161.wmf"/></Relationships>
</file>

<file path=ppt/slides/_rels/slide215.xml.rels><?xml version="1.0" encoding="UTF-8" standalone="yes"?>
<Relationships xmlns="http://schemas.openxmlformats.org/package/2006/relationships"><Relationship Id="rId8" Type="http://schemas.openxmlformats.org/officeDocument/2006/relationships/image" Target="../media/image164.wmf"/><Relationship Id="rId3" Type="http://schemas.openxmlformats.org/officeDocument/2006/relationships/oleObject" Target="../embeddings/oleObject159.bin"/><Relationship Id="rId7" Type="http://schemas.openxmlformats.org/officeDocument/2006/relationships/oleObject" Target="../embeddings/oleObject161.bin"/><Relationship Id="rId2" Type="http://schemas.openxmlformats.org/officeDocument/2006/relationships/slideLayout" Target="../slideLayouts/slideLayout2.xml"/><Relationship Id="rId1" Type="http://schemas.openxmlformats.org/officeDocument/2006/relationships/vmlDrawing" Target="../drawings/vmlDrawing76.vml"/><Relationship Id="rId6" Type="http://schemas.openxmlformats.org/officeDocument/2006/relationships/image" Target="../media/image163.wmf"/><Relationship Id="rId5" Type="http://schemas.openxmlformats.org/officeDocument/2006/relationships/oleObject" Target="../embeddings/oleObject160.bin"/><Relationship Id="rId4" Type="http://schemas.openxmlformats.org/officeDocument/2006/relationships/image" Target="../media/image162.wmf"/></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Layout" Target="../slideLayouts/slideLayout2.xml"/><Relationship Id="rId1" Type="http://schemas.openxmlformats.org/officeDocument/2006/relationships/vmlDrawing" Target="../drawings/vmlDrawing77.vml"/><Relationship Id="rId4" Type="http://schemas.openxmlformats.org/officeDocument/2006/relationships/image" Target="../media/image165.wmf"/></Relationships>
</file>

<file path=ppt/slides/_rels/slide217.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Layout" Target="../slideLayouts/slideLayout2.xml"/><Relationship Id="rId1" Type="http://schemas.openxmlformats.org/officeDocument/2006/relationships/vmlDrawing" Target="../drawings/vmlDrawing78.vml"/><Relationship Id="rId4" Type="http://schemas.openxmlformats.org/officeDocument/2006/relationships/image" Target="../media/image166.wmf"/></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Layout" Target="../slideLayouts/slideLayout2.xml"/><Relationship Id="rId1" Type="http://schemas.openxmlformats.org/officeDocument/2006/relationships/vmlDrawing" Target="../drawings/vmlDrawing79.vml"/><Relationship Id="rId4" Type="http://schemas.openxmlformats.org/officeDocument/2006/relationships/image" Target="../media/image167.wmf"/></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Layout" Target="../slideLayouts/slideLayout2.xml"/><Relationship Id="rId1" Type="http://schemas.openxmlformats.org/officeDocument/2006/relationships/vmlDrawing" Target="../drawings/vmlDrawing80.vml"/><Relationship Id="rId4" Type="http://schemas.openxmlformats.org/officeDocument/2006/relationships/image" Target="../media/image168.wmf"/></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Layout" Target="../slideLayouts/slideLayout2.xml"/><Relationship Id="rId1" Type="http://schemas.openxmlformats.org/officeDocument/2006/relationships/vmlDrawing" Target="../drawings/vmlDrawing81.vml"/><Relationship Id="rId4" Type="http://schemas.openxmlformats.org/officeDocument/2006/relationships/image" Target="../media/image169.wmf"/></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12.wmf"/><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3.jpeg"/><Relationship Id="rId4" Type="http://schemas.openxmlformats.org/officeDocument/2006/relationships/image" Target="../media/image11.wmf"/></Relationships>
</file>

<file path=ppt/slides/_rels/slide240.xml.rels><?xml version="1.0" encoding="UTF-8" standalone="yes"?>
<Relationships xmlns="http://schemas.openxmlformats.org/package/2006/relationships"><Relationship Id="rId8" Type="http://schemas.openxmlformats.org/officeDocument/2006/relationships/image" Target="../media/image172.wmf"/><Relationship Id="rId3" Type="http://schemas.openxmlformats.org/officeDocument/2006/relationships/oleObject" Target="../embeddings/oleObject167.bin"/><Relationship Id="rId7" Type="http://schemas.openxmlformats.org/officeDocument/2006/relationships/oleObject" Target="../embeddings/oleObject169.bin"/><Relationship Id="rId12" Type="http://schemas.openxmlformats.org/officeDocument/2006/relationships/image" Target="../media/image174.wmf"/><Relationship Id="rId2" Type="http://schemas.openxmlformats.org/officeDocument/2006/relationships/slideLayout" Target="../slideLayouts/slideLayout2.xml"/><Relationship Id="rId1" Type="http://schemas.openxmlformats.org/officeDocument/2006/relationships/vmlDrawing" Target="../drawings/vmlDrawing82.vml"/><Relationship Id="rId6" Type="http://schemas.openxmlformats.org/officeDocument/2006/relationships/image" Target="../media/image171.wmf"/><Relationship Id="rId11" Type="http://schemas.openxmlformats.org/officeDocument/2006/relationships/oleObject" Target="../embeddings/oleObject171.bin"/><Relationship Id="rId5" Type="http://schemas.openxmlformats.org/officeDocument/2006/relationships/oleObject" Target="../embeddings/oleObject168.bin"/><Relationship Id="rId10" Type="http://schemas.openxmlformats.org/officeDocument/2006/relationships/image" Target="../media/image173.wmf"/><Relationship Id="rId4" Type="http://schemas.openxmlformats.org/officeDocument/2006/relationships/image" Target="../media/image170.wmf"/><Relationship Id="rId9" Type="http://schemas.openxmlformats.org/officeDocument/2006/relationships/oleObject" Target="../embeddings/oleObject170.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4.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8.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0.wmf"/><Relationship Id="rId5" Type="http://schemas.openxmlformats.org/officeDocument/2006/relationships/oleObject" Target="../embeddings/oleObject16.bin"/><Relationship Id="rId4" Type="http://schemas.openxmlformats.org/officeDocument/2006/relationships/image" Target="../media/image19.wmf"/></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7.bin"/><Relationship Id="rId7" Type="http://schemas.openxmlformats.org/officeDocument/2006/relationships/image" Target="../media/image22.wmf"/><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image" Target="../media/image3.jpeg"/><Relationship Id="rId4" Type="http://schemas.openxmlformats.org/officeDocument/2006/relationships/image" Target="../media/image21.wmf"/><Relationship Id="rId9" Type="http://schemas.openxmlformats.org/officeDocument/2006/relationships/image" Target="../media/image2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jpeg"/><Relationship Id="rId4" Type="http://schemas.openxmlformats.org/officeDocument/2006/relationships/image" Target="../media/image24.wmf"/></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jpeg"/><Relationship Id="rId4" Type="http://schemas.openxmlformats.org/officeDocument/2006/relationships/image" Target="../media/image26.wmf"/></Relationships>
</file>

<file path=ppt/slides/_rels/slide3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oleObject" Target="../embeddings/oleObject22.bin"/><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1.wmf"/><Relationship Id="rId11" Type="http://schemas.openxmlformats.org/officeDocument/2006/relationships/image" Target="../media/image29.wmf"/><Relationship Id="rId5" Type="http://schemas.openxmlformats.org/officeDocument/2006/relationships/oleObject" Target="../embeddings/oleObject23.bin"/><Relationship Id="rId10" Type="http://schemas.openxmlformats.org/officeDocument/2006/relationships/oleObject" Target="../embeddings/oleObject25.bin"/><Relationship Id="rId4" Type="http://schemas.openxmlformats.org/officeDocument/2006/relationships/image" Target="../media/image27.wmf"/><Relationship Id="rId9" Type="http://schemas.openxmlformats.org/officeDocument/2006/relationships/image" Target="../media/image28.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oleObject" Target="../embeddings/oleObject26.bin"/><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7.bin"/><Relationship Id="rId5" Type="http://schemas.openxmlformats.org/officeDocument/2006/relationships/image" Target="../media/image3.jpeg"/><Relationship Id="rId4" Type="http://schemas.openxmlformats.org/officeDocument/2006/relationships/image" Target="../media/image30.wmf"/><Relationship Id="rId9" Type="http://schemas.openxmlformats.org/officeDocument/2006/relationships/image" Target="../media/image3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jpeg"/><Relationship Id="rId4" Type="http://schemas.openxmlformats.org/officeDocument/2006/relationships/image" Target="../media/image3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4.xml"/><Relationship Id="rId1" Type="http://schemas.openxmlformats.org/officeDocument/2006/relationships/vmlDrawing" Target="../drawings/vmlDrawing17.vml"/><Relationship Id="rId5" Type="http://schemas.openxmlformats.org/officeDocument/2006/relationships/image" Target="../media/image3.jpeg"/><Relationship Id="rId4" Type="http://schemas.openxmlformats.org/officeDocument/2006/relationships/image" Target="../media/image34.wmf"/></Relationships>
</file>

<file path=ppt/slides/_rels/slide4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4.xml"/><Relationship Id="rId1" Type="http://schemas.openxmlformats.org/officeDocument/2006/relationships/vmlDrawing" Target="../drawings/vmlDrawing18.vml"/><Relationship Id="rId5" Type="http://schemas.openxmlformats.org/officeDocument/2006/relationships/image" Target="../media/image3.jpeg"/><Relationship Id="rId4" Type="http://schemas.openxmlformats.org/officeDocument/2006/relationships/image" Target="../media/image36.wmf"/></Relationships>
</file>

<file path=ppt/slides/_rels/slide4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4.xml"/><Relationship Id="rId1" Type="http://schemas.openxmlformats.org/officeDocument/2006/relationships/vmlDrawing" Target="../drawings/vmlDrawing19.vml"/><Relationship Id="rId5" Type="http://schemas.openxmlformats.org/officeDocument/2006/relationships/image" Target="../media/image3.jpeg"/><Relationship Id="rId4" Type="http://schemas.openxmlformats.org/officeDocument/2006/relationships/image" Target="../media/image38.wmf"/></Relationships>
</file>

<file path=ppt/slides/_rels/slide4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image" Target="../media/image41.wmf"/><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oleObject" Target="../embeddings/oleObject34.bin"/><Relationship Id="rId5" Type="http://schemas.openxmlformats.org/officeDocument/2006/relationships/image" Target="../media/image3.jpeg"/><Relationship Id="rId4" Type="http://schemas.openxmlformats.org/officeDocument/2006/relationships/image" Target="../media/image40.wmf"/></Relationships>
</file>

<file path=ppt/slides/_rels/slide4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4.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38.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image" Target="../media/image49.wmf"/><Relationship Id="rId5" Type="http://schemas.openxmlformats.org/officeDocument/2006/relationships/oleObject" Target="../embeddings/oleObject41.bin"/><Relationship Id="rId4" Type="http://schemas.openxmlformats.org/officeDocument/2006/relationships/image" Target="../media/image48.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51.wmf"/><Relationship Id="rId5" Type="http://schemas.openxmlformats.org/officeDocument/2006/relationships/oleObject" Target="../embeddings/oleObject43.bin"/><Relationship Id="rId4" Type="http://schemas.openxmlformats.org/officeDocument/2006/relationships/image" Target="../media/image50.wmf"/></Relationships>
</file>

<file path=ppt/slides/_rels/slide5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3.wmf"/><Relationship Id="rId5" Type="http://schemas.openxmlformats.org/officeDocument/2006/relationships/oleObject" Target="../embeddings/oleObject45.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47.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oleObject" Target="../embeddings/oleObject48.bin"/><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49.bin"/><Relationship Id="rId5" Type="http://schemas.openxmlformats.org/officeDocument/2006/relationships/image" Target="../media/image3.jpeg"/><Relationship Id="rId4" Type="http://schemas.openxmlformats.org/officeDocument/2006/relationships/image" Target="../media/image56.wmf"/><Relationship Id="rId9" Type="http://schemas.openxmlformats.org/officeDocument/2006/relationships/image" Target="../media/image58.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9.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3.jpeg"/><Relationship Id="rId4" Type="http://schemas.openxmlformats.org/officeDocument/2006/relationships/image" Target="../media/image60.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3.bin"/><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62.wmf"/><Relationship Id="rId5" Type="http://schemas.openxmlformats.org/officeDocument/2006/relationships/oleObject" Target="../embeddings/oleObject54.bin"/><Relationship Id="rId4" Type="http://schemas.openxmlformats.org/officeDocument/2006/relationships/image" Target="../media/image6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5.bin"/><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56.bin"/><Relationship Id="rId5" Type="http://schemas.openxmlformats.org/officeDocument/2006/relationships/image" Target="../media/image3.jpeg"/><Relationship Id="rId4" Type="http://schemas.openxmlformats.org/officeDocument/2006/relationships/image" Target="../media/image63.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65.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70.wmf"/><Relationship Id="rId3" Type="http://schemas.openxmlformats.org/officeDocument/2006/relationships/oleObject" Target="../embeddings/oleObject58.bin"/><Relationship Id="rId7" Type="http://schemas.openxmlformats.org/officeDocument/2006/relationships/image" Target="../media/image67.wmf"/><Relationship Id="rId12"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59.bin"/><Relationship Id="rId11" Type="http://schemas.openxmlformats.org/officeDocument/2006/relationships/image" Target="../media/image69.wmf"/><Relationship Id="rId5" Type="http://schemas.openxmlformats.org/officeDocument/2006/relationships/image" Target="../media/image3.jpeg"/><Relationship Id="rId15" Type="http://schemas.openxmlformats.org/officeDocument/2006/relationships/image" Target="../media/image71.wmf"/><Relationship Id="rId10" Type="http://schemas.openxmlformats.org/officeDocument/2006/relationships/oleObject" Target="../embeddings/oleObject61.bin"/><Relationship Id="rId4" Type="http://schemas.openxmlformats.org/officeDocument/2006/relationships/image" Target="../media/image66.wmf"/><Relationship Id="rId9" Type="http://schemas.openxmlformats.org/officeDocument/2006/relationships/image" Target="../media/image68.wmf"/><Relationship Id="rId14" Type="http://schemas.openxmlformats.org/officeDocument/2006/relationships/oleObject" Target="../embeddings/oleObject63.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image" Target="../media/image73.wmf"/><Relationship Id="rId3" Type="http://schemas.openxmlformats.org/officeDocument/2006/relationships/oleObject" Target="../embeddings/oleObject64.bin"/><Relationship Id="rId7" Type="http://schemas.openxmlformats.org/officeDocument/2006/relationships/image" Target="../media/image72.wmf"/><Relationship Id="rId12"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65.bin"/><Relationship Id="rId11" Type="http://schemas.openxmlformats.org/officeDocument/2006/relationships/image" Target="../media/image32.wmf"/><Relationship Id="rId5" Type="http://schemas.openxmlformats.org/officeDocument/2006/relationships/image" Target="../media/image3.jpeg"/><Relationship Id="rId10" Type="http://schemas.openxmlformats.org/officeDocument/2006/relationships/oleObject" Target="../embeddings/oleObject67.bin"/><Relationship Id="rId4" Type="http://schemas.openxmlformats.org/officeDocument/2006/relationships/image" Target="../media/image21.wmf"/><Relationship Id="rId9" Type="http://schemas.openxmlformats.org/officeDocument/2006/relationships/image" Target="../media/image31.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69.bin"/><Relationship Id="rId7" Type="http://schemas.openxmlformats.org/officeDocument/2006/relationships/image" Target="../media/image75.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70.bin"/><Relationship Id="rId5" Type="http://schemas.openxmlformats.org/officeDocument/2006/relationships/image" Target="../media/image3.jpeg"/><Relationship Id="rId4" Type="http://schemas.openxmlformats.org/officeDocument/2006/relationships/image" Target="../media/image74.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76.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image" Target="../media/image77.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79.wmf"/><Relationship Id="rId5" Type="http://schemas.openxmlformats.org/officeDocument/2006/relationships/oleObject" Target="../embeddings/oleObject74.bin"/><Relationship Id="rId4" Type="http://schemas.openxmlformats.org/officeDocument/2006/relationships/image" Target="../media/image7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82.wmf"/><Relationship Id="rId5" Type="http://schemas.openxmlformats.org/officeDocument/2006/relationships/oleObject" Target="../embeddings/oleObject76.bin"/><Relationship Id="rId4" Type="http://schemas.openxmlformats.org/officeDocument/2006/relationships/image" Target="../media/image81.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43.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86.wmf"/><Relationship Id="rId5" Type="http://schemas.openxmlformats.org/officeDocument/2006/relationships/oleObject" Target="../embeddings/oleObject79.bin"/><Relationship Id="rId4" Type="http://schemas.openxmlformats.org/officeDocument/2006/relationships/image" Target="../media/image85.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88.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8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90.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91.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12.xml"/><Relationship Id="rId1" Type="http://schemas.openxmlformats.org/officeDocument/2006/relationships/vmlDrawing" Target="../drawings/vmlDrawing44.vml"/><Relationship Id="rId6" Type="http://schemas.openxmlformats.org/officeDocument/2006/relationships/image" Target="../media/image93.wmf"/><Relationship Id="rId5" Type="http://schemas.openxmlformats.org/officeDocument/2006/relationships/oleObject" Target="../embeddings/oleObject86.bin"/><Relationship Id="rId4" Type="http://schemas.openxmlformats.org/officeDocument/2006/relationships/image" Target="../media/image92.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95.wmf"/><Relationship Id="rId5" Type="http://schemas.openxmlformats.org/officeDocument/2006/relationships/oleObject" Target="../embeddings/oleObject88.bin"/><Relationship Id="rId4" Type="http://schemas.openxmlformats.org/officeDocument/2006/relationships/image" Target="../media/image94.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97.wmf"/><Relationship Id="rId5" Type="http://schemas.openxmlformats.org/officeDocument/2006/relationships/oleObject" Target="../embeddings/oleObject90.bin"/><Relationship Id="rId4" Type="http://schemas.openxmlformats.org/officeDocument/2006/relationships/image" Target="../media/image96.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3" name="Rectangle 3"/>
          <p:cNvSpPr>
            <a:spLocks noGrp="1" noChangeArrowheads="1"/>
          </p:cNvSpPr>
          <p:nvPr>
            <p:ph type="subTitle" idx="1"/>
          </p:nvPr>
        </p:nvSpPr>
        <p:spPr>
          <a:xfrm>
            <a:off x="1368053" y="2132856"/>
            <a:ext cx="6048375" cy="1752600"/>
          </a:xfrm>
        </p:spPr>
        <p:txBody>
          <a:bodyPr/>
          <a:lstStyle/>
          <a:p>
            <a:pPr eaLnBrk="1" hangingPunct="1"/>
            <a:r>
              <a:rPr lang="fa-IR" sz="7200" dirty="0" smtClean="0">
                <a:solidFill>
                  <a:schemeClr val="bg1"/>
                </a:solidFill>
                <a:cs typeface="B Titr" panose="00000700000000000000" pitchFamily="2" charset="-78"/>
              </a:rPr>
              <a:t>مديريت مالي 1</a:t>
            </a:r>
          </a:p>
          <a:p>
            <a:pPr eaLnBrk="1" hangingPunct="1"/>
            <a:endParaRPr lang="fa-IR" sz="7200" dirty="0">
              <a:solidFill>
                <a:schemeClr val="bg1"/>
              </a:solidFill>
              <a:cs typeface="B Titr" panose="00000700000000000000" pitchFamily="2" charset="-78"/>
            </a:endParaRPr>
          </a:p>
          <a:p>
            <a:pPr eaLnBrk="1" hangingPunct="1"/>
            <a:r>
              <a:rPr lang="fa-IR" sz="5400" dirty="0" smtClean="0">
                <a:solidFill>
                  <a:schemeClr val="bg1"/>
                </a:solidFill>
                <a:cs typeface="B Titr" panose="00000700000000000000" pitchFamily="2" charset="-78"/>
              </a:rPr>
              <a:t>استاد: مهسا محمدی</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itle 1"/>
          <p:cNvSpPr>
            <a:spLocks noGrp="1"/>
          </p:cNvSpPr>
          <p:nvPr>
            <p:ph type="title"/>
          </p:nvPr>
        </p:nvSpPr>
        <p:spPr>
          <a:xfrm>
            <a:off x="431800" y="274638"/>
            <a:ext cx="7777163" cy="654050"/>
          </a:xfrm>
        </p:spPr>
        <p:txBody>
          <a:bodyPr/>
          <a:lstStyle/>
          <a:p>
            <a:pPr algn="r"/>
            <a:r>
              <a:rPr lang="fa-IR" sz="3600" b="1" smtClean="0"/>
              <a:t>هدف های مدیریت مالی:</a:t>
            </a:r>
            <a:endParaRPr lang="en-US" sz="3600" b="1" smtClean="0"/>
          </a:p>
        </p:txBody>
      </p:sp>
      <p:sp>
        <p:nvSpPr>
          <p:cNvPr id="5" name="Rectangle 3"/>
          <p:cNvSpPr txBox="1">
            <a:spLocks noChangeArrowheads="1"/>
          </p:cNvSpPr>
          <p:nvPr/>
        </p:nvSpPr>
        <p:spPr bwMode="auto">
          <a:xfrm>
            <a:off x="390525" y="1000125"/>
            <a:ext cx="7777163" cy="2428875"/>
          </a:xfrm>
          <a:prstGeom prst="rect">
            <a:avLst/>
          </a:prstGeom>
          <a:noFill/>
          <a:ln w="9525">
            <a:noFill/>
            <a:miter lim="800000"/>
            <a:headEnd/>
            <a:tailEnd/>
          </a:ln>
        </p:spPr>
        <p:txBody>
          <a:bodyPr/>
          <a:lstStyle/>
          <a:p>
            <a:pPr marL="342900" indent="-342900" algn="just">
              <a:spcBef>
                <a:spcPct val="20000"/>
              </a:spcBef>
              <a:defRPr/>
            </a:pPr>
            <a:r>
              <a:rPr lang="fa-IR" sz="2400" kern="0" dirty="0">
                <a:latin typeface="+mn-lt"/>
                <a:cs typeface="+mn-cs"/>
              </a:rPr>
              <a:t>دوبرداشت برای تعریف هدف های خاص مدیریا مالی وجود دارد:</a:t>
            </a:r>
          </a:p>
          <a:p>
            <a:pPr marL="457200" indent="-457200" algn="just">
              <a:spcBef>
                <a:spcPct val="20000"/>
              </a:spcBef>
              <a:buFontTx/>
              <a:buAutoNum type="arabicPeriod"/>
              <a:defRPr/>
            </a:pPr>
            <a:r>
              <a:rPr lang="fa-IR" sz="2400" b="1" kern="0" dirty="0">
                <a:latin typeface="+mn-lt"/>
                <a:cs typeface="+mn-cs"/>
              </a:rPr>
              <a:t>برداشت سود – مخاطره نسبت به هدفهای مدیریت مالی</a:t>
            </a:r>
          </a:p>
          <a:p>
            <a:pPr marL="457200" indent="-457200" algn="just">
              <a:spcBef>
                <a:spcPct val="20000"/>
              </a:spcBef>
              <a:defRPr/>
            </a:pPr>
            <a:r>
              <a:rPr lang="fa-IR" sz="2200" kern="0" dirty="0">
                <a:latin typeface="+mn-lt"/>
                <a:cs typeface="+mn-cs"/>
              </a:rPr>
              <a:t>در اولین برداشت این مسئله مورد نظر است که امورمالی با ایجاد چاچوب مناسب برای حداکثر ساختن سود با سطح خاصی از مخاطره سروکار دارد. برای دستیابی به تعادل بین سود ومخاطره، بنگاه باید روی جریان منابع مالی کنترل اعمال کند. در این برداشت بر چهار هدف زیر تاکید میشود:</a:t>
            </a:r>
          </a:p>
          <a:p>
            <a:pPr marL="457200" indent="-457200" algn="just">
              <a:spcBef>
                <a:spcPct val="20000"/>
              </a:spcBef>
              <a:defRPr/>
            </a:pPr>
            <a:endParaRPr lang="fa-IR" sz="2400" kern="0" dirty="0">
              <a:latin typeface="+mn-lt"/>
              <a:cs typeface="+mn-cs"/>
            </a:endParaRPr>
          </a:p>
          <a:p>
            <a:pPr marL="342900" indent="-342900" algn="just">
              <a:spcBef>
                <a:spcPct val="20000"/>
              </a:spcBef>
              <a:defRPr/>
            </a:pPr>
            <a:endParaRPr lang="en-US" sz="3200" b="1" kern="0" dirty="0">
              <a:latin typeface="+mn-lt"/>
              <a:cs typeface="B Mitra" pitchFamily="2" charset="-78"/>
            </a:endParaRPr>
          </a:p>
        </p:txBody>
      </p:sp>
      <p:sp>
        <p:nvSpPr>
          <p:cNvPr id="4" name="Rectangle 3"/>
          <p:cNvSpPr txBox="1">
            <a:spLocks noChangeArrowheads="1"/>
          </p:cNvSpPr>
          <p:nvPr/>
        </p:nvSpPr>
        <p:spPr bwMode="auto">
          <a:xfrm>
            <a:off x="390525" y="3357563"/>
            <a:ext cx="7145338" cy="2714625"/>
          </a:xfrm>
          <a:prstGeom prst="rect">
            <a:avLst/>
          </a:prstGeom>
          <a:noFill/>
          <a:ln w="9525">
            <a:noFill/>
            <a:miter lim="800000"/>
            <a:headEnd/>
            <a:tailEnd/>
          </a:ln>
        </p:spPr>
        <p:txBody>
          <a:bodyPr/>
          <a:lstStyle/>
          <a:p>
            <a:pPr marL="342900" indent="-342900" algn="just">
              <a:spcBef>
                <a:spcPct val="20000"/>
              </a:spcBef>
              <a:buFont typeface="Wingdings" pitchFamily="2" charset="2"/>
              <a:buChar char="ü"/>
              <a:defRPr/>
            </a:pPr>
            <a:r>
              <a:rPr lang="fa-IR" sz="2200" kern="0" dirty="0">
                <a:latin typeface="+mn-lt"/>
                <a:cs typeface="+mn-cs"/>
              </a:rPr>
              <a:t>حداکثر ساختن سود</a:t>
            </a:r>
          </a:p>
          <a:p>
            <a:pPr marL="342900" indent="-342900" algn="just">
              <a:spcBef>
                <a:spcPct val="20000"/>
              </a:spcBef>
              <a:buFont typeface="Wingdings" pitchFamily="2" charset="2"/>
              <a:buChar char="ü"/>
              <a:defRPr/>
            </a:pPr>
            <a:r>
              <a:rPr lang="fa-IR" sz="2200" kern="0" dirty="0">
                <a:latin typeface="+mn-lt"/>
                <a:cs typeface="+mn-cs"/>
              </a:rPr>
              <a:t>حداقل ساختن مخاطره</a:t>
            </a:r>
          </a:p>
          <a:p>
            <a:pPr marL="342900" indent="-342900" algn="just">
              <a:spcBef>
                <a:spcPct val="20000"/>
              </a:spcBef>
              <a:buFont typeface="Wingdings" pitchFamily="2" charset="2"/>
              <a:buChar char="ü"/>
              <a:defRPr/>
            </a:pPr>
            <a:r>
              <a:rPr lang="fa-IR" sz="2200" kern="0" dirty="0">
                <a:latin typeface="+mn-lt"/>
                <a:cs typeface="+mn-cs"/>
              </a:rPr>
              <a:t>حفظ کنترل جریان ورودی وخروجی منابع مالی به منظور حصول اطمینان از بهره برداری مناسب</a:t>
            </a:r>
          </a:p>
          <a:p>
            <a:pPr marL="342900" indent="-342900" algn="just">
              <a:spcBef>
                <a:spcPct val="20000"/>
              </a:spcBef>
              <a:buFont typeface="Wingdings" pitchFamily="2" charset="2"/>
              <a:buChar char="ü"/>
              <a:defRPr/>
            </a:pPr>
            <a:r>
              <a:rPr lang="fa-IR" sz="2200" kern="0" dirty="0">
                <a:latin typeface="+mn-lt"/>
                <a:cs typeface="+mn-cs"/>
              </a:rPr>
              <a:t>انعطاف پذیری از کافی برای واکنش در مقابل تغییر شرایط و آینده نامطمئن طریق مدیریت دقیق منابع و فعالیتها</a:t>
            </a:r>
          </a:p>
          <a:p>
            <a:pPr marL="457200" indent="-457200" algn="just">
              <a:spcBef>
                <a:spcPct val="20000"/>
              </a:spcBef>
              <a:defRPr/>
            </a:pPr>
            <a:endParaRPr lang="fa-IR" sz="2400" kern="0" dirty="0">
              <a:latin typeface="+mn-lt"/>
              <a:cs typeface="+mn-cs"/>
            </a:endParaRPr>
          </a:p>
          <a:p>
            <a:pPr marL="342900" indent="-342900" algn="just">
              <a:spcBef>
                <a:spcPct val="20000"/>
              </a:spcBef>
              <a:defRPr/>
            </a:pPr>
            <a:endParaRPr lang="en-US" sz="3200" b="1" kern="0" dirty="0">
              <a:latin typeface="+mn-lt"/>
              <a:cs typeface="B Mitra" pitchFamily="2" charset="-78"/>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6" name="Title 1"/>
          <p:cNvSpPr>
            <a:spLocks noGrp="1"/>
          </p:cNvSpPr>
          <p:nvPr>
            <p:ph type="title"/>
          </p:nvPr>
        </p:nvSpPr>
        <p:spPr>
          <a:xfrm>
            <a:off x="431800" y="274638"/>
            <a:ext cx="7777163" cy="511175"/>
          </a:xfrm>
        </p:spPr>
        <p:txBody>
          <a:bodyPr/>
          <a:lstStyle/>
          <a:p>
            <a:pPr algn="r"/>
            <a:r>
              <a:rPr lang="fa-IR" b="1" smtClean="0">
                <a:cs typeface="B Nazanin" panose="00000400000000000000" pitchFamily="2" charset="-78"/>
              </a:rPr>
              <a:t>فرمول های فصل 3</a:t>
            </a:r>
            <a:endParaRPr lang="en-US" b="1" smtClean="0">
              <a:cs typeface="B Nazanin" panose="00000400000000000000" pitchFamily="2" charset="-78"/>
            </a:endParaRPr>
          </a:p>
        </p:txBody>
      </p:sp>
      <p:graphicFrame>
        <p:nvGraphicFramePr>
          <p:cNvPr id="48130" name="Object 5" descr="Parchment"/>
          <p:cNvGraphicFramePr>
            <a:graphicFrameLocks noChangeAspect="1"/>
          </p:cNvGraphicFramePr>
          <p:nvPr/>
        </p:nvGraphicFramePr>
        <p:xfrm>
          <a:off x="461963" y="1071563"/>
          <a:ext cx="2857500" cy="500062"/>
        </p:xfrm>
        <a:graphic>
          <a:graphicData uri="http://schemas.openxmlformats.org/presentationml/2006/ole">
            <mc:AlternateContent xmlns:mc="http://schemas.openxmlformats.org/markup-compatibility/2006">
              <mc:Choice xmlns:v="urn:schemas-microsoft-com:vml" Requires="v">
                <p:oleObj spid="_x0000_s48209" name="Equation" r:id="rId3" imgW="736560" imgH="393480" progId="Equation.3">
                  <p:embed/>
                </p:oleObj>
              </mc:Choice>
              <mc:Fallback>
                <p:oleObj name="Equation" r:id="rId3" imgW="736560" imgH="393480" progId="Equation.3">
                  <p:embed/>
                  <p:pic>
                    <p:nvPicPr>
                      <p:cNvPr id="0" name="Object 5"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1071563"/>
                        <a:ext cx="2857500" cy="500062"/>
                      </a:xfrm>
                      <a:prstGeom prst="rect">
                        <a:avLst/>
                      </a:prstGeom>
                      <a:blipFill dpi="0" rotWithShape="0">
                        <a:blip r:embed="rId5"/>
                        <a:srcRect/>
                        <a:tile tx="0" ty="0" sx="100000" sy="100000" flip="none" algn="tl"/>
                      </a:blipFill>
                    </p:spPr>
                  </p:pic>
                </p:oleObj>
              </mc:Fallback>
            </mc:AlternateContent>
          </a:graphicData>
        </a:graphic>
      </p:graphicFrame>
      <p:sp>
        <p:nvSpPr>
          <p:cNvPr id="48137" name="Rectangle 15"/>
          <p:cNvSpPr>
            <a:spLocks noChangeArrowheads="1"/>
          </p:cNvSpPr>
          <p:nvPr/>
        </p:nvSpPr>
        <p:spPr bwMode="auto">
          <a:xfrm>
            <a:off x="5178425" y="1143000"/>
            <a:ext cx="32146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b="1"/>
              <a:t>نرخ بازده مورد انتظار با وجود رشد</a:t>
            </a:r>
            <a:endParaRPr lang="en-US" b="1"/>
          </a:p>
        </p:txBody>
      </p:sp>
      <p:graphicFrame>
        <p:nvGraphicFramePr>
          <p:cNvPr id="48131" name="Object 6" descr="Parchment"/>
          <p:cNvGraphicFramePr>
            <a:graphicFrameLocks noChangeAspect="1"/>
          </p:cNvGraphicFramePr>
          <p:nvPr/>
        </p:nvGraphicFramePr>
        <p:xfrm>
          <a:off x="390525" y="2714625"/>
          <a:ext cx="2371725" cy="481013"/>
        </p:xfrm>
        <a:graphic>
          <a:graphicData uri="http://schemas.openxmlformats.org/presentationml/2006/ole">
            <mc:AlternateContent xmlns:mc="http://schemas.openxmlformats.org/markup-compatibility/2006">
              <mc:Choice xmlns:v="urn:schemas-microsoft-com:vml" Requires="v">
                <p:oleObj spid="_x0000_s48210" name="Equation" r:id="rId6" imgW="507960" imgH="393480" progId="Equation.3">
                  <p:embed/>
                </p:oleObj>
              </mc:Choice>
              <mc:Fallback>
                <p:oleObj name="Equation" r:id="rId6" imgW="507960" imgH="393480" progId="Equation.3">
                  <p:embed/>
                  <p:pic>
                    <p:nvPicPr>
                      <p:cNvPr id="0" name="Object 6" descr="Parch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25" y="2714625"/>
                        <a:ext cx="2371725" cy="481013"/>
                      </a:xfrm>
                      <a:prstGeom prst="rect">
                        <a:avLst/>
                      </a:prstGeom>
                      <a:blipFill dpi="0" rotWithShape="0">
                        <a:blip r:embed="rId5"/>
                        <a:srcRect/>
                        <a:tile tx="0" ty="0" sx="100000" sy="100000" flip="none" algn="tl"/>
                      </a:blipFill>
                    </p:spPr>
                  </p:pic>
                </p:oleObj>
              </mc:Fallback>
            </mc:AlternateContent>
          </a:graphicData>
        </a:graphic>
      </p:graphicFrame>
      <p:sp>
        <p:nvSpPr>
          <p:cNvPr id="48138" name="Rectangle 20"/>
          <p:cNvSpPr>
            <a:spLocks noChangeArrowheads="1"/>
          </p:cNvSpPr>
          <p:nvPr/>
        </p:nvSpPr>
        <p:spPr bwMode="auto">
          <a:xfrm>
            <a:off x="5106988" y="2786063"/>
            <a:ext cx="32146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b="1"/>
              <a:t>نرخ بازده مورد انتظار بدون رشد</a:t>
            </a:r>
            <a:endParaRPr lang="en-US" b="1"/>
          </a:p>
        </p:txBody>
      </p:sp>
      <p:graphicFrame>
        <p:nvGraphicFramePr>
          <p:cNvPr id="48132" name="Object 7" descr="Parchment"/>
          <p:cNvGraphicFramePr>
            <a:graphicFrameLocks noChangeAspect="1"/>
          </p:cNvGraphicFramePr>
          <p:nvPr/>
        </p:nvGraphicFramePr>
        <p:xfrm>
          <a:off x="461963" y="1857375"/>
          <a:ext cx="2714625" cy="593725"/>
        </p:xfrm>
        <a:graphic>
          <a:graphicData uri="http://schemas.openxmlformats.org/presentationml/2006/ole">
            <mc:AlternateContent xmlns:mc="http://schemas.openxmlformats.org/markup-compatibility/2006">
              <mc:Choice xmlns:v="urn:schemas-microsoft-com:vml" Requires="v">
                <p:oleObj spid="_x0000_s48211" name="Equation" r:id="rId8" imgW="634680" imgH="419040" progId="Equation.3">
                  <p:embed/>
                </p:oleObj>
              </mc:Choice>
              <mc:Fallback>
                <p:oleObj name="Equation" r:id="rId8" imgW="634680" imgH="419040" progId="Equation.3">
                  <p:embed/>
                  <p:pic>
                    <p:nvPicPr>
                      <p:cNvPr id="0" name="Object 7" descr="Parchm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963" y="1857375"/>
                        <a:ext cx="2714625" cy="593725"/>
                      </a:xfrm>
                      <a:prstGeom prst="rect">
                        <a:avLst/>
                      </a:prstGeom>
                      <a:blipFill dpi="0" rotWithShape="0">
                        <a:blip r:embed="rId5"/>
                        <a:srcRect/>
                        <a:tile tx="0" ty="0" sx="100000" sy="100000" flip="none" algn="tl"/>
                      </a:blipFill>
                    </p:spPr>
                  </p:pic>
                </p:oleObj>
              </mc:Fallback>
            </mc:AlternateContent>
          </a:graphicData>
        </a:graphic>
      </p:graphicFrame>
      <p:sp>
        <p:nvSpPr>
          <p:cNvPr id="48139" name="Rectangle 14"/>
          <p:cNvSpPr>
            <a:spLocks noChangeArrowheads="1"/>
          </p:cNvSpPr>
          <p:nvPr/>
        </p:nvSpPr>
        <p:spPr bwMode="auto">
          <a:xfrm>
            <a:off x="3533775" y="1928813"/>
            <a:ext cx="49307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b="1"/>
              <a:t>قیمت سهام وقتی نرخ بازده مورد انتظار بزرگتر از نرخ رشد</a:t>
            </a:r>
            <a:endParaRPr lang="en-US" b="1"/>
          </a:p>
        </p:txBody>
      </p:sp>
      <p:graphicFrame>
        <p:nvGraphicFramePr>
          <p:cNvPr id="48133" name="Object 8" descr="Parchment"/>
          <p:cNvGraphicFramePr>
            <a:graphicFrameLocks noChangeAspect="1"/>
          </p:cNvGraphicFramePr>
          <p:nvPr/>
        </p:nvGraphicFramePr>
        <p:xfrm>
          <a:off x="390525" y="3500438"/>
          <a:ext cx="2254250" cy="549275"/>
        </p:xfrm>
        <a:graphic>
          <a:graphicData uri="http://schemas.openxmlformats.org/presentationml/2006/ole">
            <mc:AlternateContent xmlns:mc="http://schemas.openxmlformats.org/markup-compatibility/2006">
              <mc:Choice xmlns:v="urn:schemas-microsoft-com:vml" Requires="v">
                <p:oleObj spid="_x0000_s48212" name="Equation" r:id="rId10" imgW="482400" imgH="393480" progId="Equation.3">
                  <p:embed/>
                </p:oleObj>
              </mc:Choice>
              <mc:Fallback>
                <p:oleObj name="Equation" r:id="rId10" imgW="482400" imgH="393480" progId="Equation.3">
                  <p:embed/>
                  <p:pic>
                    <p:nvPicPr>
                      <p:cNvPr id="0" name="Object 8" descr="Parchmen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525" y="3500438"/>
                        <a:ext cx="2254250" cy="549275"/>
                      </a:xfrm>
                      <a:prstGeom prst="rect">
                        <a:avLst/>
                      </a:prstGeom>
                      <a:blipFill dpi="0" rotWithShape="0">
                        <a:blip r:embed="rId5"/>
                        <a:srcRect/>
                        <a:tile tx="0" ty="0" sx="100000" sy="100000" flip="none" algn="tl"/>
                      </a:blipFill>
                    </p:spPr>
                  </p:pic>
                </p:oleObj>
              </mc:Fallback>
            </mc:AlternateContent>
          </a:graphicData>
        </a:graphic>
      </p:graphicFrame>
      <p:sp>
        <p:nvSpPr>
          <p:cNvPr id="48140" name="Rectangle 16"/>
          <p:cNvSpPr>
            <a:spLocks noChangeArrowheads="1"/>
          </p:cNvSpPr>
          <p:nvPr/>
        </p:nvSpPr>
        <p:spPr bwMode="auto">
          <a:xfrm>
            <a:off x="3462338" y="3549650"/>
            <a:ext cx="49307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b="1"/>
              <a:t>قیمت سهام وقتی نرخ بازده مورد انتظار وجود دارد</a:t>
            </a:r>
            <a:endParaRPr lang="en-US" b="1"/>
          </a:p>
        </p:txBody>
      </p:sp>
      <p:graphicFrame>
        <p:nvGraphicFramePr>
          <p:cNvPr id="48134" name="Object 9" descr="Parchment"/>
          <p:cNvGraphicFramePr>
            <a:graphicFrameLocks noChangeAspect="1"/>
          </p:cNvGraphicFramePr>
          <p:nvPr/>
        </p:nvGraphicFramePr>
        <p:xfrm>
          <a:off x="390525" y="4786313"/>
          <a:ext cx="5502275" cy="741362"/>
        </p:xfrm>
        <a:graphic>
          <a:graphicData uri="http://schemas.openxmlformats.org/presentationml/2006/ole">
            <mc:AlternateContent xmlns:mc="http://schemas.openxmlformats.org/markup-compatibility/2006">
              <mc:Choice xmlns:v="urn:schemas-microsoft-com:vml" Requires="v">
                <p:oleObj spid="_x0000_s48213" name="Equation" r:id="rId12" imgW="2908080" imgH="419040" progId="Equation.3">
                  <p:embed/>
                </p:oleObj>
              </mc:Choice>
              <mc:Fallback>
                <p:oleObj name="Equation" r:id="rId12" imgW="2908080" imgH="419040" progId="Equation.3">
                  <p:embed/>
                  <p:pic>
                    <p:nvPicPr>
                      <p:cNvPr id="0" name="Object 9" descr="Parchm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525" y="4786313"/>
                        <a:ext cx="5502275" cy="741362"/>
                      </a:xfrm>
                      <a:prstGeom prst="rect">
                        <a:avLst/>
                      </a:prstGeom>
                      <a:blipFill dpi="0" rotWithShape="0">
                        <a:blip r:embed="rId5"/>
                        <a:srcRect/>
                        <a:tile tx="0" ty="0" sx="100000" sy="100000" flip="none" algn="tl"/>
                      </a:blipFill>
                    </p:spPr>
                  </p:pic>
                </p:oleObj>
              </mc:Fallback>
            </mc:AlternateContent>
          </a:graphicData>
        </a:graphic>
      </p:graphicFrame>
      <p:sp>
        <p:nvSpPr>
          <p:cNvPr id="48141" name="Rectangle 19"/>
          <p:cNvSpPr>
            <a:spLocks noChangeArrowheads="1"/>
          </p:cNvSpPr>
          <p:nvPr/>
        </p:nvSpPr>
        <p:spPr bwMode="auto">
          <a:xfrm>
            <a:off x="890588" y="4357688"/>
            <a:ext cx="75739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b="1"/>
              <a:t>محاسبه ارزش فعلی جریانهای نقدی سود سهام و قیمت سهم در پایان دوره با وجود نرخ رشد</a:t>
            </a:r>
            <a:endParaRPr lang="en-US" b="1"/>
          </a:p>
        </p:txBody>
      </p:sp>
      <p:graphicFrame>
        <p:nvGraphicFramePr>
          <p:cNvPr id="48135" name="Object 10" descr="Parchment"/>
          <p:cNvGraphicFramePr>
            <a:graphicFrameLocks noChangeAspect="1"/>
          </p:cNvGraphicFramePr>
          <p:nvPr/>
        </p:nvGraphicFramePr>
        <p:xfrm>
          <a:off x="319088" y="5715000"/>
          <a:ext cx="2286000" cy="785813"/>
        </p:xfrm>
        <a:graphic>
          <a:graphicData uri="http://schemas.openxmlformats.org/presentationml/2006/ole">
            <mc:AlternateContent xmlns:mc="http://schemas.openxmlformats.org/markup-compatibility/2006">
              <mc:Choice xmlns:v="urn:schemas-microsoft-com:vml" Requires="v">
                <p:oleObj spid="_x0000_s48214" name="Equation" r:id="rId14" imgW="761760" imgH="419040" progId="Equation.3">
                  <p:embed/>
                </p:oleObj>
              </mc:Choice>
              <mc:Fallback>
                <p:oleObj name="Equation" r:id="rId14" imgW="761760" imgH="419040" progId="Equation.3">
                  <p:embed/>
                  <p:pic>
                    <p:nvPicPr>
                      <p:cNvPr id="0" name="Object 10" descr="Parchmen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9088" y="5715000"/>
                        <a:ext cx="2286000" cy="785813"/>
                      </a:xfrm>
                      <a:prstGeom prst="rect">
                        <a:avLst/>
                      </a:prstGeom>
                      <a:blipFill dpi="0" rotWithShape="0">
                        <a:blip r:embed="rId5"/>
                        <a:srcRect/>
                        <a:tile tx="0" ty="0" sx="100000" sy="100000" flip="none" algn="tl"/>
                      </a:blipFill>
                    </p:spPr>
                  </p:pic>
                </p:oleObj>
              </mc:Fallback>
            </mc:AlternateContent>
          </a:graphicData>
        </a:graphic>
      </p:graphicFrame>
      <p:sp>
        <p:nvSpPr>
          <p:cNvPr id="48142" name="Rectangle 22"/>
          <p:cNvSpPr>
            <a:spLocks noChangeArrowheads="1"/>
          </p:cNvSpPr>
          <p:nvPr/>
        </p:nvSpPr>
        <p:spPr bwMode="auto">
          <a:xfrm>
            <a:off x="3033713" y="5929313"/>
            <a:ext cx="54308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b="1"/>
              <a:t>ارزش فعلی قیمت سهم در پایان دوره وقتی نرخ بازده مورد انتظار بزرگتر از نرخ رشد</a:t>
            </a:r>
            <a:endParaRPr lang="en-US" b="1"/>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31800" y="779463"/>
            <a:ext cx="7777163" cy="2649537"/>
          </a:xfrm>
        </p:spPr>
        <p:txBody>
          <a:bodyPr/>
          <a:lstStyle/>
          <a:p>
            <a:pPr algn="r" eaLnBrk="1" hangingPunct="1"/>
            <a:r>
              <a:rPr lang="fa-IR" sz="3600" b="1" i="1" smtClean="0">
                <a:solidFill>
                  <a:srgbClr val="FF0000"/>
                </a:solidFill>
                <a:cs typeface="B Titr" panose="00000700000000000000" pitchFamily="2" charset="-78"/>
              </a:rPr>
              <a:t>تمرينهاي كتاب</a:t>
            </a:r>
            <a:br>
              <a:rPr lang="fa-IR" sz="3600" b="1" i="1" smtClean="0">
                <a:solidFill>
                  <a:srgbClr val="FF0000"/>
                </a:solidFill>
                <a:cs typeface="B Titr" panose="00000700000000000000" pitchFamily="2" charset="-78"/>
              </a:rPr>
            </a:br>
            <a:r>
              <a:rPr lang="fa-IR" sz="3600" b="1" i="1" smtClean="0">
                <a:solidFill>
                  <a:srgbClr val="FF0000"/>
                </a:solidFill>
                <a:cs typeface="B Titr" panose="00000700000000000000" pitchFamily="2" charset="-78"/>
              </a:rPr>
              <a:t/>
            </a:r>
            <a:br>
              <a:rPr lang="fa-IR" sz="3600" b="1" i="1" smtClean="0">
                <a:solidFill>
                  <a:srgbClr val="FF0000"/>
                </a:solidFill>
                <a:cs typeface="B Titr" panose="00000700000000000000" pitchFamily="2" charset="-78"/>
              </a:rPr>
            </a:br>
            <a:r>
              <a:rPr lang="fa-IR" sz="2400" b="1" i="1" smtClean="0">
                <a:cs typeface="B Titr" panose="00000700000000000000" pitchFamily="2" charset="-78"/>
              </a:rPr>
              <a:t>1 – فرض كنيد اوراق بهاداري كه سررسيد آن يك سال ديگر است و در سررسيد 1000 واحد پولي پرداخت مي كند را امروز به قيمت 93/925 واحد خريداري كرده</a:t>
            </a:r>
            <a:r>
              <a:rPr lang="fa-IR" sz="2400" b="1" i="1" smtClean="0"/>
              <a:t>‌</a:t>
            </a:r>
            <a:r>
              <a:rPr lang="fa-IR" sz="2400" b="1" i="1" smtClean="0">
                <a:cs typeface="B Titr" panose="00000700000000000000" pitchFamily="2" charset="-78"/>
              </a:rPr>
              <a:t>ايد، نرخ بهره اين اوراق بهادار چقدر است؟</a:t>
            </a:r>
            <a:r>
              <a:rPr lang="fa-IR" smtClean="0"/>
              <a:t> </a:t>
            </a:r>
            <a:endParaRPr lang="en-US" smtClean="0"/>
          </a:p>
        </p:txBody>
      </p:sp>
      <p:sp>
        <p:nvSpPr>
          <p:cNvPr id="49156" name="Rectangle 3"/>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49154" name="Object 4"/>
          <p:cNvGraphicFramePr>
            <a:graphicFrameLocks noChangeAspect="1"/>
          </p:cNvGraphicFramePr>
          <p:nvPr/>
        </p:nvGraphicFramePr>
        <p:xfrm>
          <a:off x="2016125" y="3863975"/>
          <a:ext cx="4895850" cy="1509713"/>
        </p:xfrm>
        <a:graphic>
          <a:graphicData uri="http://schemas.openxmlformats.org/presentationml/2006/ole">
            <mc:AlternateContent xmlns:mc="http://schemas.openxmlformats.org/markup-compatibility/2006">
              <mc:Choice xmlns:v="urn:schemas-microsoft-com:vml" Requires="v">
                <p:oleObj spid="_x0000_s49169" name="Equation" r:id="rId3" imgW="1269449" imgH="393529" progId="Equation.3">
                  <p:embed/>
                </p:oleObj>
              </mc:Choice>
              <mc:Fallback>
                <p:oleObj name="Equation" r:id="rId3" imgW="1269449"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125" y="3863975"/>
                        <a:ext cx="4895850" cy="150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390525" y="285750"/>
            <a:ext cx="7777163" cy="1714500"/>
          </a:xfrm>
        </p:spPr>
        <p:txBody>
          <a:bodyPr/>
          <a:lstStyle/>
          <a:p>
            <a:pPr algn="r" eaLnBrk="1" hangingPunct="1"/>
            <a:r>
              <a:rPr lang="fa-IR" sz="2600" smtClean="0">
                <a:cs typeface="B Nazanin" panose="00000400000000000000" pitchFamily="2" charset="-78"/>
              </a:rPr>
              <a:t>2 – فرض كنيد نرخ بهره 12% در سال است:</a:t>
            </a:r>
            <a:br>
              <a:rPr lang="fa-IR" sz="2600" smtClean="0">
                <a:cs typeface="B Nazanin" panose="00000400000000000000" pitchFamily="2" charset="-78"/>
              </a:rPr>
            </a:br>
            <a:r>
              <a:rPr lang="fa-IR" sz="2600" smtClean="0">
                <a:cs typeface="B Nazanin" panose="00000400000000000000" pitchFamily="2" charset="-78"/>
              </a:rPr>
              <a:t>الف) سرمايه گذار براي اوراق بهاداري كه يك سال ديگر 1000 واحد پولي پرداخت مي كند، امروز چه مبلغي بايد بپردازد؟</a:t>
            </a:r>
            <a:endParaRPr lang="en-US" sz="2600" smtClean="0">
              <a:cs typeface="B Nazanin" panose="00000400000000000000" pitchFamily="2" charset="-78"/>
            </a:endParaRPr>
          </a:p>
        </p:txBody>
      </p:sp>
      <p:sp>
        <p:nvSpPr>
          <p:cNvPr id="50181" name="Rectangle 3"/>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50178" name="Object 4"/>
          <p:cNvGraphicFramePr>
            <a:graphicFrameLocks noChangeAspect="1"/>
          </p:cNvGraphicFramePr>
          <p:nvPr/>
        </p:nvGraphicFramePr>
        <p:xfrm>
          <a:off x="2890838" y="1857375"/>
          <a:ext cx="2162175" cy="1152525"/>
        </p:xfrm>
        <a:graphic>
          <a:graphicData uri="http://schemas.openxmlformats.org/presentationml/2006/ole">
            <mc:AlternateContent xmlns:mc="http://schemas.openxmlformats.org/markup-compatibility/2006">
              <mc:Choice xmlns:v="urn:schemas-microsoft-com:vml" Requires="v">
                <p:oleObj spid="_x0000_s50207" name="Equation" r:id="rId3" imgW="736280" imgH="393529" progId="Equation.3">
                  <p:embed/>
                </p:oleObj>
              </mc:Choice>
              <mc:Fallback>
                <p:oleObj name="Equation" r:id="rId3" imgW="736280"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838" y="1857375"/>
                        <a:ext cx="2162175"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2" name="Rectangle 5"/>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 name="Rectangle 2"/>
          <p:cNvSpPr txBox="1">
            <a:spLocks noChangeArrowheads="1"/>
          </p:cNvSpPr>
          <p:nvPr/>
        </p:nvSpPr>
        <p:spPr bwMode="auto">
          <a:xfrm>
            <a:off x="461963" y="3143250"/>
            <a:ext cx="7777162" cy="1357313"/>
          </a:xfrm>
          <a:prstGeom prst="rect">
            <a:avLst/>
          </a:prstGeom>
          <a:noFill/>
          <a:ln w="9525">
            <a:noFill/>
            <a:miter lim="800000"/>
            <a:headEnd/>
            <a:tailEnd/>
          </a:ln>
        </p:spPr>
        <p:txBody>
          <a:bodyPr/>
          <a:lstStyle/>
          <a:p>
            <a:pPr marL="342900" indent="-342900" algn="just">
              <a:spcBef>
                <a:spcPct val="20000"/>
              </a:spcBef>
              <a:defRPr/>
            </a:pPr>
            <a:r>
              <a:rPr lang="fa-IR" sz="2600" kern="0" dirty="0">
                <a:latin typeface="+mn-lt"/>
                <a:cs typeface="B Nazanin" pitchFamily="2" charset="-78"/>
              </a:rPr>
              <a:t> ب) سرمايه گذار براي اوراق بهاداري كه دو سال ديگر 1000 واحد پولي پرداخت مي كند و در آخر سال اول پرداختي ندارد چه مبلغي بايد پرداخت كند؟</a:t>
            </a:r>
            <a:endParaRPr lang="en-US" sz="2600" kern="0" dirty="0">
              <a:latin typeface="+mn-lt"/>
              <a:cs typeface="B Nazanin" pitchFamily="2" charset="-78"/>
            </a:endParaRPr>
          </a:p>
        </p:txBody>
      </p:sp>
      <p:graphicFrame>
        <p:nvGraphicFramePr>
          <p:cNvPr id="50179" name="Object 5"/>
          <p:cNvGraphicFramePr>
            <a:graphicFrameLocks noChangeAspect="1"/>
          </p:cNvGraphicFramePr>
          <p:nvPr/>
        </p:nvGraphicFramePr>
        <p:xfrm>
          <a:off x="2819400" y="4643438"/>
          <a:ext cx="2303463" cy="1138237"/>
        </p:xfrm>
        <a:graphic>
          <a:graphicData uri="http://schemas.openxmlformats.org/presentationml/2006/ole">
            <mc:AlternateContent xmlns:mc="http://schemas.openxmlformats.org/markup-compatibility/2006">
              <mc:Choice xmlns:v="urn:schemas-microsoft-com:vml" Requires="v">
                <p:oleObj spid="_x0000_s50208" name="Equation" r:id="rId5" imgW="787058" imgH="393529" progId="Equation.3">
                  <p:embed/>
                </p:oleObj>
              </mc:Choice>
              <mc:Fallback>
                <p:oleObj name="Equation" r:id="rId5" imgW="787058" imgH="393529"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643438"/>
                        <a:ext cx="2303463" cy="1138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247650" y="285750"/>
            <a:ext cx="7931150" cy="1928813"/>
          </a:xfrm>
        </p:spPr>
        <p:txBody>
          <a:bodyPr/>
          <a:lstStyle/>
          <a:p>
            <a:pPr algn="r" eaLnBrk="1" hangingPunct="1"/>
            <a:r>
              <a:rPr lang="fa-IR" sz="2600" smtClean="0">
                <a:cs typeface="B Nazanin" panose="00000400000000000000" pitchFamily="2" charset="-78"/>
              </a:rPr>
              <a:t>3 – شركتي انتـظار مي رود كه براي هر سـهم عادي در سال آينده 2 واحد پولي سود سهام ارائه كند. قيمت جاري هر سهم شركت 40 واحد پولي است. سرمايه گذاران انتظار دارند كه سـود سهام شركت به مدت نامحدود ساليانه 4% رشد كند: </a:t>
            </a:r>
            <a:br>
              <a:rPr lang="fa-IR" sz="2600" smtClean="0">
                <a:cs typeface="B Nazanin" panose="00000400000000000000" pitchFamily="2" charset="-78"/>
              </a:rPr>
            </a:br>
            <a:r>
              <a:rPr lang="fa-IR" sz="2600" smtClean="0">
                <a:cs typeface="B Nazanin" panose="00000400000000000000" pitchFamily="2" charset="-78"/>
              </a:rPr>
              <a:t>الف) چه نرخ بازدهي سرمايه گذاران از سهام شركت انتظار دارند؟</a:t>
            </a:r>
            <a:endParaRPr lang="en-US" sz="2600" smtClean="0">
              <a:cs typeface="B Nazanin" panose="00000400000000000000" pitchFamily="2" charset="-78"/>
            </a:endParaRPr>
          </a:p>
        </p:txBody>
      </p:sp>
      <p:sp>
        <p:nvSpPr>
          <p:cNvPr id="51205" name="Rectangle 3"/>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51202" name="Object 4"/>
          <p:cNvGraphicFramePr>
            <a:graphicFrameLocks noChangeAspect="1"/>
          </p:cNvGraphicFramePr>
          <p:nvPr/>
        </p:nvGraphicFramePr>
        <p:xfrm>
          <a:off x="2033588" y="2357438"/>
          <a:ext cx="3959225" cy="954087"/>
        </p:xfrm>
        <a:graphic>
          <a:graphicData uri="http://schemas.openxmlformats.org/presentationml/2006/ole">
            <mc:AlternateContent xmlns:mc="http://schemas.openxmlformats.org/markup-compatibility/2006">
              <mc:Choice xmlns:v="urn:schemas-microsoft-com:vml" Requires="v">
                <p:oleObj spid="_x0000_s51229" name="Equation" r:id="rId3" imgW="1409088" imgH="393529" progId="Equation.3">
                  <p:embed/>
                </p:oleObj>
              </mc:Choice>
              <mc:Fallback>
                <p:oleObj name="Equation" r:id="rId3" imgW="1409088"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2357438"/>
                        <a:ext cx="3959225" cy="954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bwMode="auto">
          <a:xfrm>
            <a:off x="461963" y="3500438"/>
            <a:ext cx="7777162" cy="1374775"/>
          </a:xfrm>
          <a:prstGeom prst="rect">
            <a:avLst/>
          </a:prstGeom>
          <a:noFill/>
          <a:ln w="9525">
            <a:noFill/>
            <a:miter lim="800000"/>
            <a:headEnd/>
            <a:tailEnd/>
          </a:ln>
        </p:spPr>
        <p:txBody>
          <a:bodyPr/>
          <a:lstStyle/>
          <a:p>
            <a:pPr marL="342900" indent="-342900" algn="just">
              <a:lnSpc>
                <a:spcPct val="90000"/>
              </a:lnSpc>
              <a:spcBef>
                <a:spcPct val="20000"/>
              </a:spcBef>
              <a:defRPr/>
            </a:pPr>
            <a:r>
              <a:rPr lang="fa-IR" sz="2600" kern="0" dirty="0">
                <a:latin typeface="+mn-lt"/>
                <a:cs typeface="B Nazanin" pitchFamily="2" charset="-78"/>
              </a:rPr>
              <a:t>ب) اگر تحليل اطلاعات مالي شركت نشان دهد كه نرخ رشد بلند مدت سود سهام 6% است، انتظار داريد چه نرخ بازدهي با خريد سهام شركت به دست آوريد؟</a:t>
            </a:r>
            <a:endParaRPr lang="en-US" sz="2600" kern="0" dirty="0">
              <a:latin typeface="+mn-lt"/>
              <a:cs typeface="B Nazanin" pitchFamily="2" charset="-78"/>
            </a:endParaRPr>
          </a:p>
        </p:txBody>
      </p:sp>
      <p:graphicFrame>
        <p:nvGraphicFramePr>
          <p:cNvPr id="51203" name="Object 3"/>
          <p:cNvGraphicFramePr>
            <a:graphicFrameLocks noChangeAspect="1"/>
          </p:cNvGraphicFramePr>
          <p:nvPr/>
        </p:nvGraphicFramePr>
        <p:xfrm>
          <a:off x="2105025" y="4786313"/>
          <a:ext cx="4103688" cy="1085850"/>
        </p:xfrm>
        <a:graphic>
          <a:graphicData uri="http://schemas.openxmlformats.org/presentationml/2006/ole">
            <mc:AlternateContent xmlns:mc="http://schemas.openxmlformats.org/markup-compatibility/2006">
              <mc:Choice xmlns:v="urn:schemas-microsoft-com:vml" Requires="v">
                <p:oleObj spid="_x0000_s51230" name="Equation" r:id="rId5" imgW="1473200" imgH="393700" progId="Equation.3">
                  <p:embed/>
                </p:oleObj>
              </mc:Choice>
              <mc:Fallback>
                <p:oleObj name="Equation" r:id="rId5" imgW="14732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5025" y="4786313"/>
                        <a:ext cx="4103688"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176213" y="214313"/>
            <a:ext cx="7991475" cy="2857500"/>
          </a:xfrm>
        </p:spPr>
        <p:txBody>
          <a:bodyPr/>
          <a:lstStyle/>
          <a:p>
            <a:pPr algn="r" eaLnBrk="1" hangingPunct="1"/>
            <a:r>
              <a:rPr lang="fa-IR" sz="2000" b="1" i="1" smtClean="0">
                <a:cs typeface="B Nazanin" panose="00000400000000000000" pitchFamily="2" charset="-78"/>
              </a:rPr>
              <a:t>4 – قيمت سهام شرکتي در حال حاضر 20 واحد پولي است. پيش بيني مي شود كه سود سهام جاري شركت كه 2 واحد پولي است، با نرخ 10% در 2 سال آينده كاهش و پس از آن با نرخ 5% در سال به مدت زمان نامحدود رشد كند:</a:t>
            </a:r>
            <a:br>
              <a:rPr lang="fa-IR" sz="2000" b="1" i="1" smtClean="0">
                <a:cs typeface="B Nazanin" panose="00000400000000000000" pitchFamily="2" charset="-78"/>
              </a:rPr>
            </a:br>
            <a:r>
              <a:rPr lang="fa-IR" sz="2000" b="1" i="1" smtClean="0">
                <a:cs typeface="B Nazanin" panose="00000400000000000000" pitchFamily="2" charset="-78"/>
              </a:rPr>
              <a:t>الف) اگر سرمايه گذاري خواهان 15% نرخ بازده باشد، سهام را بايد به چه قيمتي بفروشد؟</a:t>
            </a:r>
            <a:br>
              <a:rPr lang="fa-IR" sz="2000" b="1" i="1" smtClean="0">
                <a:cs typeface="B Nazanin" panose="00000400000000000000" pitchFamily="2" charset="-78"/>
              </a:rPr>
            </a:br>
            <a:r>
              <a:rPr lang="fa-IR" sz="2000" b="1" i="1" smtClean="0">
                <a:cs typeface="B Nazanin" panose="00000400000000000000" pitchFamily="2" charset="-78"/>
              </a:rPr>
              <a:t>سود سهام مورد انتظار در سال 1 ( </a:t>
            </a:r>
            <a:r>
              <a:rPr lang="en-US" sz="2000" b="1" i="1" smtClean="0">
                <a:cs typeface="B Nazanin" panose="00000400000000000000" pitchFamily="2" charset="-78"/>
              </a:rPr>
              <a:t>D1</a:t>
            </a:r>
            <a:r>
              <a:rPr lang="fa-IR" sz="2000" b="1" i="1" smtClean="0">
                <a:cs typeface="B Nazanin" panose="00000400000000000000" pitchFamily="2" charset="-78"/>
              </a:rPr>
              <a:t>  ) </a:t>
            </a:r>
            <a:r>
              <a:rPr lang="en-US" sz="2000" b="1" i="1" smtClean="0">
                <a:cs typeface="B Nazanin" panose="00000400000000000000" pitchFamily="2" charset="-78"/>
              </a:rPr>
              <a:t>1.8</a:t>
            </a:r>
            <a:r>
              <a:rPr lang="fa-IR" sz="2000" b="1" i="1" smtClean="0">
                <a:cs typeface="B Nazanin" panose="00000400000000000000" pitchFamily="2" charset="-78"/>
              </a:rPr>
              <a:t> </a:t>
            </a:r>
            <a:r>
              <a:rPr lang="en-US" sz="2000" b="1" i="1" smtClean="0">
                <a:cs typeface="B Nazanin" panose="00000400000000000000" pitchFamily="2" charset="-78"/>
              </a:rPr>
              <a:t>=</a:t>
            </a:r>
            <a:r>
              <a:rPr lang="fa-IR" sz="2000" b="1" i="1" smtClean="0">
                <a:cs typeface="B Nazanin" panose="00000400000000000000" pitchFamily="2" charset="-78"/>
              </a:rPr>
              <a:t>(</a:t>
            </a:r>
            <a:r>
              <a:rPr lang="en-US" sz="2000" b="1" i="1" smtClean="0">
                <a:cs typeface="B Nazanin" panose="00000400000000000000" pitchFamily="2" charset="-78"/>
              </a:rPr>
              <a:t>2 x 90%</a:t>
            </a:r>
            <a:r>
              <a:rPr lang="fa-IR" sz="2000" b="1" i="1" smtClean="0">
                <a:cs typeface="B Nazanin" panose="00000400000000000000" pitchFamily="2" charset="-78"/>
              </a:rPr>
              <a:t/>
            </a:r>
            <a:br>
              <a:rPr lang="fa-IR" sz="2000" b="1" i="1" smtClean="0">
                <a:cs typeface="B Nazanin" panose="00000400000000000000" pitchFamily="2" charset="-78"/>
              </a:rPr>
            </a:br>
            <a:r>
              <a:rPr lang="fa-IR" sz="2000" b="1" i="1" smtClean="0">
                <a:cs typeface="B Nazanin" panose="00000400000000000000" pitchFamily="2" charset="-78"/>
              </a:rPr>
              <a:t>سود سهام مورد انتظار در سال 2 ( </a:t>
            </a:r>
            <a:r>
              <a:rPr lang="en-US" sz="2000" b="1" i="1" smtClean="0">
                <a:cs typeface="B Nazanin" panose="00000400000000000000" pitchFamily="2" charset="-78"/>
              </a:rPr>
              <a:t>D2</a:t>
            </a:r>
            <a:r>
              <a:rPr lang="fa-IR" sz="2000" b="1" i="1" smtClean="0">
                <a:cs typeface="B Nazanin" panose="00000400000000000000" pitchFamily="2" charset="-78"/>
              </a:rPr>
              <a:t>  )  </a:t>
            </a:r>
            <a:r>
              <a:rPr lang="en-US" sz="2000" b="1" i="1" smtClean="0">
                <a:cs typeface="B Nazanin" panose="00000400000000000000" pitchFamily="2" charset="-78"/>
              </a:rPr>
              <a:t>1.62</a:t>
            </a:r>
            <a:r>
              <a:rPr lang="fa-IR" sz="2000" b="1" i="1" smtClean="0">
                <a:cs typeface="B Nazanin" panose="00000400000000000000" pitchFamily="2" charset="-78"/>
              </a:rPr>
              <a:t> </a:t>
            </a:r>
            <a:r>
              <a:rPr lang="en-US" sz="2000" b="1" i="1" smtClean="0">
                <a:cs typeface="B Nazanin" panose="00000400000000000000" pitchFamily="2" charset="-78"/>
              </a:rPr>
              <a:t>=</a:t>
            </a:r>
            <a:r>
              <a:rPr lang="fa-IR" sz="2000" b="1" i="1" smtClean="0">
                <a:cs typeface="B Nazanin" panose="00000400000000000000" pitchFamily="2" charset="-78"/>
              </a:rPr>
              <a:t> </a:t>
            </a:r>
            <a:r>
              <a:rPr lang="en-US" sz="2000" b="1" i="1" smtClean="0">
                <a:cs typeface="B Nazanin" panose="00000400000000000000" pitchFamily="2" charset="-78"/>
              </a:rPr>
              <a:t>1.8 x 90%</a:t>
            </a:r>
            <a:r>
              <a:rPr lang="fa-IR" sz="2000" b="1" i="1" smtClean="0">
                <a:cs typeface="B Nazanin" panose="00000400000000000000" pitchFamily="2" charset="-78"/>
              </a:rPr>
              <a:t/>
            </a:r>
            <a:br>
              <a:rPr lang="fa-IR" sz="2000" b="1" i="1" smtClean="0">
                <a:cs typeface="B Nazanin" panose="00000400000000000000" pitchFamily="2" charset="-78"/>
              </a:rPr>
            </a:br>
            <a:r>
              <a:rPr lang="fa-IR" sz="2000" b="1" i="1" smtClean="0">
                <a:cs typeface="B Nazanin" panose="00000400000000000000" pitchFamily="2" charset="-78"/>
              </a:rPr>
              <a:t>سود سهام مورد انتظار در سال 3 ( </a:t>
            </a:r>
            <a:r>
              <a:rPr lang="en-US" sz="2000" b="1" i="1" smtClean="0">
                <a:cs typeface="B Nazanin" panose="00000400000000000000" pitchFamily="2" charset="-78"/>
              </a:rPr>
              <a:t>D3</a:t>
            </a:r>
            <a:r>
              <a:rPr lang="fa-IR" sz="2000" b="1" i="1" smtClean="0">
                <a:cs typeface="B Nazanin" panose="00000400000000000000" pitchFamily="2" charset="-78"/>
              </a:rPr>
              <a:t>  ) </a:t>
            </a:r>
            <a:r>
              <a:rPr lang="en-US" sz="2000" b="1" i="1" smtClean="0">
                <a:cs typeface="B Nazanin" panose="00000400000000000000" pitchFamily="2" charset="-78"/>
              </a:rPr>
              <a:t>1.62 x105%= 1.701</a:t>
            </a:r>
          </a:p>
        </p:txBody>
      </p:sp>
      <p:sp>
        <p:nvSpPr>
          <p:cNvPr id="52229" name="Rectangle 3"/>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52226" name="Object 4"/>
          <p:cNvGraphicFramePr>
            <a:graphicFrameLocks noChangeAspect="1"/>
          </p:cNvGraphicFramePr>
          <p:nvPr/>
        </p:nvGraphicFramePr>
        <p:xfrm>
          <a:off x="2747963" y="2857500"/>
          <a:ext cx="3024187" cy="809625"/>
        </p:xfrm>
        <a:graphic>
          <a:graphicData uri="http://schemas.openxmlformats.org/presentationml/2006/ole">
            <mc:AlternateContent xmlns:mc="http://schemas.openxmlformats.org/markup-compatibility/2006">
              <mc:Choice xmlns:v="urn:schemas-microsoft-com:vml" Requires="v">
                <p:oleObj spid="_x0000_s52255" name="Equation" r:id="rId3" imgW="1459866" imgH="393529" progId="Equation.3">
                  <p:embed/>
                </p:oleObj>
              </mc:Choice>
              <mc:Fallback>
                <p:oleObj name="Equation" r:id="rId3" imgW="1459866"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963" y="2857500"/>
                        <a:ext cx="3024187" cy="809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0" name="Rectangle 5"/>
          <p:cNvSpPr>
            <a:spLocks noChangeArrowheads="1"/>
          </p:cNvSpPr>
          <p:nvPr/>
        </p:nvSpPr>
        <p:spPr bwMode="auto">
          <a:xfrm>
            <a:off x="0" y="321468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52227" name="Object 6"/>
          <p:cNvGraphicFramePr>
            <a:graphicFrameLocks noChangeAspect="1"/>
          </p:cNvGraphicFramePr>
          <p:nvPr/>
        </p:nvGraphicFramePr>
        <p:xfrm>
          <a:off x="2247900" y="3786188"/>
          <a:ext cx="4248150" cy="773112"/>
        </p:xfrm>
        <a:graphic>
          <a:graphicData uri="http://schemas.openxmlformats.org/presentationml/2006/ole">
            <mc:AlternateContent xmlns:mc="http://schemas.openxmlformats.org/markup-compatibility/2006">
              <mc:Choice xmlns:v="urn:schemas-microsoft-com:vml" Requires="v">
                <p:oleObj spid="_x0000_s52256" name="Equation" r:id="rId5" imgW="2311400" imgH="431800" progId="Equation.3">
                  <p:embed/>
                </p:oleObj>
              </mc:Choice>
              <mc:Fallback>
                <p:oleObj name="Equation" r:id="rId5" imgW="2311400" imgH="431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7900" y="3786188"/>
                        <a:ext cx="4248150" cy="773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auto">
          <a:xfrm>
            <a:off x="371475" y="4678363"/>
            <a:ext cx="7777162" cy="1428750"/>
          </a:xfrm>
          <a:prstGeom prst="rect">
            <a:avLst/>
          </a:prstGeom>
          <a:noFill/>
          <a:ln w="9525">
            <a:noFill/>
            <a:miter lim="800000"/>
            <a:headEnd/>
            <a:tailEnd/>
          </a:ln>
        </p:spPr>
        <p:txBody>
          <a:bodyPr/>
          <a:lstStyle/>
          <a:p>
            <a:pPr marL="342900" indent="-342900" algn="just">
              <a:spcBef>
                <a:spcPct val="20000"/>
              </a:spcBef>
              <a:defRPr/>
            </a:pPr>
            <a:r>
              <a:rPr lang="fa-IR" sz="2200" b="1" i="1" kern="0" dirty="0">
                <a:latin typeface="+mn-lt"/>
                <a:cs typeface="B Titr" pitchFamily="2" charset="-78"/>
              </a:rPr>
              <a:t>ب) آيا به عقيده شما خريد سهام شركت عاقلانه مي باشد؟ </a:t>
            </a:r>
            <a:endParaRPr lang="fa-IR" sz="2200" b="1" kern="0" dirty="0">
              <a:latin typeface="+mn-lt"/>
              <a:cs typeface="B Titr" pitchFamily="2" charset="-78"/>
            </a:endParaRPr>
          </a:p>
          <a:p>
            <a:pPr marL="342900" indent="-342900" algn="just">
              <a:spcBef>
                <a:spcPct val="20000"/>
              </a:spcBef>
              <a:defRPr/>
            </a:pPr>
            <a:endParaRPr lang="fa-IR" sz="2200" b="1" kern="0" dirty="0">
              <a:latin typeface="+mn-lt"/>
              <a:cs typeface="B Mitra" pitchFamily="2" charset="-78"/>
            </a:endParaRPr>
          </a:p>
          <a:p>
            <a:pPr marL="342900" indent="-342900" algn="just">
              <a:spcBef>
                <a:spcPct val="20000"/>
              </a:spcBef>
              <a:defRPr/>
            </a:pPr>
            <a:r>
              <a:rPr lang="fa-IR" sz="2200" b="1" kern="0" dirty="0">
                <a:latin typeface="+mn-lt"/>
                <a:cs typeface="B Mitra" pitchFamily="2" charset="-78"/>
              </a:rPr>
              <a:t>خير. زيرا ارزش واقعي اين سهام </a:t>
            </a:r>
            <a:r>
              <a:rPr lang="en-US" sz="2200" kern="0" dirty="0">
                <a:latin typeface="+mn-lt"/>
                <a:cs typeface="B Mitra" pitchFamily="2" charset="-78"/>
              </a:rPr>
              <a:t>15.65</a:t>
            </a:r>
            <a:r>
              <a:rPr lang="fa-IR" sz="2200" b="1" kern="0" dirty="0">
                <a:latin typeface="+mn-lt"/>
                <a:cs typeface="B Mitra" pitchFamily="2" charset="-78"/>
              </a:rPr>
              <a:t> واحد پولي ولي قيمت بازار </a:t>
            </a:r>
            <a:r>
              <a:rPr lang="fa-IR" sz="2200" b="1" kern="0" dirty="0" smtClean="0">
                <a:latin typeface="+mn-lt"/>
                <a:cs typeface="B Mitra" pitchFamily="2" charset="-78"/>
              </a:rPr>
              <a:t>آن 20 </a:t>
            </a:r>
            <a:r>
              <a:rPr lang="fa-IR" sz="2200" b="1" kern="0" dirty="0">
                <a:latin typeface="+mn-lt"/>
                <a:cs typeface="B Mitra" pitchFamily="2" charset="-78"/>
              </a:rPr>
              <a:t>واحد پولي است. </a:t>
            </a:r>
            <a:endParaRPr lang="en-US" sz="2200" b="1" kern="0" dirty="0">
              <a:latin typeface="+mn-lt"/>
              <a:cs typeface="B Mitra" pitchFamily="2" charset="-78"/>
            </a:endParaRPr>
          </a:p>
          <a:p>
            <a:pPr marL="342900" indent="-342900" algn="just">
              <a:spcBef>
                <a:spcPct val="20000"/>
              </a:spcBef>
              <a:defRPr/>
            </a:pPr>
            <a:endParaRPr lang="en-US" sz="2600" kern="0" dirty="0">
              <a:latin typeface="+mn-lt"/>
              <a:cs typeface="+mn-cs"/>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431800" y="763588"/>
            <a:ext cx="7777163" cy="649287"/>
          </a:xfrm>
        </p:spPr>
        <p:txBody>
          <a:bodyPr/>
          <a:lstStyle/>
          <a:p>
            <a:pPr eaLnBrk="1" hangingPunct="1"/>
            <a:r>
              <a:rPr lang="fa-IR" sz="4000" b="1" smtClean="0">
                <a:solidFill>
                  <a:srgbClr val="FF0000"/>
                </a:solidFill>
                <a:cs typeface="B Titr" panose="00000700000000000000" pitchFamily="2" charset="-78"/>
              </a:rPr>
              <a:t>چند نمونه سئوال امتحاني</a:t>
            </a:r>
            <a:endParaRPr lang="en-US" sz="4000" b="1" smtClean="0">
              <a:solidFill>
                <a:srgbClr val="FF0000"/>
              </a:solidFill>
              <a:cs typeface="B Titr" panose="00000700000000000000" pitchFamily="2" charset="-78"/>
            </a:endParaRPr>
          </a:p>
        </p:txBody>
      </p:sp>
      <p:sp>
        <p:nvSpPr>
          <p:cNvPr id="53252" name="Rectangle 3"/>
          <p:cNvSpPr>
            <a:spLocks noGrp="1" noChangeArrowheads="1"/>
          </p:cNvSpPr>
          <p:nvPr>
            <p:ph type="body" idx="1"/>
          </p:nvPr>
        </p:nvSpPr>
        <p:spPr>
          <a:xfrm>
            <a:off x="431800" y="1916113"/>
            <a:ext cx="7777163" cy="3673475"/>
          </a:xfrm>
        </p:spPr>
        <p:txBody>
          <a:bodyPr/>
          <a:lstStyle/>
          <a:p>
            <a:pPr algn="just" eaLnBrk="1" hangingPunct="1">
              <a:buFontTx/>
              <a:buNone/>
            </a:pPr>
            <a:r>
              <a:rPr lang="fa-IR" sz="2400" b="1" smtClean="0">
                <a:cs typeface="B Titr" panose="00000700000000000000" pitchFamily="2" charset="-78"/>
              </a:rPr>
              <a:t>1 ـ قيمت بازار سهام عادي شركت شهاب در حال حاضر 2500 ريال است. در صورتيكه نرخ بازده مورد انتظار سهام عادي اين شركت 25 درصد و نرخ رشد بلند مدت شركت 5 درصد باشد، پيش بيني سهامداران از سود سال جاري شركت ( </a:t>
            </a:r>
            <a:r>
              <a:rPr lang="en-US" sz="2400" b="1" smtClean="0">
                <a:cs typeface="B Titr" panose="00000700000000000000" pitchFamily="2" charset="-78"/>
              </a:rPr>
              <a:t>D1</a:t>
            </a:r>
            <a:r>
              <a:rPr lang="fa-IR" sz="2400" b="1" smtClean="0">
                <a:cs typeface="B Titr" panose="00000700000000000000" pitchFamily="2" charset="-78"/>
              </a:rPr>
              <a:t> ) چقدر است؟</a:t>
            </a:r>
            <a:endParaRPr lang="en-US" sz="2400" b="1" smtClean="0">
              <a:cs typeface="B Titr" panose="00000700000000000000" pitchFamily="2" charset="-78"/>
            </a:endParaRPr>
          </a:p>
        </p:txBody>
      </p:sp>
      <p:sp>
        <p:nvSpPr>
          <p:cNvPr id="53253" name="Rectangle 4"/>
          <p:cNvSpPr>
            <a:spLocks noChangeArrowheads="1"/>
          </p:cNvSpPr>
          <p:nvPr/>
        </p:nvSpPr>
        <p:spPr bwMode="auto">
          <a:xfrm>
            <a:off x="0" y="322421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53250" name="Object 5"/>
          <p:cNvGraphicFramePr>
            <a:graphicFrameLocks noChangeAspect="1"/>
          </p:cNvGraphicFramePr>
          <p:nvPr/>
        </p:nvGraphicFramePr>
        <p:xfrm>
          <a:off x="647700" y="3575050"/>
          <a:ext cx="7272338" cy="911225"/>
        </p:xfrm>
        <a:graphic>
          <a:graphicData uri="http://schemas.openxmlformats.org/presentationml/2006/ole">
            <mc:AlternateContent xmlns:mc="http://schemas.openxmlformats.org/markup-compatibility/2006">
              <mc:Choice xmlns:v="urn:schemas-microsoft-com:vml" Requires="v">
                <p:oleObj spid="_x0000_s53266" name="Equation" r:id="rId3" imgW="3263900" imgH="406400" progId="Equation.3">
                  <p:embed/>
                </p:oleObj>
              </mc:Choice>
              <mc:Fallback>
                <p:oleObj name="Equation" r:id="rId3" imgW="3263900" imgH="406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3575050"/>
                        <a:ext cx="7272338"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461963" y="500063"/>
            <a:ext cx="7777162" cy="1727200"/>
          </a:xfrm>
        </p:spPr>
        <p:txBody>
          <a:bodyPr/>
          <a:lstStyle/>
          <a:p>
            <a:pPr algn="just" eaLnBrk="1" hangingPunct="1"/>
            <a:r>
              <a:rPr lang="fa-IR" sz="2000" b="1" smtClean="0">
                <a:cs typeface="B Titr" panose="00000700000000000000" pitchFamily="2" charset="-78"/>
              </a:rPr>
              <a:t>2- سود سهام جاري (</a:t>
            </a:r>
            <a:r>
              <a:rPr lang="en-US" sz="2000" b="1" smtClean="0">
                <a:cs typeface="B Titr" panose="00000700000000000000" pitchFamily="2" charset="-78"/>
              </a:rPr>
              <a:t>D1</a:t>
            </a:r>
            <a:r>
              <a:rPr lang="fa-IR" sz="2000" b="1" smtClean="0">
                <a:cs typeface="B Titr" panose="00000700000000000000" pitchFamily="2" charset="-78"/>
              </a:rPr>
              <a:t>) شركت نگار 4000 ريال است. انتظار مي رود سود اين شركت براي مدت يك سال 10 درصد و بعد از آن بطور مداوم با نرخ  5 درصد رشد كند در صورتيكه نرخ بازده مورد انتظار اين شركت  18 درصد باشد سهام آن چقــــدر مي ارزد؟</a:t>
            </a:r>
            <a:endParaRPr lang="en-US" sz="2000" b="1" smtClean="0">
              <a:cs typeface="B Titr" panose="00000700000000000000" pitchFamily="2" charset="-78"/>
            </a:endParaRPr>
          </a:p>
        </p:txBody>
      </p:sp>
      <p:sp>
        <p:nvSpPr>
          <p:cNvPr id="54277" name="Rectangle 3"/>
          <p:cNvSpPr>
            <a:spLocks noGrp="1" noChangeArrowheads="1"/>
          </p:cNvSpPr>
          <p:nvPr>
            <p:ph type="body" idx="1"/>
          </p:nvPr>
        </p:nvSpPr>
        <p:spPr>
          <a:xfrm>
            <a:off x="431800" y="2349500"/>
            <a:ext cx="7777163" cy="1296988"/>
          </a:xfrm>
        </p:spPr>
        <p:txBody>
          <a:bodyPr/>
          <a:lstStyle/>
          <a:p>
            <a:pPr eaLnBrk="1" hangingPunct="1"/>
            <a:r>
              <a:rPr lang="fa-IR" sz="2000" b="1" smtClean="0">
                <a:cs typeface="B Mitra" panose="00000400000000000000" pitchFamily="2" charset="-78"/>
              </a:rPr>
              <a:t>سود سهام مورد انتظار در سال 1 ( </a:t>
            </a:r>
            <a:r>
              <a:rPr lang="en-US" sz="2000" b="1" smtClean="0">
                <a:cs typeface="B Mitra" panose="00000400000000000000" pitchFamily="2" charset="-78"/>
              </a:rPr>
              <a:t>D1</a:t>
            </a:r>
            <a:r>
              <a:rPr lang="fa-IR" sz="2000" b="1" smtClean="0">
                <a:cs typeface="B Mitra" panose="00000400000000000000" pitchFamily="2" charset="-78"/>
              </a:rPr>
              <a:t>  ) 4000 ريال.</a:t>
            </a:r>
          </a:p>
          <a:p>
            <a:pPr eaLnBrk="1" hangingPunct="1"/>
            <a:r>
              <a:rPr lang="fa-IR" sz="2000" b="1" smtClean="0">
                <a:cs typeface="B Mitra" panose="00000400000000000000" pitchFamily="2" charset="-78"/>
              </a:rPr>
              <a:t>سود سهام مورد انتظار در سال 2 ( </a:t>
            </a:r>
            <a:r>
              <a:rPr lang="en-US" sz="2000" b="1" smtClean="0">
                <a:cs typeface="B Mitra" panose="00000400000000000000" pitchFamily="2" charset="-78"/>
              </a:rPr>
              <a:t>D2</a:t>
            </a:r>
            <a:r>
              <a:rPr lang="fa-IR" sz="2000" b="1" smtClean="0">
                <a:cs typeface="B Mitra" panose="00000400000000000000" pitchFamily="2" charset="-78"/>
              </a:rPr>
              <a:t>  ) 4400  ريال. (4000×110%)  </a:t>
            </a:r>
          </a:p>
          <a:p>
            <a:pPr eaLnBrk="1" hangingPunct="1"/>
            <a:r>
              <a:rPr lang="fa-IR" sz="2000" b="1" smtClean="0">
                <a:cs typeface="B Mitra" panose="00000400000000000000" pitchFamily="2" charset="-78"/>
              </a:rPr>
              <a:t>سود سهام مورد انتظار در سال 3 ( </a:t>
            </a:r>
            <a:r>
              <a:rPr lang="en-US" sz="2000" b="1" smtClean="0">
                <a:cs typeface="B Mitra" panose="00000400000000000000" pitchFamily="2" charset="-78"/>
              </a:rPr>
              <a:t>D3</a:t>
            </a:r>
            <a:r>
              <a:rPr lang="fa-IR" sz="2000" b="1" smtClean="0">
                <a:cs typeface="B Mitra" panose="00000400000000000000" pitchFamily="2" charset="-78"/>
              </a:rPr>
              <a:t>  ) 4620  ريال.( 4400×105%)</a:t>
            </a:r>
            <a:endParaRPr lang="en-US" sz="2000" b="1" smtClean="0">
              <a:cs typeface="B Mitra" panose="00000400000000000000" pitchFamily="2" charset="-78"/>
            </a:endParaRPr>
          </a:p>
        </p:txBody>
      </p:sp>
      <p:sp>
        <p:nvSpPr>
          <p:cNvPr id="54278" name="Rectangle 4"/>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54274" name="Object 5"/>
          <p:cNvGraphicFramePr>
            <a:graphicFrameLocks noChangeAspect="1"/>
          </p:cNvGraphicFramePr>
          <p:nvPr/>
        </p:nvGraphicFramePr>
        <p:xfrm>
          <a:off x="2376488" y="3789363"/>
          <a:ext cx="3887787" cy="996950"/>
        </p:xfrm>
        <a:graphic>
          <a:graphicData uri="http://schemas.openxmlformats.org/presentationml/2006/ole">
            <mc:AlternateContent xmlns:mc="http://schemas.openxmlformats.org/markup-compatibility/2006">
              <mc:Choice xmlns:v="urn:schemas-microsoft-com:vml" Requires="v">
                <p:oleObj spid="_x0000_s54302" name="Equation" r:id="rId3" imgW="1524000" imgH="393700" progId="Equation.3">
                  <p:embed/>
                </p:oleObj>
              </mc:Choice>
              <mc:Fallback>
                <p:oleObj name="Equation" r:id="rId3" imgW="1524000" imgH="393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6488" y="3789363"/>
                        <a:ext cx="3887787" cy="996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9" name="Rectangle 6"/>
          <p:cNvSpPr>
            <a:spLocks noChangeArrowheads="1"/>
          </p:cNvSpPr>
          <p:nvPr/>
        </p:nvSpPr>
        <p:spPr bwMode="auto">
          <a:xfrm>
            <a:off x="0" y="321468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54275" name="Object 7"/>
          <p:cNvGraphicFramePr>
            <a:graphicFrameLocks noChangeAspect="1"/>
          </p:cNvGraphicFramePr>
          <p:nvPr/>
        </p:nvGraphicFramePr>
        <p:xfrm>
          <a:off x="1295400" y="5084763"/>
          <a:ext cx="5903913" cy="1025525"/>
        </p:xfrm>
        <a:graphic>
          <a:graphicData uri="http://schemas.openxmlformats.org/presentationml/2006/ole">
            <mc:AlternateContent xmlns:mc="http://schemas.openxmlformats.org/markup-compatibility/2006">
              <mc:Choice xmlns:v="urn:schemas-microsoft-com:vml" Requires="v">
                <p:oleObj spid="_x0000_s54303" name="Equation" r:id="rId5" imgW="2463800" imgH="431800" progId="Equation.3">
                  <p:embed/>
                </p:oleObj>
              </mc:Choice>
              <mc:Fallback>
                <p:oleObj name="Equation" r:id="rId5" imgW="2463800" imgH="4318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084763"/>
                        <a:ext cx="5903913" cy="1025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431800" y="836613"/>
            <a:ext cx="7777163" cy="5289550"/>
          </a:xfrm>
        </p:spPr>
        <p:txBody>
          <a:bodyPr/>
          <a:lstStyle/>
          <a:p>
            <a:pPr eaLnBrk="1" hangingPunct="1">
              <a:lnSpc>
                <a:spcPct val="90000"/>
              </a:lnSpc>
              <a:buFontTx/>
              <a:buNone/>
            </a:pPr>
            <a:r>
              <a:rPr lang="fa-IR" b="1" smtClean="0">
                <a:cs typeface="B Titr" panose="00000700000000000000" pitchFamily="2" charset="-78"/>
              </a:rPr>
              <a:t>3 ـ كداميك از گزينه هاي زير صحيح است؟</a:t>
            </a:r>
          </a:p>
          <a:p>
            <a:pPr algn="just" eaLnBrk="1" hangingPunct="1">
              <a:lnSpc>
                <a:spcPct val="90000"/>
              </a:lnSpc>
              <a:buFontTx/>
              <a:buNone/>
            </a:pPr>
            <a:r>
              <a:rPr lang="fa-IR" b="1" smtClean="0">
                <a:cs typeface="B Mitra" panose="00000400000000000000" pitchFamily="2" charset="-78"/>
              </a:rPr>
              <a:t>الف) هر چه نرخ مورد انتظار سرمايه گذاران از بازده سهام شركتي بيشتر باشد، ارزش آن شركت بيشتر خواهد بود.</a:t>
            </a:r>
          </a:p>
          <a:p>
            <a:pPr algn="just" eaLnBrk="1" hangingPunct="1">
              <a:lnSpc>
                <a:spcPct val="90000"/>
              </a:lnSpc>
              <a:buFontTx/>
              <a:buNone/>
            </a:pPr>
            <a:r>
              <a:rPr lang="fa-IR" b="1" smtClean="0">
                <a:cs typeface="B Mitra" panose="00000400000000000000" pitchFamily="2" charset="-78"/>
              </a:rPr>
              <a:t>ب) هر چه نرخ رشد سود سهام شركتي بيشتر باشد، ارزش آن شركت بيشتر خواهد بود.</a:t>
            </a:r>
          </a:p>
          <a:p>
            <a:pPr algn="just" eaLnBrk="1" hangingPunct="1">
              <a:lnSpc>
                <a:spcPct val="90000"/>
              </a:lnSpc>
              <a:buFontTx/>
              <a:buNone/>
            </a:pPr>
            <a:r>
              <a:rPr lang="fa-IR" b="1" smtClean="0">
                <a:cs typeface="B Mitra" panose="00000400000000000000" pitchFamily="2" charset="-78"/>
              </a:rPr>
              <a:t>ج) رابطه بين سود نقدي سهام و ارزش سهام شركت معكوس است.</a:t>
            </a:r>
          </a:p>
          <a:p>
            <a:pPr algn="just" eaLnBrk="1" hangingPunct="1">
              <a:lnSpc>
                <a:spcPct val="90000"/>
              </a:lnSpc>
              <a:buFontTx/>
              <a:buNone/>
            </a:pPr>
            <a:r>
              <a:rPr lang="fa-IR" b="1" smtClean="0">
                <a:cs typeface="B Mitra" panose="00000400000000000000" pitchFamily="2" charset="-78"/>
              </a:rPr>
              <a:t>د) گزينه الف و ب هر دو صحيح است.</a:t>
            </a:r>
          </a:p>
          <a:p>
            <a:pPr algn="just" eaLnBrk="1" hangingPunct="1">
              <a:lnSpc>
                <a:spcPct val="90000"/>
              </a:lnSpc>
              <a:buFontTx/>
              <a:buNone/>
            </a:pPr>
            <a:r>
              <a:rPr lang="fa-IR" b="1" smtClean="0">
                <a:cs typeface="B Mitra" panose="00000400000000000000" pitchFamily="2" charset="-78"/>
              </a:rPr>
              <a:t>گزينه ب صحيح است.</a:t>
            </a:r>
            <a:endParaRPr lang="en-US" b="1"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431800" y="836613"/>
            <a:ext cx="7777163" cy="5289550"/>
          </a:xfrm>
        </p:spPr>
        <p:txBody>
          <a:bodyPr/>
          <a:lstStyle/>
          <a:p>
            <a:pPr algn="just" eaLnBrk="1" hangingPunct="1">
              <a:lnSpc>
                <a:spcPct val="90000"/>
              </a:lnSpc>
              <a:buFontTx/>
              <a:buNone/>
            </a:pPr>
            <a:r>
              <a:rPr lang="fa-IR" sz="2800" b="1" smtClean="0">
                <a:cs typeface="B Titr" panose="00000700000000000000" pitchFamily="2" charset="-78"/>
              </a:rPr>
              <a:t>4 ـ كداميك از گزينه هاي زير در مورد بازار كارا صحيح است؟ </a:t>
            </a:r>
          </a:p>
          <a:p>
            <a:pPr algn="just" eaLnBrk="1" hangingPunct="1">
              <a:lnSpc>
                <a:spcPct val="90000"/>
              </a:lnSpc>
              <a:buFontTx/>
              <a:buNone/>
            </a:pPr>
            <a:r>
              <a:rPr lang="fa-IR" b="1" smtClean="0">
                <a:cs typeface="B Mitra" panose="00000400000000000000" pitchFamily="2" charset="-78"/>
              </a:rPr>
              <a:t>الف) در بازار كارا قيمت سهام براساس سود خالص و خالص ارزش دارائيهاي شركت تعيين مي شود.</a:t>
            </a:r>
          </a:p>
          <a:p>
            <a:pPr algn="just" eaLnBrk="1" hangingPunct="1">
              <a:lnSpc>
                <a:spcPct val="90000"/>
              </a:lnSpc>
              <a:buFontTx/>
              <a:buNone/>
            </a:pPr>
            <a:r>
              <a:rPr lang="fa-IR" b="1" smtClean="0">
                <a:cs typeface="B Mitra" panose="00000400000000000000" pitchFamily="2" charset="-78"/>
              </a:rPr>
              <a:t>ب) در بازار كارا قيمت سهام روند منطقي و صعودي مناسب دارد.</a:t>
            </a:r>
          </a:p>
          <a:p>
            <a:pPr algn="just" eaLnBrk="1" hangingPunct="1">
              <a:lnSpc>
                <a:spcPct val="90000"/>
              </a:lnSpc>
              <a:buFontTx/>
              <a:buNone/>
            </a:pPr>
            <a:r>
              <a:rPr lang="fa-IR" b="1" smtClean="0">
                <a:cs typeface="B Mitra" panose="00000400000000000000" pitchFamily="2" charset="-78"/>
              </a:rPr>
              <a:t>ج) در هيچكدام از انواع بازارهاي كارا اطلاعات محرمانه وجود ندارد.</a:t>
            </a:r>
          </a:p>
          <a:p>
            <a:pPr algn="just" eaLnBrk="1" hangingPunct="1">
              <a:lnSpc>
                <a:spcPct val="90000"/>
              </a:lnSpc>
              <a:buFontTx/>
              <a:buNone/>
            </a:pPr>
            <a:r>
              <a:rPr lang="fa-IR" b="1" smtClean="0">
                <a:cs typeface="B Mitra" panose="00000400000000000000" pitchFamily="2" charset="-78"/>
              </a:rPr>
              <a:t>د) در بازار كارا اطلاعات به سرعت منتشر مي شود و در قيمت سهام منعكس مي شود.</a:t>
            </a:r>
          </a:p>
          <a:p>
            <a:pPr algn="just" eaLnBrk="1" hangingPunct="1">
              <a:lnSpc>
                <a:spcPct val="90000"/>
              </a:lnSpc>
              <a:buFontTx/>
              <a:buNone/>
            </a:pPr>
            <a:r>
              <a:rPr lang="fa-IR" b="1" smtClean="0">
                <a:cs typeface="B Mitra" panose="00000400000000000000" pitchFamily="2" charset="-78"/>
              </a:rPr>
              <a:t>گزينه د صحيح است.</a:t>
            </a:r>
            <a:r>
              <a:rPr lang="fa-IR" smtClean="0">
                <a:cs typeface="B Mitra" panose="00000400000000000000" pitchFamily="2" charset="-78"/>
              </a:rPr>
              <a:t> </a:t>
            </a:r>
            <a:endParaRPr lang="en-US"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31800" y="2070100"/>
            <a:ext cx="7777163" cy="1143000"/>
          </a:xfrm>
        </p:spPr>
        <p:txBody>
          <a:bodyPr/>
          <a:lstStyle/>
          <a:p>
            <a:pPr eaLnBrk="1" hangingPunct="1"/>
            <a:r>
              <a:rPr lang="ar-SA" smtClean="0">
                <a:solidFill>
                  <a:srgbClr val="FF0000"/>
                </a:solidFill>
                <a:cs typeface="B Titr" panose="00000700000000000000" pitchFamily="2" charset="-78"/>
              </a:rPr>
              <a:t>فصل چهارم: مخاطره و بازده </a:t>
            </a:r>
            <a:endParaRPr lang="en-US" smtClean="0">
              <a:solidFill>
                <a:srgbClr val="FF0000"/>
              </a:solidFill>
              <a:cs typeface="B Titr" panose="00000700000000000000"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90525" y="1000125"/>
            <a:ext cx="7716838" cy="1428750"/>
          </a:xfrm>
          <a:prstGeom prst="rect">
            <a:avLst/>
          </a:prstGeom>
          <a:noFill/>
          <a:ln w="9525">
            <a:noFill/>
            <a:miter lim="800000"/>
            <a:headEnd/>
            <a:tailEnd/>
          </a:ln>
        </p:spPr>
        <p:txBody>
          <a:bodyPr/>
          <a:lstStyle/>
          <a:p>
            <a:pPr marL="457200" indent="-457200" algn="just">
              <a:spcBef>
                <a:spcPct val="20000"/>
              </a:spcBef>
              <a:defRPr/>
            </a:pPr>
            <a:r>
              <a:rPr lang="fa-IR" sz="2400" b="1" kern="0" dirty="0">
                <a:latin typeface="+mn-lt"/>
                <a:cs typeface="+mn-cs"/>
              </a:rPr>
              <a:t>2. برداشت نقدینگی – سودآوری نسبت به هدفهای مدیریت مالی</a:t>
            </a:r>
          </a:p>
          <a:p>
            <a:pPr marL="457200" indent="-457200" algn="just">
              <a:spcBef>
                <a:spcPct val="20000"/>
              </a:spcBef>
              <a:defRPr/>
            </a:pPr>
            <a:r>
              <a:rPr lang="fa-IR" sz="2200" kern="0" dirty="0">
                <a:latin typeface="+mn-lt"/>
                <a:cs typeface="+mn-cs"/>
              </a:rPr>
              <a:t>در این برداشت مدیر مالی تنها دوهدف دارد:</a:t>
            </a:r>
          </a:p>
          <a:p>
            <a:pPr marL="457200" indent="-457200" algn="just">
              <a:spcBef>
                <a:spcPct val="20000"/>
              </a:spcBef>
              <a:defRPr/>
            </a:pPr>
            <a:endParaRPr lang="fa-IR" sz="2400" kern="0" dirty="0">
              <a:latin typeface="+mn-lt"/>
              <a:cs typeface="+mn-cs"/>
            </a:endParaRPr>
          </a:p>
          <a:p>
            <a:pPr marL="342900" indent="-342900" algn="just">
              <a:spcBef>
                <a:spcPct val="20000"/>
              </a:spcBef>
              <a:defRPr/>
            </a:pPr>
            <a:endParaRPr lang="en-US" sz="3200" b="1" kern="0" dirty="0">
              <a:latin typeface="+mn-lt"/>
              <a:cs typeface="B Mitra" pitchFamily="2" charset="-78"/>
            </a:endParaRPr>
          </a:p>
        </p:txBody>
      </p:sp>
      <p:sp>
        <p:nvSpPr>
          <p:cNvPr id="4" name="Rectangle 3"/>
          <p:cNvSpPr txBox="1">
            <a:spLocks noChangeArrowheads="1"/>
          </p:cNvSpPr>
          <p:nvPr/>
        </p:nvSpPr>
        <p:spPr bwMode="auto">
          <a:xfrm>
            <a:off x="533400" y="2214563"/>
            <a:ext cx="7002463" cy="2714625"/>
          </a:xfrm>
          <a:prstGeom prst="rect">
            <a:avLst/>
          </a:prstGeom>
          <a:noFill/>
          <a:ln w="9525">
            <a:noFill/>
            <a:miter lim="800000"/>
            <a:headEnd/>
            <a:tailEnd/>
          </a:ln>
        </p:spPr>
        <p:txBody>
          <a:bodyPr/>
          <a:lstStyle/>
          <a:p>
            <a:pPr marL="342900" indent="-342900" algn="just">
              <a:spcBef>
                <a:spcPct val="20000"/>
              </a:spcBef>
              <a:buFont typeface="Wingdings" pitchFamily="2" charset="2"/>
              <a:buChar char="ü"/>
              <a:defRPr/>
            </a:pPr>
            <a:r>
              <a:rPr lang="fa-IR" sz="2200" kern="0" dirty="0">
                <a:latin typeface="+mn-lt"/>
                <a:cs typeface="+mn-cs"/>
              </a:rPr>
              <a:t>نقدینگی، یعنی بنگاه باید به منظور انجام تعهدات خود (صورتحسابها) و استفاده از تخفیفات خرید نقدی، و مواجه با شرایط اضطراری همیشه وجه کافی در اختیار داشته باشد.</a:t>
            </a:r>
          </a:p>
          <a:p>
            <a:pPr marL="342900" indent="-342900" algn="just">
              <a:spcBef>
                <a:spcPct val="20000"/>
              </a:spcBef>
              <a:buFont typeface="Wingdings" pitchFamily="2" charset="2"/>
              <a:buChar char="ü"/>
              <a:defRPr/>
            </a:pPr>
            <a:r>
              <a:rPr lang="fa-IR" sz="2200" kern="0" dirty="0">
                <a:latin typeface="+mn-lt"/>
                <a:cs typeface="+mn-cs"/>
              </a:rPr>
              <a:t>سودآوری، این بدان معنی است که عملیات بنگاه باید سود بلند مدت برای سهامداران به عنوان بخشی از هدف کلی حداکثر ساختن ارزش فعلی سهام عادی فراهم آورد.</a:t>
            </a:r>
          </a:p>
          <a:p>
            <a:pPr marL="457200" indent="-457200" algn="just">
              <a:spcBef>
                <a:spcPct val="20000"/>
              </a:spcBef>
              <a:defRPr/>
            </a:pPr>
            <a:endParaRPr lang="fa-IR" sz="2400" kern="0" dirty="0">
              <a:latin typeface="+mn-lt"/>
              <a:cs typeface="+mn-cs"/>
            </a:endParaRPr>
          </a:p>
          <a:p>
            <a:pPr marL="342900" indent="-342900" algn="just">
              <a:spcBef>
                <a:spcPct val="20000"/>
              </a:spcBef>
              <a:defRPr/>
            </a:pPr>
            <a:endParaRPr lang="en-US" sz="3200" b="1" kern="0" dirty="0">
              <a:latin typeface="+mn-lt"/>
              <a:cs typeface="B Mitra" pitchFamily="2" charset="-78"/>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431800" y="908050"/>
            <a:ext cx="7777163" cy="4525963"/>
          </a:xfrm>
        </p:spPr>
        <p:txBody>
          <a:bodyPr/>
          <a:lstStyle/>
          <a:p>
            <a:pPr algn="just" eaLnBrk="1" hangingPunct="1">
              <a:lnSpc>
                <a:spcPct val="90000"/>
              </a:lnSpc>
              <a:buFontTx/>
              <a:buNone/>
            </a:pPr>
            <a:r>
              <a:rPr lang="ar-SA" b="1" smtClean="0">
                <a:solidFill>
                  <a:srgbClr val="FF0000"/>
                </a:solidFill>
                <a:cs typeface="B Titr" panose="00000700000000000000" pitchFamily="2" charset="-78"/>
              </a:rPr>
              <a:t>اهداف رفتاري: </a:t>
            </a:r>
          </a:p>
          <a:p>
            <a:pPr algn="just" eaLnBrk="1" hangingPunct="1">
              <a:lnSpc>
                <a:spcPct val="90000"/>
              </a:lnSpc>
              <a:buFontTx/>
              <a:buNone/>
            </a:pPr>
            <a:r>
              <a:rPr lang="ar-SA" sz="2800" b="1" smtClean="0">
                <a:cs typeface="B Mitra" panose="00000400000000000000" pitchFamily="2" charset="-78"/>
              </a:rPr>
              <a:t>از دانشجو انتظار مي رود پس از مشاهده اين برنامه: </a:t>
            </a:r>
          </a:p>
          <a:p>
            <a:pPr algn="just" eaLnBrk="1" hangingPunct="1">
              <a:lnSpc>
                <a:spcPct val="90000"/>
              </a:lnSpc>
              <a:buFontTx/>
              <a:buNone/>
            </a:pPr>
            <a:r>
              <a:rPr lang="ar-SA" sz="2800" b="1" smtClean="0">
                <a:cs typeface="B Mitra" panose="00000400000000000000" pitchFamily="2" charset="-78"/>
              </a:rPr>
              <a:t>1 - مفهوم مخاطره (ريسك) و ارتباط بين مخاطره و بازده سرمايه گذاريها را بداند. </a:t>
            </a:r>
          </a:p>
          <a:p>
            <a:pPr algn="just" eaLnBrk="1" hangingPunct="1">
              <a:lnSpc>
                <a:spcPct val="90000"/>
              </a:lnSpc>
              <a:buFontTx/>
              <a:buNone/>
            </a:pPr>
            <a:r>
              <a:rPr lang="ar-SA" sz="2800" b="1" smtClean="0">
                <a:cs typeface="B Mitra" panose="00000400000000000000" pitchFamily="2" charset="-78"/>
              </a:rPr>
              <a:t>2 - نحوه اندازه گيري مخاطره اوراق بهادار را بداند. </a:t>
            </a:r>
          </a:p>
          <a:p>
            <a:pPr algn="just" eaLnBrk="1" hangingPunct="1">
              <a:lnSpc>
                <a:spcPct val="90000"/>
              </a:lnSpc>
              <a:buFontTx/>
              <a:buNone/>
            </a:pPr>
            <a:r>
              <a:rPr lang="ar-SA" sz="2800" b="1" smtClean="0">
                <a:cs typeface="B Mitra" panose="00000400000000000000" pitchFamily="2" charset="-78"/>
              </a:rPr>
              <a:t>3 - نحوه كاهش مخاطره از طريق متنوع ساختن دارائيها را بداند. </a:t>
            </a:r>
          </a:p>
          <a:p>
            <a:pPr algn="just" eaLnBrk="1" hangingPunct="1">
              <a:lnSpc>
                <a:spcPct val="90000"/>
              </a:lnSpc>
              <a:buFontTx/>
              <a:buNone/>
            </a:pPr>
            <a:r>
              <a:rPr lang="ar-SA" sz="2800" b="1" smtClean="0">
                <a:cs typeface="B Mitra" panose="00000400000000000000" pitchFamily="2" charset="-78"/>
              </a:rPr>
              <a:t>4 -  مفهوم بتا به عنوان معيار اندازه گيري مخاطره را بداند. </a:t>
            </a:r>
          </a:p>
          <a:p>
            <a:pPr algn="just" eaLnBrk="1" hangingPunct="1">
              <a:lnSpc>
                <a:spcPct val="90000"/>
              </a:lnSpc>
              <a:buFontTx/>
              <a:buNone/>
            </a:pPr>
            <a:r>
              <a:rPr lang="ar-SA" sz="2800" b="1" smtClean="0">
                <a:cs typeface="B Mitra" panose="00000400000000000000" pitchFamily="2" charset="-78"/>
              </a:rPr>
              <a:t>5 - نحوه محاسبه نرخ بازده مورد انتظار سهام عادي با استفاده از مدل قيمت گذاري دارائيهاي سرمايه اي را بداند.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Rectangle 3"/>
          <p:cNvSpPr>
            <a:spLocks noGrp="1" noChangeArrowheads="1"/>
          </p:cNvSpPr>
          <p:nvPr>
            <p:ph type="body" idx="1"/>
          </p:nvPr>
        </p:nvSpPr>
        <p:spPr>
          <a:xfrm>
            <a:off x="390525" y="857250"/>
            <a:ext cx="7777163" cy="2786063"/>
          </a:xfrm>
        </p:spPr>
        <p:txBody>
          <a:bodyPr/>
          <a:lstStyle/>
          <a:p>
            <a:pPr algn="just" eaLnBrk="1" hangingPunct="1">
              <a:buFontTx/>
              <a:buNone/>
            </a:pPr>
            <a:r>
              <a:rPr lang="en-US" sz="2800" smtClean="0">
                <a:cs typeface="B Nazanin" panose="00000400000000000000" pitchFamily="2" charset="-78"/>
              </a:rPr>
              <a:t>   </a:t>
            </a:r>
            <a:r>
              <a:rPr lang="fa-IR" sz="2800" b="1" smtClean="0">
                <a:cs typeface="B Nazanin" panose="00000400000000000000" pitchFamily="2" charset="-78"/>
              </a:rPr>
              <a:t>هرگاه بازده يك دارائي بطور دقيق قابل پيش بيني نباشد، سرمايه گذاري در آن دارائي همراه با ريسك (مخاطره) است. مثلا چون بازده سرمايه گذاري در سهام عادي بطور دقيق قابل پيش بيني نيست، سرمايه گذاري در سهام عادي همراه با ريسك است اما چون با سرمايه گذاري در اوراق قرضه دولتي اصل و بهره آن حتما دريافت خواهد شد، سرمايه گذاري در اوراق قرضه دولتي همراه با ريسك نيست.</a:t>
            </a:r>
          </a:p>
        </p:txBody>
      </p:sp>
      <p:sp>
        <p:nvSpPr>
          <p:cNvPr id="3" name="Content Placeholder 2"/>
          <p:cNvSpPr txBox="1">
            <a:spLocks/>
          </p:cNvSpPr>
          <p:nvPr/>
        </p:nvSpPr>
        <p:spPr bwMode="auto">
          <a:xfrm>
            <a:off x="390525" y="4029075"/>
            <a:ext cx="7777163" cy="2043113"/>
          </a:xfrm>
          <a:prstGeom prst="rect">
            <a:avLst/>
          </a:prstGeom>
          <a:noFill/>
          <a:ln w="9525">
            <a:noFill/>
            <a:miter lim="800000"/>
            <a:headEnd/>
            <a:tailEnd/>
          </a:ln>
        </p:spPr>
        <p:txBody>
          <a:bodyPr/>
          <a:lstStyle/>
          <a:p>
            <a:pPr marL="342900" indent="-342900" algn="just" eaLnBrk="0" hangingPunct="0">
              <a:spcBef>
                <a:spcPct val="20000"/>
              </a:spcBef>
              <a:defRPr/>
            </a:pPr>
            <a:r>
              <a:rPr lang="fa-IR" sz="2800" kern="0" dirty="0">
                <a:latin typeface="+mn-lt"/>
                <a:cs typeface="B Nazanin" pitchFamily="2" charset="-78"/>
              </a:rPr>
              <a:t>   </a:t>
            </a:r>
            <a:r>
              <a:rPr lang="fa-IR" sz="2800" b="1" kern="0" dirty="0">
                <a:latin typeface="+mn-lt"/>
                <a:cs typeface="B Nazanin" pitchFamily="2" charset="-78"/>
              </a:rPr>
              <a:t>در فصل های گذشته ذکر کردیم که: قیمت اوراق بهادار با ارزش فعلی جریان نقدینه آن برای مالک برابر است و</a:t>
            </a:r>
            <a:r>
              <a:rPr lang="en-US" sz="2800" b="1" kern="0" dirty="0">
                <a:latin typeface="+mn-lt"/>
                <a:cs typeface="B Nazanin" pitchFamily="2" charset="-78"/>
              </a:rPr>
              <a:t> </a:t>
            </a:r>
            <a:r>
              <a:rPr lang="fa-IR" sz="2800" b="1" kern="0" dirty="0">
                <a:latin typeface="+mn-lt"/>
                <a:cs typeface="B Nazanin" pitchFamily="2" charset="-78"/>
              </a:rPr>
              <a:t>نرخ تنزیل مورد استفاده در محاسبه ارزش فعلی منعکس کننده مخاطره جریان نقدی است.</a:t>
            </a:r>
            <a:endParaRPr lang="en-US" sz="2800" b="1"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61963" y="285750"/>
            <a:ext cx="7775575" cy="854075"/>
          </a:xfrm>
        </p:spPr>
        <p:txBody>
          <a:bodyPr/>
          <a:lstStyle/>
          <a:p>
            <a:pPr algn="r" eaLnBrk="1" hangingPunct="1"/>
            <a:r>
              <a:rPr lang="fa-IR" sz="3600" b="1" smtClean="0">
                <a:solidFill>
                  <a:srgbClr val="FF0000"/>
                </a:solidFill>
                <a:cs typeface="B Titr" panose="00000700000000000000" pitchFamily="2" charset="-78"/>
              </a:rPr>
              <a:t>مخاطره و اندازه گيري مخاطره</a:t>
            </a:r>
            <a:r>
              <a:rPr lang="fa-IR" sz="3600" smtClean="0">
                <a:solidFill>
                  <a:srgbClr val="FF0000"/>
                </a:solidFill>
                <a:cs typeface="B Titr" panose="00000700000000000000" pitchFamily="2" charset="-78"/>
              </a:rPr>
              <a:t> </a:t>
            </a:r>
            <a:endParaRPr lang="en-US" sz="3600" b="1" smtClean="0">
              <a:solidFill>
                <a:srgbClr val="FF0000"/>
              </a:solidFill>
              <a:cs typeface="B Titr" panose="00000700000000000000" pitchFamily="2" charset="-78"/>
            </a:endParaRPr>
          </a:p>
        </p:txBody>
      </p:sp>
      <p:sp>
        <p:nvSpPr>
          <p:cNvPr id="161795" name="Rectangle 3"/>
          <p:cNvSpPr>
            <a:spLocks noGrp="1" noChangeArrowheads="1"/>
          </p:cNvSpPr>
          <p:nvPr>
            <p:ph type="body" idx="1"/>
          </p:nvPr>
        </p:nvSpPr>
        <p:spPr>
          <a:xfrm>
            <a:off x="390525" y="1143000"/>
            <a:ext cx="7777163" cy="5143500"/>
          </a:xfrm>
        </p:spPr>
        <p:txBody>
          <a:bodyPr/>
          <a:lstStyle/>
          <a:p>
            <a:pPr algn="just" eaLnBrk="1" hangingPunct="1">
              <a:buFontTx/>
              <a:buNone/>
            </a:pPr>
            <a:r>
              <a:rPr lang="fa-IR" sz="2400" smtClean="0">
                <a:cs typeface="B Nazanin" panose="00000400000000000000" pitchFamily="2" charset="-78"/>
              </a:rPr>
              <a:t>   در تصمیم گیری های مالی داشتن معیار اندازه گیری عینی مخاطره (عدم قطعیت) مفید ولازم است. این معیار و اندازه گیری باید مستقل از احساس افراد مختلف نسبت به مخاطره باشد.</a:t>
            </a:r>
          </a:p>
          <a:p>
            <a:pPr algn="just" eaLnBrk="1" hangingPunct="1">
              <a:buFontTx/>
              <a:buNone/>
            </a:pPr>
            <a:r>
              <a:rPr lang="fa-IR" sz="2400" smtClean="0">
                <a:cs typeface="B Nazanin" panose="00000400000000000000" pitchFamily="2" charset="-78"/>
              </a:rPr>
              <a:t>    مخاطره را میتوانیم احتمال تحمل زیان و یا امکان وقوع رویدادی نا مطلوب تعریف کنیم.</a:t>
            </a:r>
          </a:p>
          <a:p>
            <a:pPr algn="just" eaLnBrk="1" hangingPunct="1">
              <a:buFontTx/>
              <a:buNone/>
            </a:pPr>
            <a:r>
              <a:rPr lang="fa-IR" sz="2400" smtClean="0">
                <a:cs typeface="B Nazanin" panose="00000400000000000000" pitchFamily="2" charset="-78"/>
              </a:rPr>
              <a:t>    احتمال یک حادثه، امکان وقوع آن است و از ارائه اطلاعات احتمال های متفاوت در خصوص یک موضوع به یک توزیع احتمالی دست خواهیم یافت.</a:t>
            </a:r>
          </a:p>
          <a:p>
            <a:pPr algn="just" eaLnBrk="1" hangingPunct="1">
              <a:buFontTx/>
              <a:buNone/>
            </a:pPr>
            <a:r>
              <a:rPr lang="fa-IR" sz="2400" smtClean="0">
                <a:cs typeface="B Nazanin" panose="00000400000000000000" pitchFamily="2" charset="-78"/>
              </a:rPr>
              <a:t>    براي اندازه گيري مخاطره طرحهاي سرمايه گذاري، از انحراف معيار استفاده مي شود. </a:t>
            </a:r>
            <a:r>
              <a:rPr lang="fa-IR" sz="2400" b="1" smtClean="0">
                <a:cs typeface="B Nazanin" panose="00000400000000000000" pitchFamily="2" charset="-78"/>
              </a:rPr>
              <a:t>انحراف معيار (واریانس)، </a:t>
            </a:r>
            <a:r>
              <a:rPr lang="fa-IR" sz="2400" smtClean="0">
                <a:cs typeface="B Nazanin" panose="00000400000000000000" pitchFamily="2" charset="-78"/>
              </a:rPr>
              <a:t>عدم قطعيت يا مخاطره جريان نقدينه را نشان مي دهد. </a:t>
            </a:r>
            <a:r>
              <a:rPr lang="fa-IR" sz="2400" b="1" smtClean="0">
                <a:cs typeface="B Nazanin" panose="00000400000000000000" pitchFamily="2" charset="-78"/>
              </a:rPr>
              <a:t>ضريب تغييرات (ضریب پراکندگی) </a:t>
            </a:r>
            <a:r>
              <a:rPr lang="fa-IR" sz="2400" smtClean="0">
                <a:cs typeface="B Nazanin" panose="00000400000000000000" pitchFamily="2" charset="-78"/>
              </a:rPr>
              <a:t>معياري نسبي است كه بصورت درصد بيان مي شود.</a:t>
            </a:r>
          </a:p>
          <a:p>
            <a:pPr algn="just" eaLnBrk="1" hangingPunct="1">
              <a:buFontTx/>
              <a:buNone/>
            </a:pPr>
            <a:r>
              <a:rPr lang="fa-IR" sz="2400" smtClean="0">
                <a:cs typeface="B Nazanin" panose="00000400000000000000" pitchFamily="2" charset="-78"/>
              </a:rPr>
              <a:t>   </a:t>
            </a:r>
            <a:endParaRPr lang="en-US" sz="2400"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Content Placeholder 2"/>
          <p:cNvSpPr>
            <a:spLocks noGrp="1"/>
          </p:cNvSpPr>
          <p:nvPr>
            <p:ph idx="1"/>
          </p:nvPr>
        </p:nvSpPr>
        <p:spPr>
          <a:xfrm>
            <a:off x="461963" y="357188"/>
            <a:ext cx="7777162" cy="1643062"/>
          </a:xfrm>
        </p:spPr>
        <p:txBody>
          <a:bodyPr/>
          <a:lstStyle/>
          <a:p>
            <a:pPr algn="just">
              <a:buFontTx/>
              <a:buNone/>
            </a:pPr>
            <a:r>
              <a:rPr lang="fa-IR" sz="2400" b="1" smtClean="0">
                <a:solidFill>
                  <a:srgbClr val="C00000"/>
                </a:solidFill>
                <a:cs typeface="B Nazanin" panose="00000400000000000000" pitchFamily="2" charset="-78"/>
              </a:rPr>
              <a:t>توزیع احتمالی: </a:t>
            </a:r>
            <a:r>
              <a:rPr lang="fa-IR" sz="2400" smtClean="0">
                <a:cs typeface="B Nazanin" panose="00000400000000000000" pitchFamily="2" charset="-78"/>
              </a:rPr>
              <a:t>امکان یک حادثه، امکان وقوع آن است، اگر اطلاعات رویداد ها را با مقدار احتمال آن نشان دهیم، توزیع احتمالی را بیان کرده ایم. توزیع احتمالی گسسته به دسته ای از توزیع ها گفته می شود که در آنها متغییر تصادفی تنها میتواند تعداد محدودی از مقادیر را اختیار کند.</a:t>
            </a:r>
          </a:p>
          <a:p>
            <a:pPr algn="just"/>
            <a:endParaRPr lang="fa-IR" sz="2400" smtClean="0">
              <a:cs typeface="B Nazanin" panose="00000400000000000000" pitchFamily="2" charset="-78"/>
            </a:endParaRPr>
          </a:p>
          <a:p>
            <a:pPr algn="just">
              <a:buFontTx/>
              <a:buNone/>
            </a:pPr>
            <a:endParaRPr lang="fa-IR" sz="2400" smtClean="0">
              <a:cs typeface="B Nazanin" panose="00000400000000000000" pitchFamily="2" charset="-78"/>
            </a:endParaRPr>
          </a:p>
          <a:p>
            <a:pPr algn="just"/>
            <a:endParaRPr lang="fa-IR" sz="2400" smtClean="0">
              <a:cs typeface="B Nazanin" panose="00000400000000000000" pitchFamily="2" charset="-78"/>
            </a:endParaRPr>
          </a:p>
          <a:p>
            <a:pPr algn="just">
              <a:buFontTx/>
              <a:buNone/>
            </a:pPr>
            <a:endParaRPr lang="fa-IR" sz="2400" smtClean="0">
              <a:cs typeface="B Nazanin" panose="00000400000000000000" pitchFamily="2" charset="-78"/>
            </a:endParaRPr>
          </a:p>
        </p:txBody>
      </p:sp>
      <p:pic>
        <p:nvPicPr>
          <p:cNvPr id="162819" name="Picture 4" descr="G:\800px-Discrete_probability_distri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525" y="4214813"/>
            <a:ext cx="30956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0" name="Rectangle 8"/>
          <p:cNvSpPr>
            <a:spLocks noChangeArrowheads="1"/>
          </p:cNvSpPr>
          <p:nvPr/>
        </p:nvSpPr>
        <p:spPr bwMode="auto">
          <a:xfrm>
            <a:off x="533400" y="2143125"/>
            <a:ext cx="75025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fa-IR" sz="2400">
                <a:cs typeface="B Nazanin" panose="00000400000000000000" pitchFamily="2" charset="-78"/>
              </a:rPr>
              <a:t>درتوزیع گسسته. احتمال وقوع هر یک از مقادیر ۱، ۳ و ۷ به ترتیب برابر با ۰.۲، ۰.۵ و ۰.۳ است. احتمال وقوع مجموعه‌ای که این سه مقدار عضو آن نباشد صفر است</a:t>
            </a:r>
            <a:r>
              <a:rPr lang="en-US" sz="2400">
                <a:cs typeface="B Nazanin" panose="00000400000000000000" pitchFamily="2" charset="-78"/>
              </a:rPr>
              <a:t> </a:t>
            </a:r>
            <a:r>
              <a:rPr lang="fa-IR" sz="2400">
                <a:cs typeface="B Nazanin" panose="00000400000000000000" pitchFamily="2" charset="-78"/>
              </a:rPr>
              <a:t>.</a:t>
            </a:r>
            <a:endParaRPr lang="en-US" sz="2400">
              <a:cs typeface="B Nazanin" panose="00000400000000000000" pitchFamily="2" charset="-78"/>
            </a:endParaRPr>
          </a:p>
          <a:p>
            <a:pPr algn="just" eaLnBrk="1" hangingPunct="1"/>
            <a:endParaRPr lang="en-US" sz="240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Title 1"/>
          <p:cNvSpPr>
            <a:spLocks noGrp="1"/>
          </p:cNvSpPr>
          <p:nvPr>
            <p:ph type="title"/>
          </p:nvPr>
        </p:nvSpPr>
        <p:spPr>
          <a:xfrm>
            <a:off x="431800" y="274638"/>
            <a:ext cx="7777163" cy="654050"/>
          </a:xfrm>
        </p:spPr>
        <p:txBody>
          <a:bodyPr/>
          <a:lstStyle/>
          <a:p>
            <a:pPr algn="r"/>
            <a:r>
              <a:rPr lang="fa-IR" b="1" smtClean="0">
                <a:solidFill>
                  <a:srgbClr val="FF0000"/>
                </a:solidFill>
              </a:rPr>
              <a:t>توزیع احتمالی</a:t>
            </a:r>
            <a:endParaRPr lang="en-US" b="1" smtClean="0">
              <a:solidFill>
                <a:srgbClr val="FF0000"/>
              </a:solidFill>
            </a:endParaRPr>
          </a:p>
        </p:txBody>
      </p:sp>
      <p:sp>
        <p:nvSpPr>
          <p:cNvPr id="163843" name="Content Placeholder 2"/>
          <p:cNvSpPr>
            <a:spLocks noGrp="1"/>
          </p:cNvSpPr>
          <p:nvPr>
            <p:ph idx="1"/>
          </p:nvPr>
        </p:nvSpPr>
        <p:spPr>
          <a:xfrm>
            <a:off x="461963" y="1071563"/>
            <a:ext cx="7777162" cy="1428750"/>
          </a:xfrm>
        </p:spPr>
        <p:txBody>
          <a:bodyPr/>
          <a:lstStyle/>
          <a:p>
            <a:pPr algn="just">
              <a:buFontTx/>
              <a:buNone/>
            </a:pPr>
            <a:r>
              <a:rPr lang="fa-IR" smtClean="0"/>
              <a:t>   </a:t>
            </a:r>
            <a:r>
              <a:rPr lang="fa-IR" sz="2600" smtClean="0"/>
              <a:t>پیشرفته ترین روش تجزیه وتحلیل مخاطره یک طرح، استفاده از</a:t>
            </a:r>
            <a:r>
              <a:rPr lang="en-US" sz="2600" smtClean="0"/>
              <a:t> </a:t>
            </a:r>
            <a:r>
              <a:rPr lang="fa-IR" sz="2600" smtClean="0"/>
              <a:t>   ” توزیع های احتمالی جریان نقدینه ” طرح می باشد. دومسئله در اینجا مطرح است:</a:t>
            </a:r>
          </a:p>
        </p:txBody>
      </p:sp>
      <p:sp>
        <p:nvSpPr>
          <p:cNvPr id="4" name="Content Placeholder 2"/>
          <p:cNvSpPr txBox="1">
            <a:spLocks/>
          </p:cNvSpPr>
          <p:nvPr/>
        </p:nvSpPr>
        <p:spPr bwMode="auto">
          <a:xfrm>
            <a:off x="962025" y="2571750"/>
            <a:ext cx="6491288" cy="1214438"/>
          </a:xfrm>
          <a:prstGeom prst="rect">
            <a:avLst/>
          </a:prstGeom>
          <a:noFill/>
          <a:ln w="9525">
            <a:noFill/>
            <a:miter lim="800000"/>
            <a:headEnd/>
            <a:tailEnd/>
          </a:ln>
        </p:spPr>
        <p:txBody>
          <a:bodyPr/>
          <a:lstStyle/>
          <a:p>
            <a:pPr marL="514350" indent="-514350" eaLnBrk="0" hangingPunct="0">
              <a:spcBef>
                <a:spcPct val="20000"/>
              </a:spcBef>
              <a:buFont typeface="+mj-lt"/>
              <a:buAutoNum type="arabicPeriod"/>
              <a:defRPr/>
            </a:pPr>
            <a:r>
              <a:rPr lang="fa-IR" sz="2600" kern="0" dirty="0">
                <a:latin typeface="+mn-lt"/>
                <a:cs typeface="+mn-cs"/>
              </a:rPr>
              <a:t>چگونگی به دست آوردن توزیع احتمالی</a:t>
            </a:r>
          </a:p>
          <a:p>
            <a:pPr marL="514350" indent="-514350" eaLnBrk="0" hangingPunct="0">
              <a:spcBef>
                <a:spcPct val="20000"/>
              </a:spcBef>
              <a:buFont typeface="+mj-lt"/>
              <a:buAutoNum type="arabicPeriod"/>
              <a:defRPr/>
            </a:pPr>
            <a:r>
              <a:rPr lang="fa-IR" sz="2600" kern="0" dirty="0">
                <a:latin typeface="+mn-lt"/>
                <a:cs typeface="+mn-cs"/>
              </a:rPr>
              <a:t>نحوه استفاده از توزیع احتمالی به دست آمده.</a:t>
            </a:r>
            <a:endParaRPr lang="en-US" sz="2600" kern="0" dirty="0">
              <a:latin typeface="+mn-lt"/>
              <a:cs typeface="+mn-cs"/>
            </a:endParaRPr>
          </a:p>
        </p:txBody>
      </p:sp>
      <p:sp>
        <p:nvSpPr>
          <p:cNvPr id="5" name="Content Placeholder 2"/>
          <p:cNvSpPr txBox="1">
            <a:spLocks/>
          </p:cNvSpPr>
          <p:nvPr/>
        </p:nvSpPr>
        <p:spPr bwMode="auto">
          <a:xfrm>
            <a:off x="676275" y="3929063"/>
            <a:ext cx="7645400" cy="1214437"/>
          </a:xfrm>
          <a:prstGeom prst="rect">
            <a:avLst/>
          </a:prstGeom>
          <a:noFill/>
          <a:ln w="9525">
            <a:noFill/>
            <a:miter lim="800000"/>
            <a:headEnd/>
            <a:tailEnd/>
          </a:ln>
        </p:spPr>
        <p:txBody>
          <a:bodyPr/>
          <a:lstStyle/>
          <a:p>
            <a:pPr marL="514350" indent="-514350" algn="just" eaLnBrk="0" hangingPunct="0">
              <a:spcBef>
                <a:spcPct val="20000"/>
              </a:spcBef>
              <a:defRPr/>
            </a:pPr>
            <a:r>
              <a:rPr lang="fa-IR" sz="2600" kern="0" dirty="0">
                <a:latin typeface="+mn-lt"/>
                <a:cs typeface="+mn-cs"/>
              </a:rPr>
              <a:t> در این مبحث از توزیع احتمالی ناپیوسته (گسسته) واز معیار های تمایل به مرکز و معیارهای پراکندگی برای توصیف توزیع احتمالی استفاده می شود.</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1" name="Title 1"/>
          <p:cNvSpPr>
            <a:spLocks noGrp="1"/>
          </p:cNvSpPr>
          <p:nvPr>
            <p:ph type="title"/>
          </p:nvPr>
        </p:nvSpPr>
        <p:spPr>
          <a:xfrm>
            <a:off x="431800" y="274638"/>
            <a:ext cx="7777163" cy="725487"/>
          </a:xfrm>
        </p:spPr>
        <p:txBody>
          <a:bodyPr/>
          <a:lstStyle/>
          <a:p>
            <a:pPr algn="r"/>
            <a:r>
              <a:rPr lang="fa-IR" b="1" smtClean="0">
                <a:cs typeface="B Nazanin" panose="00000400000000000000" pitchFamily="2" charset="-78"/>
              </a:rPr>
              <a:t>امید ریاضی</a:t>
            </a:r>
            <a:endParaRPr lang="en-US" b="1" smtClean="0">
              <a:cs typeface="B Nazanin" panose="00000400000000000000" pitchFamily="2" charset="-78"/>
            </a:endParaRPr>
          </a:p>
        </p:txBody>
      </p:sp>
      <p:sp>
        <p:nvSpPr>
          <p:cNvPr id="55302" name="Content Placeholder 2"/>
          <p:cNvSpPr>
            <a:spLocks noGrp="1"/>
          </p:cNvSpPr>
          <p:nvPr>
            <p:ph idx="1"/>
          </p:nvPr>
        </p:nvSpPr>
        <p:spPr>
          <a:xfrm>
            <a:off x="431800" y="1600200"/>
            <a:ext cx="7777163" cy="1114425"/>
          </a:xfrm>
        </p:spPr>
        <p:txBody>
          <a:bodyPr/>
          <a:lstStyle/>
          <a:p>
            <a:pPr>
              <a:buFontTx/>
              <a:buNone/>
            </a:pPr>
            <a:r>
              <a:rPr lang="fa-IR" sz="2800" smtClean="0">
                <a:cs typeface="B Nazanin" panose="00000400000000000000" pitchFamily="2" charset="-78"/>
              </a:rPr>
              <a:t>امید ریاضی یا ارزش مورد انتظار (میانگین) توزیع، یک معیار تمایل یه مرکز است که از فرمول ذیل بدست می آید:</a:t>
            </a:r>
            <a:endParaRPr lang="en-US" sz="2800" smtClean="0">
              <a:cs typeface="B Nazanin" panose="00000400000000000000" pitchFamily="2" charset="-78"/>
            </a:endParaRPr>
          </a:p>
        </p:txBody>
      </p:sp>
      <p:graphicFrame>
        <p:nvGraphicFramePr>
          <p:cNvPr id="55298" name="Object 20"/>
          <p:cNvGraphicFramePr>
            <a:graphicFrameLocks noChangeAspect="1"/>
          </p:cNvGraphicFramePr>
          <p:nvPr/>
        </p:nvGraphicFramePr>
        <p:xfrm>
          <a:off x="2747963" y="2786063"/>
          <a:ext cx="2716212" cy="1214437"/>
        </p:xfrm>
        <a:graphic>
          <a:graphicData uri="http://schemas.openxmlformats.org/presentationml/2006/ole">
            <mc:AlternateContent xmlns:mc="http://schemas.openxmlformats.org/markup-compatibility/2006">
              <mc:Choice xmlns:v="urn:schemas-microsoft-com:vml" Requires="v">
                <p:oleObj spid="_x0000_s55338" name="Equation" r:id="rId3" imgW="914400" imgH="393480" progId="Equation.3">
                  <p:embed/>
                </p:oleObj>
              </mc:Choice>
              <mc:Fallback>
                <p:oleObj name="Equation" r:id="rId3" imgW="914400" imgH="393480" progId="Equation.3">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963" y="2786063"/>
                        <a:ext cx="2716212" cy="121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5303" name="Group 7"/>
          <p:cNvGrpSpPr>
            <a:grpSpLocks/>
          </p:cNvGrpSpPr>
          <p:nvPr/>
        </p:nvGrpSpPr>
        <p:grpSpPr bwMode="auto">
          <a:xfrm>
            <a:off x="390525" y="4143375"/>
            <a:ext cx="7777163" cy="1114425"/>
            <a:chOff x="534167" y="4143380"/>
            <a:chExt cx="7777163" cy="1114419"/>
          </a:xfrm>
        </p:grpSpPr>
        <p:sp>
          <p:nvSpPr>
            <p:cNvPr id="5" name="Content Placeholder 2"/>
            <p:cNvSpPr txBox="1">
              <a:spLocks/>
            </p:cNvSpPr>
            <p:nvPr/>
          </p:nvSpPr>
          <p:spPr bwMode="auto">
            <a:xfrm>
              <a:off x="534167" y="4143380"/>
              <a:ext cx="7777163" cy="1114419"/>
            </a:xfrm>
            <a:prstGeom prst="rect">
              <a:avLst/>
            </a:prstGeom>
            <a:noFill/>
            <a:ln w="9525">
              <a:noFill/>
              <a:miter lim="800000"/>
              <a:headEnd/>
              <a:tailEnd/>
            </a:ln>
          </p:spPr>
          <p:txBody>
            <a:bodyPr/>
            <a:lstStyle/>
            <a:p>
              <a:pPr marL="342900" indent="-342900" eaLnBrk="0" hangingPunct="0">
                <a:spcBef>
                  <a:spcPct val="20000"/>
                </a:spcBef>
                <a:defRPr/>
              </a:pPr>
              <a:r>
                <a:rPr lang="fa-IR" sz="2800" kern="0" dirty="0">
                  <a:latin typeface="+mn-lt"/>
                  <a:cs typeface="B Nazanin" pitchFamily="2" charset="-78"/>
                </a:rPr>
                <a:t>که در آن      اندازه عددی متغییر مورد نظر و       احتمال وقوع آن است.</a:t>
              </a:r>
              <a:endParaRPr lang="en-US" sz="2800" kern="0" dirty="0">
                <a:latin typeface="+mn-lt"/>
                <a:cs typeface="B Nazanin" pitchFamily="2" charset="-78"/>
              </a:endParaRPr>
            </a:p>
          </p:txBody>
        </p:sp>
        <p:graphicFrame>
          <p:nvGraphicFramePr>
            <p:cNvPr id="55299" name="Object 3"/>
            <p:cNvGraphicFramePr>
              <a:graphicFrameLocks noChangeAspect="1"/>
            </p:cNvGraphicFramePr>
            <p:nvPr/>
          </p:nvGraphicFramePr>
          <p:xfrm>
            <a:off x="6677835" y="4214818"/>
            <a:ext cx="642942" cy="357190"/>
          </p:xfrm>
          <a:graphic>
            <a:graphicData uri="http://schemas.openxmlformats.org/presentationml/2006/ole">
              <mc:AlternateContent xmlns:mc="http://schemas.openxmlformats.org/markup-compatibility/2006">
                <mc:Choice xmlns:v="urn:schemas-microsoft-com:vml" Requires="v">
                  <p:oleObj spid="_x0000_s55339" name="Equation" r:id="rId5" imgW="164880" imgH="152280" progId="Equation.3">
                    <p:embed/>
                  </p:oleObj>
                </mc:Choice>
                <mc:Fallback>
                  <p:oleObj name="Equation" r:id="rId5" imgW="164880" imgH="1522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7835" y="4214818"/>
                          <a:ext cx="642942" cy="3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0" name="Object 4"/>
            <p:cNvGraphicFramePr>
              <a:graphicFrameLocks noChangeAspect="1"/>
            </p:cNvGraphicFramePr>
            <p:nvPr/>
          </p:nvGraphicFramePr>
          <p:xfrm>
            <a:off x="2820183" y="4214818"/>
            <a:ext cx="428628" cy="428628"/>
          </p:xfrm>
          <a:graphic>
            <a:graphicData uri="http://schemas.openxmlformats.org/presentationml/2006/ole">
              <mc:AlternateContent xmlns:mc="http://schemas.openxmlformats.org/markup-compatibility/2006">
                <mc:Choice xmlns:v="urn:schemas-microsoft-com:vml" Requires="v">
                  <p:oleObj spid="_x0000_s55340" name="Equation" r:id="rId7" imgW="177480" imgH="190440" progId="Equation.3">
                    <p:embed/>
                  </p:oleObj>
                </mc:Choice>
                <mc:Fallback>
                  <p:oleObj name="Equation" r:id="rId7" imgW="177480" imgH="1904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0183" y="4214818"/>
                          <a:ext cx="428628" cy="42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4" name="Picture 2" descr="G:\200px-Standard_deviation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525" y="2024063"/>
            <a:ext cx="35020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4"/>
          <p:cNvSpPr>
            <a:spLocks noChangeArrowheads="1"/>
          </p:cNvSpPr>
          <p:nvPr/>
        </p:nvSpPr>
        <p:spPr bwMode="auto">
          <a:xfrm>
            <a:off x="533400" y="357188"/>
            <a:ext cx="75025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fa-IR" sz="2400" b="1">
                <a:solidFill>
                  <a:srgbClr val="C00000"/>
                </a:solidFill>
                <a:cs typeface="B Nazanin" panose="00000400000000000000" pitchFamily="2" charset="-78"/>
              </a:rPr>
              <a:t>انحراف معیار: </a:t>
            </a:r>
            <a:r>
              <a:rPr lang="fa-IR" sz="2400">
                <a:cs typeface="B Nazanin" panose="00000400000000000000" pitchFamily="2" charset="-78"/>
              </a:rPr>
              <a:t>انحراف معیار (واریانس) نوعی سنجش پراکندگی برای یک توزیع احتمالی (متغییر تصادفی) است و نماینده پخش شدگی مقادیر آن در حول مقدار میانگین است. متغیر تصادفی (آبی) و انحراف معیار </a:t>
            </a:r>
            <a:r>
              <a:rPr lang="en-US" sz="2400">
                <a:cs typeface="B Nazanin" panose="00000400000000000000" pitchFamily="2" charset="-78"/>
              </a:rPr>
              <a:t>σ</a:t>
            </a:r>
            <a:r>
              <a:rPr lang="fa-IR" sz="2400">
                <a:cs typeface="B Nazanin" panose="00000400000000000000" pitchFamily="2" charset="-78"/>
              </a:rPr>
              <a:t> نمایندهٔ پخش‌شدگی مقادیر متغیر تصادفی حول مقدار میانگین، </a:t>
            </a:r>
            <a:r>
              <a:rPr lang="en-US" sz="2400">
                <a:cs typeface="B Nazanin" panose="00000400000000000000" pitchFamily="2" charset="-78"/>
              </a:rPr>
              <a:t>μ</a:t>
            </a:r>
            <a:r>
              <a:rPr lang="fa-IR" sz="2400">
                <a:cs typeface="B Nazanin" panose="00000400000000000000" pitchFamily="2" charset="-78"/>
              </a:rPr>
              <a:t>، است.</a:t>
            </a:r>
          </a:p>
        </p:txBody>
      </p:sp>
      <p:grpSp>
        <p:nvGrpSpPr>
          <p:cNvPr id="56326" name="Group 10"/>
          <p:cNvGrpSpPr>
            <a:grpSpLocks/>
          </p:cNvGrpSpPr>
          <p:nvPr/>
        </p:nvGrpSpPr>
        <p:grpSpPr bwMode="auto">
          <a:xfrm>
            <a:off x="2676525" y="5000625"/>
            <a:ext cx="3859213" cy="1509713"/>
            <a:chOff x="2304242" y="3429000"/>
            <a:chExt cx="3859213" cy="1509713"/>
          </a:xfrm>
        </p:grpSpPr>
        <p:graphicFrame>
          <p:nvGraphicFramePr>
            <p:cNvPr id="56322" name="Object 10"/>
            <p:cNvGraphicFramePr>
              <a:graphicFrameLocks noChangeAspect="1"/>
            </p:cNvGraphicFramePr>
            <p:nvPr/>
          </p:nvGraphicFramePr>
          <p:xfrm>
            <a:off x="2320117" y="3429000"/>
            <a:ext cx="3843338" cy="723900"/>
          </p:xfrm>
          <a:graphic>
            <a:graphicData uri="http://schemas.openxmlformats.org/presentationml/2006/ole">
              <mc:AlternateContent xmlns:mc="http://schemas.openxmlformats.org/markup-compatibility/2006">
                <mc:Choice xmlns:v="urn:schemas-microsoft-com:vml" Requires="v">
                  <p:oleObj spid="_x0000_s56350" name="Equation" r:id="rId4" imgW="2006280" imgH="368280" progId="Equation.3">
                    <p:embed/>
                  </p:oleObj>
                </mc:Choice>
                <mc:Fallback>
                  <p:oleObj name="Equation" r:id="rId4" imgW="2006280" imgH="36828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0117" y="3429000"/>
                          <a:ext cx="3843338"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3" name="Object 5"/>
            <p:cNvGraphicFramePr>
              <a:graphicFrameLocks noChangeAspect="1"/>
            </p:cNvGraphicFramePr>
            <p:nvPr/>
          </p:nvGraphicFramePr>
          <p:xfrm>
            <a:off x="2304242" y="4291013"/>
            <a:ext cx="3454400" cy="647700"/>
          </p:xfrm>
          <a:graphic>
            <a:graphicData uri="http://schemas.openxmlformats.org/presentationml/2006/ole">
              <mc:AlternateContent xmlns:mc="http://schemas.openxmlformats.org/markup-compatibility/2006">
                <mc:Choice xmlns:v="urn:schemas-microsoft-com:vml" Requires="v">
                  <p:oleObj spid="_x0000_s56351" name="Equation" r:id="rId6" imgW="1803240" imgH="330120" progId="Equation.3">
                    <p:embed/>
                  </p:oleObj>
                </mc:Choice>
                <mc:Fallback>
                  <p:oleObj name="Equation" r:id="rId6" imgW="1803240" imgH="33012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4242" y="4291013"/>
                          <a:ext cx="34544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6327" name="Rectangle 4"/>
          <p:cNvSpPr>
            <a:spLocks noChangeArrowheads="1"/>
          </p:cNvSpPr>
          <p:nvPr/>
        </p:nvSpPr>
        <p:spPr bwMode="auto">
          <a:xfrm>
            <a:off x="533400" y="3786188"/>
            <a:ext cx="7645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fa-IR" sz="2400">
                <a:cs typeface="B Nazanin" panose="00000400000000000000" pitchFamily="2" charset="-78"/>
              </a:rPr>
              <a:t>انحراف معیار (واریانس) پراکندگی ارزشها را در اطراف امید ریاضی (میانگین) اندازه میگیرد و با استفاده از فرمول ذیل بدست میاید:</a:t>
            </a:r>
            <a:endParaRPr lang="en-US" sz="240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9" name="Rectangle 2"/>
          <p:cNvSpPr>
            <a:spLocks noGrp="1" noChangeArrowheads="1"/>
          </p:cNvSpPr>
          <p:nvPr>
            <p:ph type="title"/>
          </p:nvPr>
        </p:nvSpPr>
        <p:spPr>
          <a:xfrm>
            <a:off x="390525" y="214313"/>
            <a:ext cx="7777163" cy="1858962"/>
          </a:xfrm>
        </p:spPr>
        <p:txBody>
          <a:bodyPr/>
          <a:lstStyle/>
          <a:p>
            <a:pPr algn="just" eaLnBrk="1" hangingPunct="1"/>
            <a:r>
              <a:rPr lang="fa-IR" sz="2400" b="1" smtClean="0">
                <a:cs typeface="B Nazanin" panose="00000400000000000000" pitchFamily="2" charset="-78"/>
              </a:rPr>
              <a:t>مثال1: فرض كنيد قيمت جاري هر برگ سهام عادي شركت سروستان 500 ريال است و قيمت سال آتي آن به احتمال 20% مبلغ 400 ريال، به احتمال 50% مبلغ 550 ريال و به احتمال 30% مبلغ 600 ريال است. مطلوبست محاسبه انحراف معيار نرخ بازده.</a:t>
            </a:r>
            <a:endParaRPr lang="en-US" sz="2400" b="1" smtClean="0">
              <a:cs typeface="B Nazanin" panose="00000400000000000000" pitchFamily="2" charset="-78"/>
            </a:endParaRPr>
          </a:p>
        </p:txBody>
      </p:sp>
      <p:graphicFrame>
        <p:nvGraphicFramePr>
          <p:cNvPr id="122883" name="Group 3"/>
          <p:cNvGraphicFramePr>
            <a:graphicFrameLocks noGrp="1"/>
          </p:cNvGraphicFramePr>
          <p:nvPr>
            <p:ph idx="1"/>
          </p:nvPr>
        </p:nvGraphicFramePr>
        <p:xfrm>
          <a:off x="936625" y="2940050"/>
          <a:ext cx="6913563" cy="3489326"/>
        </p:xfrm>
        <a:graphic>
          <a:graphicData uri="http://schemas.openxmlformats.org/drawingml/2006/table">
            <a:tbl>
              <a:tblPr rtl="1"/>
              <a:tblGrid>
                <a:gridCol w="3067269"/>
                <a:gridCol w="3846294"/>
              </a:tblGrid>
              <a:tr h="8731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600" b="1" i="0" u="none" strike="noStrike" cap="none" normalizeH="0" baseline="0" dirty="0" smtClean="0">
                          <a:ln>
                            <a:noFill/>
                          </a:ln>
                          <a:solidFill>
                            <a:schemeClr val="tx1"/>
                          </a:solidFill>
                          <a:effectLst/>
                          <a:latin typeface="Arial" charset="0"/>
                          <a:cs typeface="B Nazanin" pitchFamily="2" charset="-78"/>
                        </a:rPr>
                        <a:t>قيمت احتمالي آتي</a:t>
                      </a:r>
                      <a:r>
                        <a:rPr kumimoji="0" lang="en-US" sz="2600" b="1" i="0" u="none" strike="noStrike" cap="none" normalizeH="0" baseline="0" dirty="0" smtClean="0">
                          <a:ln>
                            <a:noFill/>
                          </a:ln>
                          <a:solidFill>
                            <a:schemeClr val="tx1"/>
                          </a:solidFill>
                          <a:effectLst/>
                          <a:latin typeface="Arial" charset="0"/>
                          <a:cs typeface="B Nazanin" pitchFamily="2" charset="-78"/>
                        </a:rPr>
                        <a:t>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smtClean="0">
                          <a:ln>
                            <a:noFill/>
                          </a:ln>
                          <a:solidFill>
                            <a:schemeClr val="tx1"/>
                          </a:solidFill>
                          <a:effectLst/>
                          <a:latin typeface="Arial" charset="0"/>
                          <a:cs typeface="B Nazanin" pitchFamily="2" charset="-78"/>
                        </a:rPr>
                        <a:t>400         550        600</a:t>
                      </a:r>
                      <a:r>
                        <a:rPr kumimoji="0" lang="fa-IR" sz="2400" b="0" i="0" u="none" strike="noStrike" cap="none" normalizeH="0" baseline="0" smtClean="0">
                          <a:ln>
                            <a:noFill/>
                          </a:ln>
                          <a:solidFill>
                            <a:schemeClr val="tx1"/>
                          </a:solidFill>
                          <a:effectLst/>
                          <a:latin typeface="Arial" charset="0"/>
                          <a:cs typeface="B Nazanin" pitchFamily="2" charset="-78"/>
                        </a:rPr>
                        <a:t> </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5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600" b="1" i="0" u="none" strike="noStrike" cap="none" normalizeH="0" baseline="0" dirty="0" smtClean="0">
                          <a:ln>
                            <a:noFill/>
                          </a:ln>
                          <a:solidFill>
                            <a:schemeClr val="tx1"/>
                          </a:solidFill>
                          <a:effectLst/>
                          <a:latin typeface="Arial" charset="0"/>
                          <a:cs typeface="B Nazanin" pitchFamily="2" charset="-78"/>
                        </a:rPr>
                        <a:t>نرخ بازده</a:t>
                      </a:r>
                      <a:endParaRPr kumimoji="0" lang="en-US" sz="2600" b="1" i="0" u="none" strike="noStrike" cap="none" normalizeH="0" baseline="0" dirty="0" smtClean="0">
                        <a:ln>
                          <a:noFill/>
                        </a:ln>
                        <a:solidFill>
                          <a:schemeClr val="tx1"/>
                        </a:solidFill>
                        <a:effectLst/>
                        <a:latin typeface="Arial" charset="0"/>
                        <a:cs typeface="B Nazanin"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smtClean="0">
                          <a:ln>
                            <a:noFill/>
                          </a:ln>
                          <a:solidFill>
                            <a:schemeClr val="tx1"/>
                          </a:solidFill>
                          <a:effectLst/>
                          <a:latin typeface="Arial" charset="0"/>
                          <a:cs typeface="B Nazanin" pitchFamily="2" charset="-78"/>
                        </a:rPr>
                        <a:t>20%ـ         10%        20%</a:t>
                      </a:r>
                      <a:r>
                        <a:rPr kumimoji="0" lang="fa-IR" sz="2400" b="0" i="0" u="none" strike="noStrike" cap="none" normalizeH="0" baseline="0" smtClean="0">
                          <a:ln>
                            <a:noFill/>
                          </a:ln>
                          <a:solidFill>
                            <a:schemeClr val="tx1"/>
                          </a:solidFill>
                          <a:effectLst/>
                          <a:latin typeface="Arial" charset="0"/>
                          <a:cs typeface="B Nazanin" pitchFamily="2" charset="-78"/>
                        </a:rPr>
                        <a:t> </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5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600" b="1" i="0" u="none" strike="noStrike" cap="none" normalizeH="0" baseline="0" dirty="0" smtClean="0">
                          <a:ln>
                            <a:noFill/>
                          </a:ln>
                          <a:solidFill>
                            <a:schemeClr val="tx1"/>
                          </a:solidFill>
                          <a:effectLst/>
                          <a:latin typeface="Arial" charset="0"/>
                          <a:cs typeface="B Nazanin" pitchFamily="2" charset="-78"/>
                        </a:rPr>
                        <a:t>احتمال</a:t>
                      </a:r>
                      <a:endParaRPr kumimoji="0" lang="en-US" sz="2600" b="1" i="0" u="none" strike="noStrike" cap="none" normalizeH="0" baseline="0" dirty="0" smtClean="0">
                        <a:ln>
                          <a:noFill/>
                        </a:ln>
                        <a:solidFill>
                          <a:schemeClr val="tx1"/>
                        </a:solidFill>
                        <a:effectLst/>
                        <a:latin typeface="Arial" charset="0"/>
                        <a:cs typeface="B Nazanin"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smtClean="0">
                          <a:ln>
                            <a:noFill/>
                          </a:ln>
                          <a:solidFill>
                            <a:schemeClr val="tx1"/>
                          </a:solidFill>
                          <a:effectLst/>
                          <a:latin typeface="Arial" charset="0"/>
                          <a:cs typeface="B Nazanin" pitchFamily="2" charset="-78"/>
                        </a:rPr>
                        <a:t>20%          50%        30%</a:t>
                      </a:r>
                      <a:r>
                        <a:rPr kumimoji="0" lang="en-US" sz="2400" b="0" i="0" u="none" strike="noStrike" cap="none" normalizeH="0" baseline="0" smtClean="0">
                          <a:ln>
                            <a:noFill/>
                          </a:ln>
                          <a:solidFill>
                            <a:schemeClr val="tx1"/>
                          </a:solidFill>
                          <a:effectLst/>
                          <a:latin typeface="Arial" charset="0"/>
                          <a:cs typeface="B Nazanin" pitchFamily="2" charset="-78"/>
                        </a:rPr>
                        <a:t>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31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امید ریاضی= احتمال * نرخ بازده </a:t>
                      </a:r>
                      <a:endParaRPr kumimoji="0" lang="en-US" sz="2000" b="1" i="0" u="none" strike="noStrike" cap="none" normalizeH="0" baseline="0" dirty="0" smtClean="0">
                        <a:ln>
                          <a:noFill/>
                        </a:ln>
                        <a:solidFill>
                          <a:schemeClr val="tx1"/>
                        </a:solidFill>
                        <a:effectLst/>
                        <a:latin typeface="Arial" charset="0"/>
                        <a:cs typeface="B Nazanin"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charset="0"/>
                          <a:cs typeface="B Nazanin" pitchFamily="2" charset="-78"/>
                        </a:rPr>
                        <a:t>4% ـ           5%           6%</a:t>
                      </a:r>
                      <a:r>
                        <a:rPr kumimoji="0" lang="fa-IR" sz="2400" b="0" i="0" u="none" strike="noStrike" cap="none" normalizeH="0" baseline="0" dirty="0" smtClean="0">
                          <a:ln>
                            <a:noFill/>
                          </a:ln>
                          <a:solidFill>
                            <a:schemeClr val="tx1"/>
                          </a:solidFill>
                          <a:effectLst/>
                          <a:latin typeface="Arial" charset="0"/>
                          <a:cs typeface="B Nazanin" pitchFamily="2" charset="-78"/>
                        </a:rPr>
                        <a:t> </a:t>
                      </a:r>
                      <a:endParaRPr kumimoji="0" lang="en-US" sz="2400" b="0" i="0" u="none" strike="noStrike" cap="none" normalizeH="0" baseline="0" dirty="0" smtClean="0">
                        <a:ln>
                          <a:noFill/>
                        </a:ln>
                        <a:solidFill>
                          <a:schemeClr val="tx1"/>
                        </a:solidFill>
                        <a:effectLst/>
                        <a:latin typeface="Arial" charset="0"/>
                        <a:cs typeface="B Nazanin"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7346" name="Object 20"/>
          <p:cNvGraphicFramePr>
            <a:graphicFrameLocks noChangeAspect="1"/>
          </p:cNvGraphicFramePr>
          <p:nvPr/>
        </p:nvGraphicFramePr>
        <p:xfrm>
          <a:off x="3533775" y="1962150"/>
          <a:ext cx="1787525" cy="752475"/>
        </p:xfrm>
        <a:graphic>
          <a:graphicData uri="http://schemas.openxmlformats.org/presentationml/2006/ole">
            <mc:AlternateContent xmlns:mc="http://schemas.openxmlformats.org/markup-compatibility/2006">
              <mc:Choice xmlns:v="urn:schemas-microsoft-com:vml" Requires="v">
                <p:oleObj spid="_x0000_s57400" name="Equation" r:id="rId3" imgW="1054080" imgH="431640" progId="Equation.3">
                  <p:embed/>
                </p:oleObj>
              </mc:Choice>
              <mc:Fallback>
                <p:oleObj name="Equation" r:id="rId3" imgW="1054080" imgH="431640" progId="Equation.3">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775" y="1962150"/>
                        <a:ext cx="1787525"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7" name="Object 22"/>
          <p:cNvGraphicFramePr>
            <a:graphicFrameLocks noChangeAspect="1"/>
          </p:cNvGraphicFramePr>
          <p:nvPr/>
        </p:nvGraphicFramePr>
        <p:xfrm>
          <a:off x="6607175" y="4786313"/>
          <a:ext cx="388938" cy="449262"/>
        </p:xfrm>
        <a:graphic>
          <a:graphicData uri="http://schemas.openxmlformats.org/presentationml/2006/ole">
            <mc:AlternateContent xmlns:mc="http://schemas.openxmlformats.org/markup-compatibility/2006">
              <mc:Choice xmlns:v="urn:schemas-microsoft-com:vml" Requires="v">
                <p:oleObj spid="_x0000_s57401" name="Equation" r:id="rId5" imgW="203040" imgH="228600" progId="Equation.3">
                  <p:embed/>
                </p:oleObj>
              </mc:Choice>
              <mc:Fallback>
                <p:oleObj name="Equation" r:id="rId5" imgW="203040" imgH="228600" progId="Equation.3">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7175" y="4786313"/>
                        <a:ext cx="388938"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8" name="Object 25"/>
          <p:cNvGraphicFramePr>
            <a:graphicFrameLocks noChangeAspect="1"/>
          </p:cNvGraphicFramePr>
          <p:nvPr/>
        </p:nvGraphicFramePr>
        <p:xfrm>
          <a:off x="6392863" y="3929063"/>
          <a:ext cx="388937" cy="449262"/>
        </p:xfrm>
        <a:graphic>
          <a:graphicData uri="http://schemas.openxmlformats.org/presentationml/2006/ole">
            <mc:AlternateContent xmlns:mc="http://schemas.openxmlformats.org/markup-compatibility/2006">
              <mc:Choice xmlns:v="urn:schemas-microsoft-com:vml" Requires="v">
                <p:oleObj spid="_x0000_s57402" name="Equation" r:id="rId7" imgW="203040" imgH="228600" progId="Equation.3">
                  <p:embed/>
                </p:oleObj>
              </mc:Choice>
              <mc:Fallback>
                <p:oleObj name="Equation" r:id="rId7" imgW="203040" imgH="228600" progId="Equation.3">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2863" y="3929063"/>
                        <a:ext cx="388937"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3"/>
          <p:cNvSpPr>
            <a:spLocks noGrp="1" noChangeArrowheads="1"/>
          </p:cNvSpPr>
          <p:nvPr>
            <p:ph type="body" idx="1"/>
          </p:nvPr>
        </p:nvSpPr>
        <p:spPr/>
        <p:txBody>
          <a:bodyPr/>
          <a:lstStyle/>
          <a:p>
            <a:pPr algn="just" eaLnBrk="1" hangingPunct="1">
              <a:buFontTx/>
              <a:buNone/>
            </a:pPr>
            <a:r>
              <a:rPr lang="fa-IR" b="1" smtClean="0">
                <a:cs typeface="B Mitra" panose="00000400000000000000" pitchFamily="2" charset="-78"/>
              </a:rPr>
              <a:t>    براي محاسبه نرخ بازده بايد قيمت جاري را از قيمت احتمالي كسر كرده و حاصل را بر قيمت جاري تقسيم نمائيم:</a:t>
            </a:r>
          </a:p>
          <a:p>
            <a:pPr algn="ctr" eaLnBrk="1" hangingPunct="1">
              <a:buFontTx/>
              <a:buNone/>
            </a:pPr>
            <a:r>
              <a:rPr lang="fa-IR" sz="2000" b="1" smtClean="0">
                <a:cs typeface="B Titr" panose="00000700000000000000" pitchFamily="2" charset="-78"/>
              </a:rPr>
              <a:t>20% ـ = 500 ÷ (500 ـ 400) </a:t>
            </a:r>
          </a:p>
          <a:p>
            <a:pPr algn="ctr" eaLnBrk="1" hangingPunct="1">
              <a:buFontTx/>
              <a:buNone/>
            </a:pPr>
            <a:r>
              <a:rPr lang="fa-IR" sz="2000" b="1" smtClean="0">
                <a:cs typeface="B Titr" panose="00000700000000000000" pitchFamily="2" charset="-78"/>
              </a:rPr>
              <a:t>10% = 500 ÷ (500 ـ 550) </a:t>
            </a:r>
          </a:p>
          <a:p>
            <a:pPr algn="ctr" eaLnBrk="1" hangingPunct="1">
              <a:buFontTx/>
              <a:buNone/>
            </a:pPr>
            <a:r>
              <a:rPr lang="fa-IR" sz="2000" b="1" smtClean="0">
                <a:cs typeface="B Titr" panose="00000700000000000000" pitchFamily="2" charset="-78"/>
              </a:rPr>
              <a:t>20% = 500 ÷ (500 ـ 600) </a:t>
            </a:r>
          </a:p>
          <a:p>
            <a:pPr algn="ctr" eaLnBrk="1" hangingPunct="1">
              <a:buFontTx/>
              <a:buNone/>
            </a:pPr>
            <a:endParaRPr lang="fa-IR" sz="2000" b="1" smtClean="0">
              <a:cs typeface="B Titr" panose="00000700000000000000" pitchFamily="2" charset="-78"/>
            </a:endParaRPr>
          </a:p>
          <a:p>
            <a:pPr algn="ctr" eaLnBrk="1" hangingPunct="1">
              <a:buFontTx/>
              <a:buNone/>
            </a:pPr>
            <a:r>
              <a:rPr lang="fa-IR" sz="2000" b="1" smtClean="0">
                <a:cs typeface="B Titr" panose="00000700000000000000" pitchFamily="2" charset="-78"/>
              </a:rPr>
              <a:t>7% = 4% ـ 5% + 6% = اميد رياضي نرخ بازده(نرخ بازده مورد انتظارت) </a:t>
            </a:r>
            <a:endParaRPr lang="en-US" sz="2000" smtClean="0">
              <a:cs typeface="B Titr" panose="00000700000000000000" pitchFamily="2" charset="-78"/>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6" name="Rectangle 3"/>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58370" name="Object 4"/>
          <p:cNvGraphicFramePr>
            <a:graphicFrameLocks noChangeAspect="1"/>
          </p:cNvGraphicFramePr>
          <p:nvPr/>
        </p:nvGraphicFramePr>
        <p:xfrm>
          <a:off x="962025" y="3143250"/>
          <a:ext cx="7005638" cy="549275"/>
        </p:xfrm>
        <a:graphic>
          <a:graphicData uri="http://schemas.openxmlformats.org/presentationml/2006/ole">
            <mc:AlternateContent xmlns:mc="http://schemas.openxmlformats.org/markup-compatibility/2006">
              <mc:Choice xmlns:v="urn:schemas-microsoft-com:vml" Requires="v">
                <p:oleObj spid="_x0000_s58454" name="Equation" r:id="rId3" imgW="3657600" imgH="279360" progId="Equation.3">
                  <p:embed/>
                </p:oleObj>
              </mc:Choice>
              <mc:Fallback>
                <p:oleObj name="Equation" r:id="rId3" imgW="3657600" imgH="2793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 y="3143250"/>
                        <a:ext cx="7005638"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7" name="Rectangle 5"/>
          <p:cNvSpPr>
            <a:spLocks noChangeArrowheads="1"/>
          </p:cNvSpPr>
          <p:nvPr/>
        </p:nvSpPr>
        <p:spPr bwMode="auto">
          <a:xfrm>
            <a:off x="0" y="333375"/>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58378" name="Rectangle 7"/>
          <p:cNvSpPr>
            <a:spLocks noChangeArrowheads="1"/>
          </p:cNvSpPr>
          <p:nvPr/>
        </p:nvSpPr>
        <p:spPr bwMode="auto">
          <a:xfrm>
            <a:off x="0" y="3209925"/>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58371" name="Object 8"/>
          <p:cNvGraphicFramePr>
            <a:graphicFrameLocks noChangeAspect="1"/>
          </p:cNvGraphicFramePr>
          <p:nvPr/>
        </p:nvGraphicFramePr>
        <p:xfrm>
          <a:off x="1598613" y="5715000"/>
          <a:ext cx="2100262" cy="909638"/>
        </p:xfrm>
        <a:graphic>
          <a:graphicData uri="http://schemas.openxmlformats.org/presentationml/2006/ole">
            <mc:AlternateContent xmlns:mc="http://schemas.openxmlformats.org/markup-compatibility/2006">
              <mc:Choice xmlns:v="urn:schemas-microsoft-com:vml" Requires="v">
                <p:oleObj spid="_x0000_s58455" name="Equation" r:id="rId5" imgW="888840" imgH="393480" progId="Equation.3">
                  <p:embed/>
                </p:oleObj>
              </mc:Choice>
              <mc:Fallback>
                <p:oleObj name="Equation" r:id="rId5" imgW="888840" imgH="39348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5715000"/>
                        <a:ext cx="2100262"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9" name="Rectangle 9"/>
          <p:cNvSpPr>
            <a:spLocks noChangeArrowheads="1"/>
          </p:cNvSpPr>
          <p:nvPr/>
        </p:nvSpPr>
        <p:spPr bwMode="auto">
          <a:xfrm>
            <a:off x="0" y="3648075"/>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nvGrpSpPr>
          <p:cNvPr id="58380" name="Group 18"/>
          <p:cNvGrpSpPr>
            <a:grpSpLocks/>
          </p:cNvGrpSpPr>
          <p:nvPr/>
        </p:nvGrpSpPr>
        <p:grpSpPr bwMode="auto">
          <a:xfrm>
            <a:off x="962025" y="1312863"/>
            <a:ext cx="3603625" cy="1473200"/>
            <a:chOff x="962025" y="1312863"/>
            <a:chExt cx="3603625" cy="1473200"/>
          </a:xfrm>
        </p:grpSpPr>
        <p:graphicFrame>
          <p:nvGraphicFramePr>
            <p:cNvPr id="58374" name="Object 10"/>
            <p:cNvGraphicFramePr>
              <a:graphicFrameLocks noChangeAspect="1"/>
            </p:cNvGraphicFramePr>
            <p:nvPr/>
          </p:nvGraphicFramePr>
          <p:xfrm>
            <a:off x="1233488" y="1312863"/>
            <a:ext cx="3332162" cy="649287"/>
          </p:xfrm>
          <a:graphic>
            <a:graphicData uri="http://schemas.openxmlformats.org/presentationml/2006/ole">
              <mc:AlternateContent xmlns:mc="http://schemas.openxmlformats.org/markup-compatibility/2006">
                <mc:Choice xmlns:v="urn:schemas-microsoft-com:vml" Requires="v">
                  <p:oleObj spid="_x0000_s58456" name="Equation" r:id="rId7" imgW="1739880" imgH="330120" progId="Equation.3">
                    <p:embed/>
                  </p:oleObj>
                </mc:Choice>
                <mc:Fallback>
                  <p:oleObj name="Equation" r:id="rId7" imgW="1739880" imgH="33012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3488" y="1312863"/>
                          <a:ext cx="3332162"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5" name="Object 5"/>
            <p:cNvGraphicFramePr>
              <a:graphicFrameLocks noChangeAspect="1"/>
            </p:cNvGraphicFramePr>
            <p:nvPr/>
          </p:nvGraphicFramePr>
          <p:xfrm>
            <a:off x="962025" y="2138363"/>
            <a:ext cx="3454400" cy="647700"/>
          </p:xfrm>
          <a:graphic>
            <a:graphicData uri="http://schemas.openxmlformats.org/presentationml/2006/ole">
              <mc:AlternateContent xmlns:mc="http://schemas.openxmlformats.org/markup-compatibility/2006">
                <mc:Choice xmlns:v="urn:schemas-microsoft-com:vml" Requires="v">
                  <p:oleObj spid="_x0000_s58457" name="Equation" r:id="rId9" imgW="1803240" imgH="330120" progId="Equation.3">
                    <p:embed/>
                  </p:oleObj>
                </mc:Choice>
                <mc:Fallback>
                  <p:oleObj name="Equation" r:id="rId9" imgW="1803240" imgH="33012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025" y="2138363"/>
                          <a:ext cx="34544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58372" name="Object 11"/>
          <p:cNvGraphicFramePr>
            <a:graphicFrameLocks noChangeAspect="1"/>
          </p:cNvGraphicFramePr>
          <p:nvPr/>
        </p:nvGraphicFramePr>
        <p:xfrm>
          <a:off x="890588" y="4000500"/>
          <a:ext cx="2019300" cy="398463"/>
        </p:xfrm>
        <a:graphic>
          <a:graphicData uri="http://schemas.openxmlformats.org/presentationml/2006/ole">
            <mc:AlternateContent xmlns:mc="http://schemas.openxmlformats.org/markup-compatibility/2006">
              <mc:Choice xmlns:v="urn:schemas-microsoft-com:vml" Requires="v">
                <p:oleObj spid="_x0000_s58458" name="Equation" r:id="rId11" imgW="1054080" imgH="203040" progId="Equation.3">
                  <p:embed/>
                </p:oleObj>
              </mc:Choice>
              <mc:Fallback>
                <p:oleObj name="Equation" r:id="rId11" imgW="1054080" imgH="20304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0588" y="4000500"/>
                        <a:ext cx="2019300"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8381" name="Group 11"/>
          <p:cNvGrpSpPr>
            <a:grpSpLocks/>
          </p:cNvGrpSpPr>
          <p:nvPr/>
        </p:nvGrpSpPr>
        <p:grpSpPr bwMode="auto">
          <a:xfrm>
            <a:off x="676275" y="4643438"/>
            <a:ext cx="4645025" cy="785812"/>
            <a:chOff x="557336" y="2285992"/>
            <a:chExt cx="4266973" cy="785818"/>
          </a:xfrm>
        </p:grpSpPr>
        <p:cxnSp>
          <p:nvCxnSpPr>
            <p:cNvPr id="58382" name="Straight Connector 12"/>
            <p:cNvCxnSpPr>
              <a:cxnSpLocks noChangeShapeType="1"/>
            </p:cNvCxnSpPr>
            <p:nvPr/>
          </p:nvCxnSpPr>
          <p:spPr bwMode="auto">
            <a:xfrm>
              <a:off x="2034365" y="2714620"/>
              <a:ext cx="272429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58383" name="Group 21"/>
            <p:cNvGrpSpPr>
              <a:grpSpLocks/>
            </p:cNvGrpSpPr>
            <p:nvPr/>
          </p:nvGrpSpPr>
          <p:grpSpPr bwMode="auto">
            <a:xfrm>
              <a:off x="557336" y="2285992"/>
              <a:ext cx="4266973" cy="785818"/>
              <a:chOff x="557336" y="2928934"/>
              <a:chExt cx="4266973" cy="785818"/>
            </a:xfrm>
          </p:grpSpPr>
          <p:sp>
            <p:nvSpPr>
              <p:cNvPr id="58384" name="Rectangle 14"/>
              <p:cNvSpPr>
                <a:spLocks noChangeArrowheads="1"/>
              </p:cNvSpPr>
              <p:nvPr/>
            </p:nvSpPr>
            <p:spPr bwMode="auto">
              <a:xfrm>
                <a:off x="557336" y="3214686"/>
                <a:ext cx="1334153"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b="1"/>
                  <a:t>ضریب تغییرات</a:t>
                </a:r>
                <a:endParaRPr lang="en-US" sz="2000" b="1"/>
              </a:p>
            </p:txBody>
          </p:sp>
          <p:sp>
            <p:nvSpPr>
              <p:cNvPr id="58385" name="Rectangle 15"/>
              <p:cNvSpPr>
                <a:spLocks noChangeArrowheads="1"/>
              </p:cNvSpPr>
              <p:nvPr/>
            </p:nvSpPr>
            <p:spPr bwMode="auto">
              <a:xfrm>
                <a:off x="1607668" y="3214686"/>
                <a:ext cx="571504"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a:t>=</a:t>
                </a:r>
              </a:p>
            </p:txBody>
          </p:sp>
          <p:sp>
            <p:nvSpPr>
              <p:cNvPr id="58386" name="Rectangle 16"/>
              <p:cNvSpPr>
                <a:spLocks noChangeArrowheads="1"/>
              </p:cNvSpPr>
              <p:nvPr/>
            </p:nvSpPr>
            <p:spPr bwMode="auto">
              <a:xfrm>
                <a:off x="2034365" y="2928934"/>
                <a:ext cx="2789944"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b="1"/>
                  <a:t>انحراف معیار نرخ بازده </a:t>
                </a:r>
                <a:r>
                  <a:rPr lang="en-US" sz="2000" b="1"/>
                  <a:t>(V)</a:t>
                </a:r>
              </a:p>
            </p:txBody>
          </p:sp>
          <p:sp>
            <p:nvSpPr>
              <p:cNvPr id="58387" name="Rectangle 17"/>
              <p:cNvSpPr>
                <a:spLocks noChangeArrowheads="1"/>
              </p:cNvSpPr>
              <p:nvPr/>
            </p:nvSpPr>
            <p:spPr bwMode="auto">
              <a:xfrm>
                <a:off x="2132833" y="3357562"/>
                <a:ext cx="2560183"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b="1"/>
                  <a:t>امید ریاضی نرخ بازده</a:t>
                </a:r>
                <a:r>
                  <a:rPr lang="en-US" sz="2000" b="1"/>
                  <a:t> E(x) </a:t>
                </a:r>
              </a:p>
            </p:txBody>
          </p:sp>
        </p:grpSp>
      </p:grpSp>
      <p:graphicFrame>
        <p:nvGraphicFramePr>
          <p:cNvPr id="58373" name="Object 20"/>
          <p:cNvGraphicFramePr>
            <a:graphicFrameLocks noChangeAspect="1"/>
          </p:cNvGraphicFramePr>
          <p:nvPr/>
        </p:nvGraphicFramePr>
        <p:xfrm>
          <a:off x="1033463" y="293688"/>
          <a:ext cx="2017712" cy="849312"/>
        </p:xfrm>
        <a:graphic>
          <a:graphicData uri="http://schemas.openxmlformats.org/presentationml/2006/ole">
            <mc:AlternateContent xmlns:mc="http://schemas.openxmlformats.org/markup-compatibility/2006">
              <mc:Choice xmlns:v="urn:schemas-microsoft-com:vml" Requires="v">
                <p:oleObj spid="_x0000_s58459" name="Equation" r:id="rId13" imgW="1054080" imgH="431640" progId="Equation.3">
                  <p:embed/>
                </p:oleObj>
              </mc:Choice>
              <mc:Fallback>
                <p:oleObj name="Equation" r:id="rId13" imgW="1054080" imgH="431640"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3463" y="293688"/>
                        <a:ext cx="2017712" cy="849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31800" y="274638"/>
            <a:ext cx="7777163" cy="582612"/>
          </a:xfrm>
        </p:spPr>
        <p:txBody>
          <a:bodyPr/>
          <a:lstStyle/>
          <a:p>
            <a:pPr algn="r" eaLnBrk="1" hangingPunct="1"/>
            <a:r>
              <a:rPr lang="fa-IR" b="1" smtClean="0">
                <a:solidFill>
                  <a:srgbClr val="FF0000"/>
                </a:solidFill>
                <a:cs typeface="B Titr" panose="00000700000000000000" pitchFamily="2" charset="-78"/>
              </a:rPr>
              <a:t>وظايف مدير مالي:</a:t>
            </a:r>
            <a:endParaRPr lang="en-US" b="1" smtClean="0">
              <a:solidFill>
                <a:srgbClr val="FF0000"/>
              </a:solidFill>
              <a:cs typeface="B Titr" panose="00000700000000000000" pitchFamily="2" charset="-78"/>
            </a:endParaRPr>
          </a:p>
        </p:txBody>
      </p:sp>
      <p:sp>
        <p:nvSpPr>
          <p:cNvPr id="113667" name="Rectangle 3"/>
          <p:cNvSpPr>
            <a:spLocks noGrp="1" noChangeArrowheads="1"/>
          </p:cNvSpPr>
          <p:nvPr>
            <p:ph type="body" idx="1"/>
          </p:nvPr>
        </p:nvSpPr>
        <p:spPr>
          <a:xfrm>
            <a:off x="461963" y="857250"/>
            <a:ext cx="7777162" cy="857250"/>
          </a:xfrm>
        </p:spPr>
        <p:txBody>
          <a:bodyPr/>
          <a:lstStyle/>
          <a:p>
            <a:pPr algn="just" eaLnBrk="1" hangingPunct="1">
              <a:buFontTx/>
              <a:buNone/>
            </a:pPr>
            <a:r>
              <a:rPr lang="fa-IR" sz="2400" smtClean="0"/>
              <a:t>د</a:t>
            </a:r>
            <a:r>
              <a:rPr lang="fa-IR" sz="2200" smtClean="0"/>
              <a:t>ر چارچوب دستیابی به هدفها، مديران مالي وظایفی بعهده دارند، برای شناسائی وظایف مدیران مالی از دوبراشت استفاده می کنیم: </a:t>
            </a:r>
          </a:p>
        </p:txBody>
      </p:sp>
      <p:sp>
        <p:nvSpPr>
          <p:cNvPr id="5" name="Rectangle 3"/>
          <p:cNvSpPr txBox="1">
            <a:spLocks noChangeArrowheads="1"/>
          </p:cNvSpPr>
          <p:nvPr/>
        </p:nvSpPr>
        <p:spPr bwMode="auto">
          <a:xfrm>
            <a:off x="461963" y="1714500"/>
            <a:ext cx="7073900" cy="1071563"/>
          </a:xfrm>
          <a:prstGeom prst="rect">
            <a:avLst/>
          </a:prstGeom>
          <a:noFill/>
          <a:ln w="9525">
            <a:noFill/>
            <a:miter lim="800000"/>
            <a:headEnd/>
            <a:tailEnd/>
          </a:ln>
        </p:spPr>
        <p:txBody>
          <a:bodyPr/>
          <a:lstStyle/>
          <a:p>
            <a:pPr marL="457200" indent="-457200" algn="just">
              <a:spcBef>
                <a:spcPct val="20000"/>
              </a:spcBef>
              <a:buFont typeface="+mj-lt"/>
              <a:buAutoNum type="arabicPeriod"/>
              <a:defRPr/>
            </a:pPr>
            <a:r>
              <a:rPr lang="fa-IR" sz="2000" kern="0" dirty="0">
                <a:latin typeface="+mn-lt"/>
                <a:cs typeface="+mn-cs"/>
              </a:rPr>
              <a:t>اولین برادشت، وظايف مدير مالي را با دوهدف: نقدينگي و سود آوري ارتباط می دهد. هر وظیفه با یک یا هر دو هدف ( نقدینگی وسودآوری) ارتباط می یابد.</a:t>
            </a:r>
          </a:p>
        </p:txBody>
      </p:sp>
      <p:sp>
        <p:nvSpPr>
          <p:cNvPr id="6" name="Rectangle 3"/>
          <p:cNvSpPr txBox="1">
            <a:spLocks noChangeArrowheads="1"/>
          </p:cNvSpPr>
          <p:nvPr/>
        </p:nvSpPr>
        <p:spPr bwMode="auto">
          <a:xfrm>
            <a:off x="604838" y="2786063"/>
            <a:ext cx="6573837" cy="1500187"/>
          </a:xfrm>
          <a:prstGeom prst="rect">
            <a:avLst/>
          </a:prstGeom>
          <a:noFill/>
          <a:ln w="9525">
            <a:noFill/>
            <a:miter lim="800000"/>
            <a:headEnd/>
            <a:tailEnd/>
          </a:ln>
        </p:spPr>
        <p:txBody>
          <a:bodyPr/>
          <a:lstStyle/>
          <a:p>
            <a:pPr marL="457200" indent="-457200" algn="just">
              <a:spcBef>
                <a:spcPct val="20000"/>
              </a:spcBef>
              <a:defRPr/>
            </a:pPr>
            <a:r>
              <a:rPr lang="fa-IR" sz="2000" b="1" kern="0" dirty="0">
                <a:latin typeface="+mn-lt"/>
                <a:cs typeface="+mn-cs"/>
              </a:rPr>
              <a:t>وظایف مربوط به نقدینگی :</a:t>
            </a:r>
          </a:p>
          <a:p>
            <a:pPr marL="457200" indent="-457200" algn="just">
              <a:spcBef>
                <a:spcPct val="20000"/>
              </a:spcBef>
              <a:buFont typeface="Wingdings" pitchFamily="2" charset="2"/>
              <a:buChar char="ü"/>
              <a:defRPr/>
            </a:pPr>
            <a:r>
              <a:rPr lang="fa-IR" sz="2000" kern="0" dirty="0">
                <a:latin typeface="+mn-lt"/>
                <a:cs typeface="+mn-cs"/>
              </a:rPr>
              <a:t>پیش بینی جریان نقدی</a:t>
            </a:r>
          </a:p>
          <a:p>
            <a:pPr marL="457200" indent="-457200" algn="just">
              <a:spcBef>
                <a:spcPct val="20000"/>
              </a:spcBef>
              <a:buFont typeface="Wingdings" pitchFamily="2" charset="2"/>
              <a:buChar char="ü"/>
              <a:defRPr/>
            </a:pPr>
            <a:r>
              <a:rPr lang="fa-IR" sz="2000" kern="0" dirty="0">
                <a:latin typeface="+mn-lt"/>
                <a:cs typeface="+mn-cs"/>
              </a:rPr>
              <a:t>تامین منابع مالی</a:t>
            </a:r>
          </a:p>
          <a:p>
            <a:pPr marL="457200" indent="-457200" algn="just">
              <a:spcBef>
                <a:spcPct val="20000"/>
              </a:spcBef>
              <a:buFont typeface="Wingdings" pitchFamily="2" charset="2"/>
              <a:buChar char="ü"/>
              <a:defRPr/>
            </a:pPr>
            <a:r>
              <a:rPr lang="fa-IR" sz="2000" kern="0" dirty="0">
                <a:latin typeface="+mn-lt"/>
                <a:cs typeface="+mn-cs"/>
              </a:rPr>
              <a:t>اداره جریان منابع مالی داخلی</a:t>
            </a:r>
          </a:p>
        </p:txBody>
      </p:sp>
      <p:sp>
        <p:nvSpPr>
          <p:cNvPr id="7" name="Rectangle 3"/>
          <p:cNvSpPr txBox="1">
            <a:spLocks noChangeArrowheads="1"/>
          </p:cNvSpPr>
          <p:nvPr/>
        </p:nvSpPr>
        <p:spPr bwMode="auto">
          <a:xfrm>
            <a:off x="533400" y="4429125"/>
            <a:ext cx="6573838" cy="1928813"/>
          </a:xfrm>
          <a:prstGeom prst="rect">
            <a:avLst/>
          </a:prstGeom>
          <a:noFill/>
          <a:ln w="9525">
            <a:noFill/>
            <a:miter lim="800000"/>
            <a:headEnd/>
            <a:tailEnd/>
          </a:ln>
        </p:spPr>
        <p:txBody>
          <a:bodyPr/>
          <a:lstStyle/>
          <a:p>
            <a:pPr marL="457200" indent="-457200" algn="just">
              <a:spcBef>
                <a:spcPct val="20000"/>
              </a:spcBef>
              <a:defRPr/>
            </a:pPr>
            <a:r>
              <a:rPr lang="fa-IR" sz="2000" b="1" kern="0" dirty="0">
                <a:latin typeface="+mn-lt"/>
                <a:cs typeface="+mn-cs"/>
              </a:rPr>
              <a:t>وظایف مربوط به سودآوری :</a:t>
            </a:r>
          </a:p>
          <a:p>
            <a:pPr marL="457200" indent="-457200" algn="just">
              <a:spcBef>
                <a:spcPct val="20000"/>
              </a:spcBef>
              <a:buFont typeface="Wingdings" pitchFamily="2" charset="2"/>
              <a:buChar char="ü"/>
              <a:defRPr/>
            </a:pPr>
            <a:r>
              <a:rPr lang="fa-IR" sz="2000" kern="0" dirty="0">
                <a:latin typeface="+mn-lt"/>
                <a:cs typeface="+mn-cs"/>
              </a:rPr>
              <a:t>کنترل هزینه</a:t>
            </a:r>
          </a:p>
          <a:p>
            <a:pPr marL="457200" indent="-457200" algn="just">
              <a:spcBef>
                <a:spcPct val="20000"/>
              </a:spcBef>
              <a:buFont typeface="Wingdings" pitchFamily="2" charset="2"/>
              <a:buChar char="ü"/>
              <a:defRPr/>
            </a:pPr>
            <a:r>
              <a:rPr lang="fa-IR" sz="2000" kern="0" dirty="0">
                <a:latin typeface="+mn-lt"/>
                <a:cs typeface="+mn-cs"/>
              </a:rPr>
              <a:t>قیمت گذاری</a:t>
            </a:r>
          </a:p>
          <a:p>
            <a:pPr marL="457200" indent="-457200" algn="just">
              <a:spcBef>
                <a:spcPct val="20000"/>
              </a:spcBef>
              <a:buFont typeface="Wingdings" pitchFamily="2" charset="2"/>
              <a:buChar char="ü"/>
              <a:defRPr/>
            </a:pPr>
            <a:r>
              <a:rPr lang="fa-IR" sz="2000" kern="0" dirty="0">
                <a:latin typeface="+mn-lt"/>
                <a:cs typeface="+mn-cs"/>
              </a:rPr>
              <a:t>پیش یبنی سود</a:t>
            </a:r>
          </a:p>
          <a:p>
            <a:pPr marL="457200" indent="-457200" algn="just">
              <a:spcBef>
                <a:spcPct val="20000"/>
              </a:spcBef>
              <a:buFont typeface="Wingdings" pitchFamily="2" charset="2"/>
              <a:buChar char="ü"/>
              <a:defRPr/>
            </a:pPr>
            <a:r>
              <a:rPr lang="fa-IR" sz="2000" kern="0" dirty="0">
                <a:latin typeface="+mn-lt"/>
                <a:cs typeface="+mn-cs"/>
              </a:rPr>
              <a:t>اندازه گیری بازده مورد نظر</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Content Placeholder 2"/>
          <p:cNvSpPr>
            <a:spLocks noGrp="1"/>
          </p:cNvSpPr>
          <p:nvPr>
            <p:ph idx="1"/>
          </p:nvPr>
        </p:nvSpPr>
        <p:spPr>
          <a:xfrm>
            <a:off x="431800" y="571500"/>
            <a:ext cx="7777163" cy="1071563"/>
          </a:xfrm>
        </p:spPr>
        <p:txBody>
          <a:bodyPr/>
          <a:lstStyle/>
          <a:p>
            <a:pPr algn="just">
              <a:buFontTx/>
              <a:buNone/>
            </a:pPr>
            <a:r>
              <a:rPr lang="fa-IR" sz="2800" smtClean="0">
                <a:cs typeface="B Nazanin" panose="00000400000000000000" pitchFamily="2" charset="-78"/>
              </a:rPr>
              <a:t>مثال: جریان نقدینه خالص دو طرح الف وب به همراه احتمال وقوع آن به شرح ذیل آمده است، مخاطره کدام طرح بیشتر است؟</a:t>
            </a:r>
            <a:endParaRPr lang="en-US" sz="2800" smtClean="0">
              <a:cs typeface="B Nazanin" panose="00000400000000000000" pitchFamily="2" charset="-78"/>
            </a:endParaRPr>
          </a:p>
        </p:txBody>
      </p:sp>
      <p:graphicFrame>
        <p:nvGraphicFramePr>
          <p:cNvPr id="4" name="Table 3"/>
          <p:cNvGraphicFramePr>
            <a:graphicFrameLocks noGrp="1"/>
          </p:cNvGraphicFramePr>
          <p:nvPr/>
        </p:nvGraphicFramePr>
        <p:xfrm>
          <a:off x="1462088" y="1928813"/>
          <a:ext cx="5761036" cy="1854200"/>
        </p:xfrm>
        <a:graphic>
          <a:graphicData uri="http://schemas.openxmlformats.org/drawingml/2006/table">
            <a:tbl>
              <a:tblPr firstRow="1" bandRow="1">
                <a:tableStyleId>{5C22544A-7EE6-4342-B048-85BDC9FD1C3A}</a:tableStyleId>
              </a:tblPr>
              <a:tblGrid>
                <a:gridCol w="1440259"/>
                <a:gridCol w="1440259"/>
                <a:gridCol w="1440259"/>
                <a:gridCol w="1440259"/>
              </a:tblGrid>
              <a:tr h="370840">
                <a:tc gridSpan="2">
                  <a:txBody>
                    <a:bodyPr/>
                    <a:lstStyle/>
                    <a:p>
                      <a:pPr algn="ctr"/>
                      <a:r>
                        <a:rPr lang="fa-IR" dirty="0" smtClean="0">
                          <a:solidFill>
                            <a:schemeClr val="tx1"/>
                          </a:solidFill>
                          <a:cs typeface="B Nazanin" pitchFamily="2" charset="-78"/>
                        </a:rPr>
                        <a:t>طرح ب</a:t>
                      </a:r>
                      <a:endParaRPr lang="en-US" dirty="0">
                        <a:solidFill>
                          <a:schemeClr val="tx1"/>
                        </a:solidFill>
                        <a:cs typeface="B Nazanin" pitchFamily="2" charset="-78"/>
                      </a:endParaRPr>
                    </a:p>
                  </a:txBody>
                  <a:tcPr marL="91448" marR="91448"/>
                </a:tc>
                <a:tc hMerge="1">
                  <a:txBody>
                    <a:bodyPr/>
                    <a:lstStyle/>
                    <a:p>
                      <a:endParaRPr lang="en-US" dirty="0"/>
                    </a:p>
                  </a:txBody>
                  <a:tcPr/>
                </a:tc>
                <a:tc gridSpan="2">
                  <a:txBody>
                    <a:bodyPr/>
                    <a:lstStyle/>
                    <a:p>
                      <a:pPr algn="ctr"/>
                      <a:r>
                        <a:rPr lang="fa-IR" dirty="0" smtClean="0">
                          <a:solidFill>
                            <a:schemeClr val="tx1"/>
                          </a:solidFill>
                          <a:cs typeface="B Nazanin" pitchFamily="2" charset="-78"/>
                        </a:rPr>
                        <a:t>طرح الف</a:t>
                      </a:r>
                      <a:endParaRPr lang="en-US" dirty="0">
                        <a:solidFill>
                          <a:schemeClr val="tx1"/>
                        </a:solidFill>
                        <a:cs typeface="B Nazanin" pitchFamily="2" charset="-78"/>
                      </a:endParaRPr>
                    </a:p>
                  </a:txBody>
                  <a:tcPr marL="91448" marR="91448"/>
                </a:tc>
                <a:tc hMerge="1">
                  <a:txBody>
                    <a:bodyPr/>
                    <a:lstStyle/>
                    <a:p>
                      <a:endParaRPr lang="en-US" dirty="0"/>
                    </a:p>
                  </a:txBody>
                  <a:tcPr/>
                </a:tc>
              </a:tr>
              <a:tr h="370840">
                <a:tc>
                  <a:txBody>
                    <a:bodyPr/>
                    <a:lstStyle/>
                    <a:p>
                      <a:pPr algn="ctr"/>
                      <a:r>
                        <a:rPr lang="fa-IR" dirty="0" smtClean="0">
                          <a:cs typeface="B Nazanin" pitchFamily="2" charset="-78"/>
                        </a:rPr>
                        <a:t>احتمال وقوع</a:t>
                      </a:r>
                      <a:endParaRPr lang="en-US" dirty="0">
                        <a:cs typeface="B Nazanin" pitchFamily="2" charset="-78"/>
                      </a:endParaRPr>
                    </a:p>
                  </a:txBody>
                  <a:tcPr marL="91448" marR="91448"/>
                </a:tc>
                <a:tc>
                  <a:txBody>
                    <a:bodyPr/>
                    <a:lstStyle/>
                    <a:p>
                      <a:pPr algn="ctr"/>
                      <a:r>
                        <a:rPr lang="fa-IR" dirty="0" smtClean="0">
                          <a:cs typeface="B Nazanin" pitchFamily="2" charset="-78"/>
                        </a:rPr>
                        <a:t>جریان</a:t>
                      </a:r>
                      <a:r>
                        <a:rPr lang="fa-IR" baseline="0" dirty="0" smtClean="0">
                          <a:cs typeface="B Nazanin" pitchFamily="2" charset="-78"/>
                        </a:rPr>
                        <a:t> نقدینه</a:t>
                      </a:r>
                      <a:endParaRPr lang="en-US" dirty="0">
                        <a:cs typeface="B Nazanin" pitchFamily="2" charset="-78"/>
                      </a:endParaRPr>
                    </a:p>
                  </a:txBody>
                  <a:tcPr marL="91448" marR="91448"/>
                </a:tc>
                <a:tc>
                  <a:txBody>
                    <a:bodyPr/>
                    <a:lstStyle/>
                    <a:p>
                      <a:pPr algn="ctr"/>
                      <a:r>
                        <a:rPr lang="fa-IR" dirty="0" smtClean="0">
                          <a:cs typeface="B Nazanin" pitchFamily="2" charset="-78"/>
                        </a:rPr>
                        <a:t>احتمال وقوع</a:t>
                      </a:r>
                      <a:endParaRPr lang="en-US" dirty="0">
                        <a:cs typeface="B Nazanin" pitchFamily="2" charset="-78"/>
                      </a:endParaRPr>
                    </a:p>
                  </a:txBody>
                  <a:tcPr marL="91448" marR="91448"/>
                </a:tc>
                <a:tc>
                  <a:txBody>
                    <a:bodyPr/>
                    <a:lstStyle/>
                    <a:p>
                      <a:pPr algn="ctr"/>
                      <a:r>
                        <a:rPr lang="fa-IR" dirty="0" smtClean="0">
                          <a:cs typeface="B Nazanin" pitchFamily="2" charset="-78"/>
                        </a:rPr>
                        <a:t>جریان</a:t>
                      </a:r>
                      <a:r>
                        <a:rPr lang="fa-IR" baseline="0" dirty="0" smtClean="0">
                          <a:cs typeface="B Nazanin" pitchFamily="2" charset="-78"/>
                        </a:rPr>
                        <a:t> نقدینه</a:t>
                      </a:r>
                      <a:endParaRPr lang="en-US" dirty="0">
                        <a:cs typeface="B Nazanin" pitchFamily="2" charset="-78"/>
                      </a:endParaRPr>
                    </a:p>
                  </a:txBody>
                  <a:tcPr marL="91448" marR="91448"/>
                </a:tc>
              </a:tr>
              <a:tr h="370840">
                <a:tc>
                  <a:txBody>
                    <a:bodyPr/>
                    <a:lstStyle/>
                    <a:p>
                      <a:pPr algn="ctr"/>
                      <a:r>
                        <a:rPr lang="fa-IR" dirty="0" smtClean="0">
                          <a:cs typeface="B Nazanin" pitchFamily="2" charset="-78"/>
                        </a:rPr>
                        <a:t>0.2</a:t>
                      </a:r>
                      <a:endParaRPr lang="en-US" dirty="0">
                        <a:cs typeface="B Nazanin" pitchFamily="2" charset="-78"/>
                      </a:endParaRPr>
                    </a:p>
                  </a:txBody>
                  <a:tcPr marL="91448" marR="91448"/>
                </a:tc>
                <a:tc>
                  <a:txBody>
                    <a:bodyPr/>
                    <a:lstStyle/>
                    <a:p>
                      <a:pPr algn="ctr"/>
                      <a:r>
                        <a:rPr lang="fa-IR" dirty="0" smtClean="0">
                          <a:cs typeface="B Nazanin" pitchFamily="2" charset="-78"/>
                        </a:rPr>
                        <a:t>0</a:t>
                      </a:r>
                      <a:endParaRPr lang="en-US" dirty="0">
                        <a:cs typeface="B Nazanin" pitchFamily="2" charset="-78"/>
                      </a:endParaRPr>
                    </a:p>
                  </a:txBody>
                  <a:tcPr marL="91448" marR="91448"/>
                </a:tc>
                <a:tc>
                  <a:txBody>
                    <a:bodyPr/>
                    <a:lstStyle/>
                    <a:p>
                      <a:pPr algn="ctr"/>
                      <a:r>
                        <a:rPr lang="fa-IR" dirty="0" smtClean="0">
                          <a:cs typeface="B Nazanin" pitchFamily="2" charset="-78"/>
                        </a:rPr>
                        <a:t>0.2</a:t>
                      </a:r>
                      <a:endParaRPr lang="en-US" dirty="0">
                        <a:cs typeface="B Nazanin" pitchFamily="2" charset="-78"/>
                      </a:endParaRPr>
                    </a:p>
                  </a:txBody>
                  <a:tcPr marL="91448" marR="91448"/>
                </a:tc>
                <a:tc>
                  <a:txBody>
                    <a:bodyPr/>
                    <a:lstStyle/>
                    <a:p>
                      <a:pPr algn="ctr"/>
                      <a:r>
                        <a:rPr lang="fa-IR" dirty="0" smtClean="0">
                          <a:cs typeface="B Nazanin" pitchFamily="2" charset="-78"/>
                        </a:rPr>
                        <a:t>40000</a:t>
                      </a:r>
                      <a:endParaRPr lang="en-US" dirty="0">
                        <a:cs typeface="B Nazanin" pitchFamily="2" charset="-78"/>
                      </a:endParaRPr>
                    </a:p>
                  </a:txBody>
                  <a:tcPr marL="91448" marR="91448"/>
                </a:tc>
              </a:tr>
              <a:tr h="370840">
                <a:tc>
                  <a:txBody>
                    <a:bodyPr/>
                    <a:lstStyle/>
                    <a:p>
                      <a:pPr algn="ctr"/>
                      <a:r>
                        <a:rPr lang="fa-IR" dirty="0" smtClean="0">
                          <a:cs typeface="B Nazanin" pitchFamily="2" charset="-78"/>
                        </a:rPr>
                        <a:t>0.6</a:t>
                      </a:r>
                      <a:endParaRPr lang="en-US" dirty="0">
                        <a:cs typeface="B Nazanin" pitchFamily="2" charset="-78"/>
                      </a:endParaRPr>
                    </a:p>
                  </a:txBody>
                  <a:tcPr marL="91448" marR="91448"/>
                </a:tc>
                <a:tc>
                  <a:txBody>
                    <a:bodyPr/>
                    <a:lstStyle/>
                    <a:p>
                      <a:pPr algn="ctr"/>
                      <a:r>
                        <a:rPr lang="fa-IR" dirty="0" smtClean="0">
                          <a:cs typeface="B Nazanin" pitchFamily="2" charset="-78"/>
                        </a:rPr>
                        <a:t>50000</a:t>
                      </a:r>
                      <a:endParaRPr lang="en-US" dirty="0">
                        <a:cs typeface="B Nazanin" pitchFamily="2" charset="-78"/>
                      </a:endParaRPr>
                    </a:p>
                  </a:txBody>
                  <a:tcPr marL="91448" marR="91448"/>
                </a:tc>
                <a:tc>
                  <a:txBody>
                    <a:bodyPr/>
                    <a:lstStyle/>
                    <a:p>
                      <a:pPr algn="ctr"/>
                      <a:r>
                        <a:rPr lang="fa-IR" dirty="0" smtClean="0">
                          <a:cs typeface="B Nazanin" pitchFamily="2" charset="-78"/>
                        </a:rPr>
                        <a:t>0.6</a:t>
                      </a:r>
                      <a:endParaRPr lang="en-US" dirty="0">
                        <a:cs typeface="B Nazanin" pitchFamily="2" charset="-78"/>
                      </a:endParaRPr>
                    </a:p>
                  </a:txBody>
                  <a:tcPr marL="91448" marR="91448"/>
                </a:tc>
                <a:tc>
                  <a:txBody>
                    <a:bodyPr/>
                    <a:lstStyle/>
                    <a:p>
                      <a:pPr algn="ctr"/>
                      <a:r>
                        <a:rPr lang="fa-IR" dirty="0" smtClean="0">
                          <a:cs typeface="B Nazanin" pitchFamily="2" charset="-78"/>
                        </a:rPr>
                        <a:t>50000</a:t>
                      </a:r>
                      <a:endParaRPr lang="en-US" dirty="0">
                        <a:cs typeface="B Nazanin" pitchFamily="2" charset="-78"/>
                      </a:endParaRPr>
                    </a:p>
                  </a:txBody>
                  <a:tcPr marL="91448" marR="91448"/>
                </a:tc>
              </a:tr>
              <a:tr h="370840">
                <a:tc>
                  <a:txBody>
                    <a:bodyPr/>
                    <a:lstStyle/>
                    <a:p>
                      <a:pPr algn="ctr"/>
                      <a:r>
                        <a:rPr lang="fa-IR" dirty="0" smtClean="0">
                          <a:cs typeface="B Nazanin" pitchFamily="2" charset="-78"/>
                        </a:rPr>
                        <a:t>0.2</a:t>
                      </a:r>
                      <a:endParaRPr lang="en-US" dirty="0">
                        <a:cs typeface="B Nazanin" pitchFamily="2" charset="-78"/>
                      </a:endParaRPr>
                    </a:p>
                  </a:txBody>
                  <a:tcPr marL="91448" marR="91448"/>
                </a:tc>
                <a:tc>
                  <a:txBody>
                    <a:bodyPr/>
                    <a:lstStyle/>
                    <a:p>
                      <a:pPr algn="ctr"/>
                      <a:r>
                        <a:rPr lang="fa-IR" dirty="0" smtClean="0">
                          <a:cs typeface="B Nazanin" pitchFamily="2" charset="-78"/>
                        </a:rPr>
                        <a:t>100000</a:t>
                      </a:r>
                      <a:endParaRPr lang="en-US" dirty="0">
                        <a:cs typeface="B Nazanin" pitchFamily="2" charset="-78"/>
                      </a:endParaRPr>
                    </a:p>
                  </a:txBody>
                  <a:tcPr marL="91448" marR="91448"/>
                </a:tc>
                <a:tc>
                  <a:txBody>
                    <a:bodyPr/>
                    <a:lstStyle/>
                    <a:p>
                      <a:pPr algn="ctr"/>
                      <a:r>
                        <a:rPr lang="fa-IR" dirty="0" smtClean="0">
                          <a:cs typeface="B Nazanin" pitchFamily="2" charset="-78"/>
                        </a:rPr>
                        <a:t>0.2</a:t>
                      </a:r>
                      <a:endParaRPr lang="en-US" dirty="0">
                        <a:cs typeface="B Nazanin" pitchFamily="2" charset="-78"/>
                      </a:endParaRPr>
                    </a:p>
                  </a:txBody>
                  <a:tcPr marL="91448" marR="91448"/>
                </a:tc>
                <a:tc>
                  <a:txBody>
                    <a:bodyPr/>
                    <a:lstStyle/>
                    <a:p>
                      <a:pPr algn="ctr"/>
                      <a:r>
                        <a:rPr lang="fa-IR" dirty="0" smtClean="0">
                          <a:cs typeface="B Nazanin" pitchFamily="2" charset="-78"/>
                        </a:rPr>
                        <a:t>60000</a:t>
                      </a:r>
                      <a:endParaRPr lang="en-US" dirty="0">
                        <a:cs typeface="B Nazanin" pitchFamily="2" charset="-78"/>
                      </a:endParaRPr>
                    </a:p>
                  </a:txBody>
                  <a:tcPr marL="91448" marR="91448"/>
                </a:tc>
              </a:tr>
            </a:tbl>
          </a:graphicData>
        </a:graphic>
      </p:graphicFrame>
      <p:grpSp>
        <p:nvGrpSpPr>
          <p:cNvPr id="165921" name="Group 7"/>
          <p:cNvGrpSpPr>
            <a:grpSpLocks/>
          </p:cNvGrpSpPr>
          <p:nvPr/>
        </p:nvGrpSpPr>
        <p:grpSpPr bwMode="auto">
          <a:xfrm>
            <a:off x="461963" y="4214813"/>
            <a:ext cx="7777162" cy="1000125"/>
            <a:chOff x="462729" y="4214819"/>
            <a:chExt cx="7777163" cy="1000131"/>
          </a:xfrm>
        </p:grpSpPr>
        <p:sp>
          <p:nvSpPr>
            <p:cNvPr id="6" name="Content Placeholder 2"/>
            <p:cNvSpPr txBox="1">
              <a:spLocks/>
            </p:cNvSpPr>
            <p:nvPr/>
          </p:nvSpPr>
          <p:spPr bwMode="auto">
            <a:xfrm>
              <a:off x="462729" y="4214819"/>
              <a:ext cx="7777163" cy="500065"/>
            </a:xfrm>
            <a:prstGeom prst="rect">
              <a:avLst/>
            </a:prstGeom>
            <a:noFill/>
            <a:ln w="9525">
              <a:noFill/>
              <a:miter lim="800000"/>
              <a:headEnd/>
              <a:tailEnd/>
            </a:ln>
          </p:spPr>
          <p:txBody>
            <a:bodyPr/>
            <a:lstStyle/>
            <a:p>
              <a:pPr marL="342900" indent="-342900" algn="l" eaLnBrk="0" hangingPunct="0">
                <a:spcBef>
                  <a:spcPct val="20000"/>
                </a:spcBef>
                <a:defRPr/>
              </a:pPr>
              <a:r>
                <a:rPr lang="fa-IR" sz="2400" kern="0" dirty="0">
                  <a:latin typeface="Arial" charset="0"/>
                  <a:cs typeface="B Nazanin" pitchFamily="2" charset="-78"/>
                </a:rPr>
                <a:t> 50000 = (0.2</a:t>
              </a:r>
              <a:r>
                <a:rPr lang="en-US" sz="2400" kern="0" dirty="0">
                  <a:latin typeface="Arial" charset="0"/>
                  <a:cs typeface="B Nazanin" pitchFamily="2" charset="-78"/>
                </a:rPr>
                <a:t>x</a:t>
              </a:r>
              <a:r>
                <a:rPr lang="fa-IR" sz="2400" kern="0" dirty="0">
                  <a:latin typeface="Arial" charset="0"/>
                  <a:cs typeface="B Nazanin" pitchFamily="2" charset="-78"/>
                </a:rPr>
                <a:t>60000)</a:t>
              </a:r>
              <a:r>
                <a:rPr lang="fa-IR" sz="2400" kern="0" dirty="0">
                  <a:latin typeface="+mn-lt"/>
                  <a:cs typeface="B Nazanin" pitchFamily="2" charset="-78"/>
                </a:rPr>
                <a:t>  + </a:t>
              </a:r>
              <a:r>
                <a:rPr lang="fa-IR" sz="2400" kern="0" dirty="0">
                  <a:latin typeface="Arial" charset="0"/>
                  <a:cs typeface="B Nazanin" pitchFamily="2" charset="-78"/>
                </a:rPr>
                <a:t>(0.6</a:t>
              </a:r>
              <a:r>
                <a:rPr lang="en-US" sz="2400" kern="0" dirty="0">
                  <a:latin typeface="Arial" charset="0"/>
                  <a:cs typeface="B Nazanin" pitchFamily="2" charset="-78"/>
                </a:rPr>
                <a:t>x</a:t>
              </a:r>
              <a:r>
                <a:rPr lang="fa-IR" sz="2400" kern="0" dirty="0">
                  <a:latin typeface="Arial" charset="0"/>
                  <a:cs typeface="B Nazanin" pitchFamily="2" charset="-78"/>
                </a:rPr>
                <a:t>50000)</a:t>
              </a:r>
              <a:r>
                <a:rPr lang="fa-IR" sz="2400" kern="0" dirty="0">
                  <a:latin typeface="+mn-lt"/>
                  <a:cs typeface="B Nazanin" pitchFamily="2" charset="-78"/>
                </a:rPr>
                <a:t> + (0.2</a:t>
              </a:r>
              <a:r>
                <a:rPr lang="en-US" sz="2400" kern="0" dirty="0">
                  <a:latin typeface="+mn-lt"/>
                  <a:cs typeface="B Nazanin" pitchFamily="2" charset="-78"/>
                </a:rPr>
                <a:t>x</a:t>
              </a:r>
              <a:r>
                <a:rPr lang="fa-IR" sz="2400" kern="0" dirty="0">
                  <a:latin typeface="+mn-lt"/>
                  <a:cs typeface="B Nazanin" pitchFamily="2" charset="-78"/>
                </a:rPr>
                <a:t>40000) = الف</a:t>
              </a:r>
              <a:r>
                <a:rPr lang="en-US" sz="2400" kern="0" dirty="0">
                  <a:latin typeface="+mn-lt"/>
                  <a:cs typeface="B Nazanin" pitchFamily="2" charset="-78"/>
                </a:rPr>
                <a:t> </a:t>
              </a:r>
              <a:r>
                <a:rPr lang="en-US" sz="2400" kern="0" dirty="0">
                  <a:latin typeface="Arial" charset="0"/>
                  <a:cs typeface="B Nazanin" pitchFamily="2" charset="-78"/>
                </a:rPr>
                <a:t>E(x)</a:t>
              </a:r>
              <a:endParaRPr lang="en-US" sz="2400" kern="0" dirty="0">
                <a:latin typeface="+mn-lt"/>
                <a:cs typeface="B Nazanin" pitchFamily="2" charset="-78"/>
              </a:endParaRPr>
            </a:p>
          </p:txBody>
        </p:sp>
        <p:sp>
          <p:nvSpPr>
            <p:cNvPr id="7" name="Content Placeholder 2"/>
            <p:cNvSpPr txBox="1">
              <a:spLocks/>
            </p:cNvSpPr>
            <p:nvPr/>
          </p:nvSpPr>
          <p:spPr bwMode="auto">
            <a:xfrm>
              <a:off x="462729" y="4714884"/>
              <a:ext cx="7777163" cy="500066"/>
            </a:xfrm>
            <a:prstGeom prst="rect">
              <a:avLst/>
            </a:prstGeom>
            <a:noFill/>
            <a:ln w="9525">
              <a:noFill/>
              <a:miter lim="800000"/>
              <a:headEnd/>
              <a:tailEnd/>
            </a:ln>
          </p:spPr>
          <p:txBody>
            <a:bodyPr/>
            <a:lstStyle/>
            <a:p>
              <a:pPr marL="342900" indent="-342900" algn="l" eaLnBrk="0" hangingPunct="0">
                <a:spcBef>
                  <a:spcPct val="20000"/>
                </a:spcBef>
                <a:defRPr/>
              </a:pPr>
              <a:r>
                <a:rPr lang="fa-IR" sz="2400" kern="0" dirty="0">
                  <a:latin typeface="Arial" charset="0"/>
                  <a:cs typeface="B Nazanin" pitchFamily="2" charset="-78"/>
                </a:rPr>
                <a:t> 50000 = (0.2</a:t>
              </a:r>
              <a:r>
                <a:rPr lang="en-US" sz="2400" kern="0" dirty="0">
                  <a:latin typeface="Arial" charset="0"/>
                  <a:cs typeface="B Nazanin" pitchFamily="2" charset="-78"/>
                </a:rPr>
                <a:t>x</a:t>
              </a:r>
              <a:r>
                <a:rPr lang="fa-IR" sz="2400" kern="0" dirty="0">
                  <a:latin typeface="Arial" charset="0"/>
                  <a:cs typeface="B Nazanin" pitchFamily="2" charset="-78"/>
                </a:rPr>
                <a:t>100000)</a:t>
              </a:r>
              <a:r>
                <a:rPr lang="fa-IR" sz="2400" kern="0" dirty="0">
                  <a:latin typeface="+mn-lt"/>
                  <a:cs typeface="B Nazanin" pitchFamily="2" charset="-78"/>
                </a:rPr>
                <a:t>  + </a:t>
              </a:r>
              <a:r>
                <a:rPr lang="fa-IR" sz="2400" kern="0" dirty="0">
                  <a:latin typeface="Arial" charset="0"/>
                  <a:cs typeface="B Nazanin" pitchFamily="2" charset="-78"/>
                </a:rPr>
                <a:t>(0.6</a:t>
              </a:r>
              <a:r>
                <a:rPr lang="en-US" sz="2400" kern="0" dirty="0">
                  <a:latin typeface="Arial" charset="0"/>
                  <a:cs typeface="B Nazanin" pitchFamily="2" charset="-78"/>
                </a:rPr>
                <a:t>x</a:t>
              </a:r>
              <a:r>
                <a:rPr lang="fa-IR" sz="2400" kern="0" dirty="0">
                  <a:latin typeface="Arial" charset="0"/>
                  <a:cs typeface="B Nazanin" pitchFamily="2" charset="-78"/>
                </a:rPr>
                <a:t>50000)</a:t>
              </a:r>
              <a:r>
                <a:rPr lang="fa-IR" sz="2400" kern="0" dirty="0">
                  <a:latin typeface="+mn-lt"/>
                  <a:cs typeface="B Nazanin" pitchFamily="2" charset="-78"/>
                </a:rPr>
                <a:t> + (0.2</a:t>
              </a:r>
              <a:r>
                <a:rPr lang="en-US" sz="2400" kern="0" dirty="0">
                  <a:latin typeface="+mn-lt"/>
                  <a:cs typeface="B Nazanin" pitchFamily="2" charset="-78"/>
                </a:rPr>
                <a:t>x</a:t>
              </a:r>
              <a:r>
                <a:rPr lang="fa-IR" sz="2400" kern="0" dirty="0">
                  <a:latin typeface="+mn-lt"/>
                  <a:cs typeface="B Nazanin" pitchFamily="2" charset="-78"/>
                </a:rPr>
                <a:t>0) = ب</a:t>
              </a:r>
              <a:r>
                <a:rPr lang="en-US" sz="2400" kern="0" dirty="0">
                  <a:latin typeface="+mn-lt"/>
                  <a:cs typeface="B Nazanin" pitchFamily="2" charset="-78"/>
                </a:rPr>
                <a:t> </a:t>
              </a:r>
              <a:r>
                <a:rPr lang="en-US" sz="2400" kern="0" dirty="0">
                  <a:latin typeface="Arial" charset="0"/>
                  <a:cs typeface="B Nazanin" pitchFamily="2" charset="-78"/>
                </a:rPr>
                <a:t>E(x)</a:t>
              </a:r>
              <a:endParaRPr lang="en-US" sz="2400" kern="0" dirty="0">
                <a:latin typeface="+mn-lt"/>
                <a:cs typeface="B Nazanin" pitchFamily="2" charset="-78"/>
              </a:endParaRPr>
            </a:p>
          </p:txBody>
        </p:sp>
      </p:grpSp>
      <p:grpSp>
        <p:nvGrpSpPr>
          <p:cNvPr id="165922" name="Group 13"/>
          <p:cNvGrpSpPr>
            <a:grpSpLocks/>
          </p:cNvGrpSpPr>
          <p:nvPr/>
        </p:nvGrpSpPr>
        <p:grpSpPr bwMode="auto">
          <a:xfrm>
            <a:off x="319088" y="5286375"/>
            <a:ext cx="8074025" cy="1143000"/>
            <a:chOff x="391291" y="5357827"/>
            <a:chExt cx="7848601" cy="1143007"/>
          </a:xfrm>
        </p:grpSpPr>
        <p:sp>
          <p:nvSpPr>
            <p:cNvPr id="10" name="Content Placeholder 2"/>
            <p:cNvSpPr txBox="1">
              <a:spLocks/>
            </p:cNvSpPr>
            <p:nvPr/>
          </p:nvSpPr>
          <p:spPr bwMode="auto">
            <a:xfrm>
              <a:off x="462277" y="5357827"/>
              <a:ext cx="7777615" cy="500066"/>
            </a:xfrm>
            <a:prstGeom prst="rect">
              <a:avLst/>
            </a:prstGeom>
            <a:noFill/>
            <a:ln w="9525">
              <a:noFill/>
              <a:miter lim="800000"/>
              <a:headEnd/>
              <a:tailEnd/>
            </a:ln>
          </p:spPr>
          <p:txBody>
            <a:bodyPr/>
            <a:lstStyle/>
            <a:p>
              <a:pPr marL="342900" indent="-342900" algn="l" eaLnBrk="0" hangingPunct="0">
                <a:spcBef>
                  <a:spcPct val="20000"/>
                </a:spcBef>
                <a:defRPr/>
              </a:pPr>
              <a:r>
                <a:rPr lang="fa-IR" sz="1700" kern="0" dirty="0">
                  <a:latin typeface="Arial" charset="0"/>
                  <a:cs typeface="B Nazanin" pitchFamily="2" charset="-78"/>
                </a:rPr>
                <a:t>4000= 0.2 * 2(50000-60000)</a:t>
              </a:r>
              <a:r>
                <a:rPr lang="fa-IR" sz="1700" kern="0" dirty="0">
                  <a:latin typeface="+mn-lt"/>
                  <a:cs typeface="B Nazanin" pitchFamily="2" charset="-78"/>
                </a:rPr>
                <a:t>  + 0.6 * 2</a:t>
              </a:r>
              <a:r>
                <a:rPr lang="fa-IR" sz="1700" kern="0" dirty="0">
                  <a:latin typeface="Arial" charset="0"/>
                  <a:cs typeface="B Nazanin" pitchFamily="2" charset="-78"/>
                </a:rPr>
                <a:t>(50000- 50000)</a:t>
              </a:r>
              <a:r>
                <a:rPr lang="fa-IR" sz="1700" kern="0" dirty="0">
                  <a:latin typeface="+mn-lt"/>
                  <a:cs typeface="B Nazanin" pitchFamily="2" charset="-78"/>
                </a:rPr>
                <a:t> +0.2* 2(50000- 40000 ) = الف</a:t>
              </a:r>
              <a:r>
                <a:rPr lang="en-US" sz="1700" kern="0" dirty="0">
                  <a:latin typeface="+mn-lt"/>
                  <a:cs typeface="B Nazanin" pitchFamily="2" charset="-78"/>
                </a:rPr>
                <a:t> </a:t>
              </a:r>
              <a:r>
                <a:rPr lang="en-US" sz="1700" kern="0" dirty="0">
                  <a:latin typeface="Arial" charset="0"/>
                  <a:cs typeface="B Nazanin" pitchFamily="2" charset="-78"/>
                </a:rPr>
                <a:t>SD </a:t>
              </a:r>
              <a:endParaRPr lang="en-US" sz="1700" kern="0" dirty="0">
                <a:latin typeface="+mn-lt"/>
                <a:cs typeface="B Nazanin" pitchFamily="2" charset="-78"/>
              </a:endParaRPr>
            </a:p>
          </p:txBody>
        </p:sp>
        <p:sp>
          <p:nvSpPr>
            <p:cNvPr id="13" name="Content Placeholder 2"/>
            <p:cNvSpPr txBox="1">
              <a:spLocks/>
            </p:cNvSpPr>
            <p:nvPr/>
          </p:nvSpPr>
          <p:spPr bwMode="auto">
            <a:xfrm>
              <a:off x="391291" y="6000769"/>
              <a:ext cx="7777615" cy="500065"/>
            </a:xfrm>
            <a:prstGeom prst="rect">
              <a:avLst/>
            </a:prstGeom>
            <a:noFill/>
            <a:ln w="9525">
              <a:noFill/>
              <a:miter lim="800000"/>
              <a:headEnd/>
              <a:tailEnd/>
            </a:ln>
          </p:spPr>
          <p:txBody>
            <a:bodyPr/>
            <a:lstStyle/>
            <a:p>
              <a:pPr marL="342900" indent="-342900" algn="l" eaLnBrk="0" hangingPunct="0">
                <a:spcBef>
                  <a:spcPct val="20000"/>
                </a:spcBef>
                <a:defRPr/>
              </a:pPr>
              <a:r>
                <a:rPr lang="fa-IR" sz="1700" kern="0" dirty="0">
                  <a:latin typeface="Arial" charset="0"/>
                  <a:cs typeface="B Nazanin" pitchFamily="2" charset="-78"/>
                </a:rPr>
                <a:t>10000000000= 0.2 * 2(50000-  100000)</a:t>
              </a:r>
              <a:r>
                <a:rPr lang="fa-IR" sz="1700" kern="0" dirty="0">
                  <a:latin typeface="+mn-lt"/>
                  <a:cs typeface="B Nazanin" pitchFamily="2" charset="-78"/>
                </a:rPr>
                <a:t>  + 0.6 * 2</a:t>
              </a:r>
              <a:r>
                <a:rPr lang="fa-IR" sz="1700" kern="0" dirty="0">
                  <a:latin typeface="Arial" charset="0"/>
                  <a:cs typeface="B Nazanin" pitchFamily="2" charset="-78"/>
                </a:rPr>
                <a:t>(50000- 50000)</a:t>
              </a:r>
              <a:r>
                <a:rPr lang="fa-IR" sz="1700" kern="0" dirty="0">
                  <a:latin typeface="+mn-lt"/>
                  <a:cs typeface="B Nazanin" pitchFamily="2" charset="-78"/>
                </a:rPr>
                <a:t> +0.2* 2(50000- 0) = ب</a:t>
              </a:r>
              <a:r>
                <a:rPr lang="en-US" sz="1700" kern="0" dirty="0">
                  <a:latin typeface="+mn-lt"/>
                  <a:cs typeface="B Nazanin" pitchFamily="2" charset="-78"/>
                </a:rPr>
                <a:t> </a:t>
              </a:r>
              <a:r>
                <a:rPr lang="en-US" sz="1700" kern="0" dirty="0">
                  <a:latin typeface="Arial" charset="0"/>
                  <a:cs typeface="B Nazanin" pitchFamily="2" charset="-78"/>
                </a:rPr>
                <a:t>SD </a:t>
              </a:r>
              <a:endParaRPr lang="en-US" sz="1700" kern="0" dirty="0">
                <a:latin typeface="+mn-lt"/>
                <a:cs typeface="B Nazanin" pitchFamily="2" charset="-78"/>
              </a:endParaRPr>
            </a:p>
          </p:txBody>
        </p:sp>
      </p:gr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6914" name="Group 1"/>
          <p:cNvGrpSpPr>
            <a:grpSpLocks/>
          </p:cNvGrpSpPr>
          <p:nvPr/>
        </p:nvGrpSpPr>
        <p:grpSpPr bwMode="auto">
          <a:xfrm>
            <a:off x="747713" y="500063"/>
            <a:ext cx="4787900" cy="1143000"/>
            <a:chOff x="391291" y="5357827"/>
            <a:chExt cx="7848601" cy="1143007"/>
          </a:xfrm>
        </p:grpSpPr>
        <p:sp>
          <p:nvSpPr>
            <p:cNvPr id="3" name="Content Placeholder 2"/>
            <p:cNvSpPr txBox="1">
              <a:spLocks/>
            </p:cNvSpPr>
            <p:nvPr/>
          </p:nvSpPr>
          <p:spPr bwMode="auto">
            <a:xfrm>
              <a:off x="461553" y="5357827"/>
              <a:ext cx="7778339" cy="500065"/>
            </a:xfrm>
            <a:prstGeom prst="rect">
              <a:avLst/>
            </a:prstGeom>
            <a:noFill/>
            <a:ln w="9525">
              <a:noFill/>
              <a:miter lim="800000"/>
              <a:headEnd/>
              <a:tailEnd/>
            </a:ln>
          </p:spPr>
          <p:txBody>
            <a:bodyPr/>
            <a:lstStyle/>
            <a:p>
              <a:pPr marL="342900" indent="-342900" algn="l" eaLnBrk="0" hangingPunct="0">
                <a:spcBef>
                  <a:spcPct val="20000"/>
                </a:spcBef>
                <a:defRPr/>
              </a:pPr>
              <a:r>
                <a:rPr lang="fa-IR" sz="2400" kern="0" dirty="0">
                  <a:latin typeface="Arial" charset="0"/>
                  <a:cs typeface="B Nazanin" pitchFamily="2" charset="-78"/>
                </a:rPr>
                <a:t>2000</a:t>
              </a:r>
              <a:r>
                <a:rPr lang="fa-IR" sz="2400" kern="0" dirty="0">
                  <a:latin typeface="+mn-lt"/>
                  <a:cs typeface="B Nazanin" pitchFamily="2" charset="-78"/>
                </a:rPr>
                <a:t>= الف</a:t>
              </a:r>
              <a:r>
                <a:rPr lang="en-US" sz="2400" kern="0" dirty="0">
                  <a:latin typeface="+mn-lt"/>
                  <a:cs typeface="B Nazanin" pitchFamily="2" charset="-78"/>
                </a:rPr>
                <a:t> </a:t>
              </a:r>
              <a:r>
                <a:rPr lang="en-US" sz="2400" kern="0" dirty="0">
                  <a:latin typeface="Arial" charset="0"/>
                  <a:cs typeface="B Nazanin" pitchFamily="2" charset="-78"/>
                </a:rPr>
                <a:t>V </a:t>
              </a:r>
              <a:endParaRPr lang="en-US" sz="2400" kern="0" dirty="0">
                <a:latin typeface="+mn-lt"/>
                <a:cs typeface="B Nazanin" pitchFamily="2" charset="-78"/>
              </a:endParaRPr>
            </a:p>
          </p:txBody>
        </p:sp>
        <p:sp>
          <p:nvSpPr>
            <p:cNvPr id="4" name="Content Placeholder 2"/>
            <p:cNvSpPr txBox="1">
              <a:spLocks/>
            </p:cNvSpPr>
            <p:nvPr/>
          </p:nvSpPr>
          <p:spPr bwMode="auto">
            <a:xfrm>
              <a:off x="391291" y="6000768"/>
              <a:ext cx="7778338" cy="500066"/>
            </a:xfrm>
            <a:prstGeom prst="rect">
              <a:avLst/>
            </a:prstGeom>
            <a:noFill/>
            <a:ln w="9525">
              <a:noFill/>
              <a:miter lim="800000"/>
              <a:headEnd/>
              <a:tailEnd/>
            </a:ln>
          </p:spPr>
          <p:txBody>
            <a:bodyPr/>
            <a:lstStyle/>
            <a:p>
              <a:pPr marL="342900" indent="-342900" algn="l" eaLnBrk="0" hangingPunct="0">
                <a:spcBef>
                  <a:spcPct val="20000"/>
                </a:spcBef>
                <a:defRPr/>
              </a:pPr>
              <a:r>
                <a:rPr lang="fa-IR" sz="2400" kern="0" dirty="0">
                  <a:latin typeface="Arial" charset="0"/>
                  <a:cs typeface="B Nazanin" pitchFamily="2" charset="-78"/>
                </a:rPr>
                <a:t>31600</a:t>
              </a:r>
              <a:r>
                <a:rPr lang="fa-IR" sz="2400" kern="0" dirty="0">
                  <a:latin typeface="+mn-lt"/>
                  <a:cs typeface="B Nazanin" pitchFamily="2" charset="-78"/>
                </a:rPr>
                <a:t>= ب</a:t>
              </a:r>
              <a:r>
                <a:rPr lang="en-US" sz="2400" kern="0" dirty="0">
                  <a:latin typeface="+mn-lt"/>
                  <a:cs typeface="B Nazanin" pitchFamily="2" charset="-78"/>
                </a:rPr>
                <a:t> </a:t>
              </a:r>
              <a:r>
                <a:rPr lang="en-US" sz="2400" kern="0" dirty="0">
                  <a:latin typeface="Arial" charset="0"/>
                  <a:cs typeface="B Nazanin" pitchFamily="2" charset="-78"/>
                </a:rPr>
                <a:t>V </a:t>
              </a:r>
              <a:endParaRPr lang="en-US" sz="2400" kern="0" dirty="0">
                <a:latin typeface="+mn-lt"/>
                <a:cs typeface="B Nazanin" pitchFamily="2" charset="-78"/>
              </a:endParaRPr>
            </a:p>
          </p:txBody>
        </p:sp>
      </p:grpSp>
      <p:grpSp>
        <p:nvGrpSpPr>
          <p:cNvPr id="166915" name="Group 11"/>
          <p:cNvGrpSpPr>
            <a:grpSpLocks/>
          </p:cNvGrpSpPr>
          <p:nvPr/>
        </p:nvGrpSpPr>
        <p:grpSpPr bwMode="auto">
          <a:xfrm>
            <a:off x="461963" y="1857375"/>
            <a:ext cx="4645025" cy="785813"/>
            <a:chOff x="557336" y="2285992"/>
            <a:chExt cx="4266973" cy="785818"/>
          </a:xfrm>
        </p:grpSpPr>
        <p:cxnSp>
          <p:nvCxnSpPr>
            <p:cNvPr id="166935" name="Straight Connector 12"/>
            <p:cNvCxnSpPr>
              <a:cxnSpLocks noChangeShapeType="1"/>
            </p:cNvCxnSpPr>
            <p:nvPr/>
          </p:nvCxnSpPr>
          <p:spPr bwMode="auto">
            <a:xfrm>
              <a:off x="2034365" y="2714620"/>
              <a:ext cx="272429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166936" name="Group 21"/>
            <p:cNvGrpSpPr>
              <a:grpSpLocks/>
            </p:cNvGrpSpPr>
            <p:nvPr/>
          </p:nvGrpSpPr>
          <p:grpSpPr bwMode="auto">
            <a:xfrm>
              <a:off x="557336" y="2285992"/>
              <a:ext cx="4266973" cy="785818"/>
              <a:chOff x="557336" y="2928934"/>
              <a:chExt cx="4266973" cy="785818"/>
            </a:xfrm>
          </p:grpSpPr>
          <p:sp>
            <p:nvSpPr>
              <p:cNvPr id="166937" name="Rectangle 14"/>
              <p:cNvSpPr>
                <a:spLocks noChangeArrowheads="1"/>
              </p:cNvSpPr>
              <p:nvPr/>
            </p:nvSpPr>
            <p:spPr bwMode="auto">
              <a:xfrm>
                <a:off x="557336" y="3214686"/>
                <a:ext cx="1334153"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b="1"/>
                  <a:t>ضریب تغییرات</a:t>
                </a:r>
                <a:endParaRPr lang="en-US" sz="2000" b="1"/>
              </a:p>
            </p:txBody>
          </p:sp>
          <p:sp>
            <p:nvSpPr>
              <p:cNvPr id="166938" name="Rectangle 15"/>
              <p:cNvSpPr>
                <a:spLocks noChangeArrowheads="1"/>
              </p:cNvSpPr>
              <p:nvPr/>
            </p:nvSpPr>
            <p:spPr bwMode="auto">
              <a:xfrm>
                <a:off x="1607668" y="3214686"/>
                <a:ext cx="571504"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a:t>=</a:t>
                </a:r>
              </a:p>
            </p:txBody>
          </p:sp>
          <p:sp>
            <p:nvSpPr>
              <p:cNvPr id="166939" name="Rectangle 16"/>
              <p:cNvSpPr>
                <a:spLocks noChangeArrowheads="1"/>
              </p:cNvSpPr>
              <p:nvPr/>
            </p:nvSpPr>
            <p:spPr bwMode="auto">
              <a:xfrm>
                <a:off x="2034365" y="2928934"/>
                <a:ext cx="2789944"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b="1"/>
                  <a:t>انحراف معیار نرخ بازده </a:t>
                </a:r>
                <a:r>
                  <a:rPr lang="en-US" sz="2000" b="1"/>
                  <a:t>(V)</a:t>
                </a:r>
              </a:p>
            </p:txBody>
          </p:sp>
          <p:sp>
            <p:nvSpPr>
              <p:cNvPr id="166940" name="Rectangle 17"/>
              <p:cNvSpPr>
                <a:spLocks noChangeArrowheads="1"/>
              </p:cNvSpPr>
              <p:nvPr/>
            </p:nvSpPr>
            <p:spPr bwMode="auto">
              <a:xfrm>
                <a:off x="2132833" y="3357562"/>
                <a:ext cx="2560183"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b="1"/>
                  <a:t>امید ریاضی نرخ بازده</a:t>
                </a:r>
                <a:r>
                  <a:rPr lang="en-US" sz="2000" b="1"/>
                  <a:t> E(x) </a:t>
                </a:r>
              </a:p>
            </p:txBody>
          </p:sp>
        </p:grpSp>
      </p:grpSp>
      <p:grpSp>
        <p:nvGrpSpPr>
          <p:cNvPr id="166916" name="Group 27"/>
          <p:cNvGrpSpPr>
            <a:grpSpLocks/>
          </p:cNvGrpSpPr>
          <p:nvPr/>
        </p:nvGrpSpPr>
        <p:grpSpPr bwMode="auto">
          <a:xfrm>
            <a:off x="819150" y="3214688"/>
            <a:ext cx="4502150" cy="785812"/>
            <a:chOff x="819919" y="3214686"/>
            <a:chExt cx="4500594" cy="785812"/>
          </a:xfrm>
        </p:grpSpPr>
        <p:grpSp>
          <p:nvGrpSpPr>
            <p:cNvPr id="166927" name="Group 11"/>
            <p:cNvGrpSpPr>
              <a:grpSpLocks/>
            </p:cNvGrpSpPr>
            <p:nvPr/>
          </p:nvGrpSpPr>
          <p:grpSpPr bwMode="auto">
            <a:xfrm>
              <a:off x="819919" y="3214686"/>
              <a:ext cx="3571900" cy="785812"/>
              <a:chOff x="557336" y="2285992"/>
              <a:chExt cx="3281188" cy="785818"/>
            </a:xfrm>
          </p:grpSpPr>
          <p:cxnSp>
            <p:nvCxnSpPr>
              <p:cNvPr id="166929" name="Straight Connector 12"/>
              <p:cNvCxnSpPr>
                <a:cxnSpLocks noChangeShapeType="1"/>
              </p:cNvCxnSpPr>
              <p:nvPr/>
            </p:nvCxnSpPr>
            <p:spPr bwMode="auto">
              <a:xfrm>
                <a:off x="2034365" y="2714620"/>
                <a:ext cx="1738535" cy="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166930" name="Group 21"/>
              <p:cNvGrpSpPr>
                <a:grpSpLocks/>
              </p:cNvGrpSpPr>
              <p:nvPr/>
            </p:nvGrpSpPr>
            <p:grpSpPr bwMode="auto">
              <a:xfrm>
                <a:off x="557336" y="2285992"/>
                <a:ext cx="3281188" cy="785818"/>
                <a:chOff x="557336" y="2928934"/>
                <a:chExt cx="3281188" cy="785818"/>
              </a:xfrm>
            </p:grpSpPr>
            <p:sp>
              <p:nvSpPr>
                <p:cNvPr id="166931" name="Rectangle 14"/>
                <p:cNvSpPr>
                  <a:spLocks noChangeArrowheads="1"/>
                </p:cNvSpPr>
                <p:nvPr/>
              </p:nvSpPr>
              <p:spPr bwMode="auto">
                <a:xfrm>
                  <a:off x="557336" y="3000373"/>
                  <a:ext cx="1334153" cy="6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b="1">
                      <a:cs typeface="B Nazanin" panose="00000400000000000000" pitchFamily="2" charset="-78"/>
                    </a:rPr>
                    <a:t>ضریب تغییرات الف</a:t>
                  </a:r>
                  <a:endParaRPr lang="en-US" sz="2000" b="1">
                    <a:cs typeface="B Nazanin" panose="00000400000000000000" pitchFamily="2" charset="-78"/>
                  </a:endParaRPr>
                </a:p>
              </p:txBody>
            </p:sp>
            <p:sp>
              <p:nvSpPr>
                <p:cNvPr id="166932" name="Rectangle 15"/>
                <p:cNvSpPr>
                  <a:spLocks noChangeArrowheads="1"/>
                </p:cNvSpPr>
                <p:nvPr/>
              </p:nvSpPr>
              <p:spPr bwMode="auto">
                <a:xfrm>
                  <a:off x="1607668" y="3143250"/>
                  <a:ext cx="571504"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a:cs typeface="B Nazanin" panose="00000400000000000000" pitchFamily="2" charset="-78"/>
                    </a:rPr>
                    <a:t>=</a:t>
                  </a:r>
                </a:p>
              </p:txBody>
            </p:sp>
            <p:sp>
              <p:nvSpPr>
                <p:cNvPr id="166933" name="Rectangle 16"/>
                <p:cNvSpPr>
                  <a:spLocks noChangeArrowheads="1"/>
                </p:cNvSpPr>
                <p:nvPr/>
              </p:nvSpPr>
              <p:spPr bwMode="auto">
                <a:xfrm>
                  <a:off x="2034365" y="2928934"/>
                  <a:ext cx="1804159"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b="1">
                      <a:cs typeface="B Nazanin" panose="00000400000000000000" pitchFamily="2" charset="-78"/>
                    </a:rPr>
                    <a:t>2000</a:t>
                  </a:r>
                  <a:endParaRPr lang="en-US" sz="2000" b="1">
                    <a:cs typeface="B Nazanin" panose="00000400000000000000" pitchFamily="2" charset="-78"/>
                  </a:endParaRPr>
                </a:p>
              </p:txBody>
            </p:sp>
            <p:sp>
              <p:nvSpPr>
                <p:cNvPr id="166934" name="Rectangle 17"/>
                <p:cNvSpPr>
                  <a:spLocks noChangeArrowheads="1"/>
                </p:cNvSpPr>
                <p:nvPr/>
              </p:nvSpPr>
              <p:spPr bwMode="auto">
                <a:xfrm>
                  <a:off x="2132833" y="3357562"/>
                  <a:ext cx="1640068"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b="1">
                      <a:cs typeface="B Nazanin" panose="00000400000000000000" pitchFamily="2" charset="-78"/>
                    </a:rPr>
                    <a:t>50000</a:t>
                  </a:r>
                  <a:r>
                    <a:rPr lang="en-US" sz="2000" b="1">
                      <a:cs typeface="B Nazanin" panose="00000400000000000000" pitchFamily="2" charset="-78"/>
                    </a:rPr>
                    <a:t> </a:t>
                  </a:r>
                </a:p>
              </p:txBody>
            </p:sp>
          </p:grpSp>
        </p:grpSp>
        <p:sp>
          <p:nvSpPr>
            <p:cNvPr id="166928" name="Rectangle 15"/>
            <p:cNvSpPr>
              <a:spLocks noChangeArrowheads="1"/>
            </p:cNvSpPr>
            <p:nvPr/>
          </p:nvSpPr>
          <p:spPr bwMode="auto">
            <a:xfrm>
              <a:off x="4248943" y="3500441"/>
              <a:ext cx="107157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a:cs typeface="B Nazanin" panose="00000400000000000000" pitchFamily="2" charset="-78"/>
                </a:rPr>
                <a:t>0.04 </a:t>
              </a:r>
              <a:r>
                <a:rPr lang="en-US" sz="2000">
                  <a:cs typeface="B Nazanin" panose="00000400000000000000" pitchFamily="2" charset="-78"/>
                </a:rPr>
                <a:t>=</a:t>
              </a:r>
            </a:p>
          </p:txBody>
        </p:sp>
      </p:grpSp>
      <p:grpSp>
        <p:nvGrpSpPr>
          <p:cNvPr id="166917" name="Group 28"/>
          <p:cNvGrpSpPr>
            <a:grpSpLocks/>
          </p:cNvGrpSpPr>
          <p:nvPr/>
        </p:nvGrpSpPr>
        <p:grpSpPr bwMode="auto">
          <a:xfrm>
            <a:off x="819150" y="4429125"/>
            <a:ext cx="4502150" cy="785813"/>
            <a:chOff x="819919" y="3214686"/>
            <a:chExt cx="4500594" cy="785812"/>
          </a:xfrm>
        </p:grpSpPr>
        <p:grpSp>
          <p:nvGrpSpPr>
            <p:cNvPr id="166919" name="Group 11"/>
            <p:cNvGrpSpPr>
              <a:grpSpLocks/>
            </p:cNvGrpSpPr>
            <p:nvPr/>
          </p:nvGrpSpPr>
          <p:grpSpPr bwMode="auto">
            <a:xfrm>
              <a:off x="819919" y="3214703"/>
              <a:ext cx="3571901" cy="785818"/>
              <a:chOff x="557336" y="2285992"/>
              <a:chExt cx="3281188" cy="785818"/>
            </a:xfrm>
          </p:grpSpPr>
          <p:cxnSp>
            <p:nvCxnSpPr>
              <p:cNvPr id="166921" name="Straight Connector 12"/>
              <p:cNvCxnSpPr>
                <a:cxnSpLocks noChangeShapeType="1"/>
              </p:cNvCxnSpPr>
              <p:nvPr/>
            </p:nvCxnSpPr>
            <p:spPr bwMode="auto">
              <a:xfrm>
                <a:off x="2034365" y="2714620"/>
                <a:ext cx="1738535" cy="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166922" name="Group 21"/>
              <p:cNvGrpSpPr>
                <a:grpSpLocks/>
              </p:cNvGrpSpPr>
              <p:nvPr/>
            </p:nvGrpSpPr>
            <p:grpSpPr bwMode="auto">
              <a:xfrm>
                <a:off x="557336" y="2285992"/>
                <a:ext cx="3281188" cy="785818"/>
                <a:chOff x="557336" y="2928934"/>
                <a:chExt cx="3281188" cy="785818"/>
              </a:xfrm>
            </p:grpSpPr>
            <p:sp>
              <p:nvSpPr>
                <p:cNvPr id="166923" name="Rectangle 14"/>
                <p:cNvSpPr>
                  <a:spLocks noChangeArrowheads="1"/>
                </p:cNvSpPr>
                <p:nvPr/>
              </p:nvSpPr>
              <p:spPr bwMode="auto">
                <a:xfrm>
                  <a:off x="557336" y="3000373"/>
                  <a:ext cx="1334153" cy="6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b="1">
                      <a:cs typeface="B Nazanin" panose="00000400000000000000" pitchFamily="2" charset="-78"/>
                    </a:rPr>
                    <a:t>ضریب تغییرات ب</a:t>
                  </a:r>
                  <a:endParaRPr lang="en-US" sz="2000" b="1">
                    <a:cs typeface="B Nazanin" panose="00000400000000000000" pitchFamily="2" charset="-78"/>
                  </a:endParaRPr>
                </a:p>
              </p:txBody>
            </p:sp>
            <p:sp>
              <p:nvSpPr>
                <p:cNvPr id="166924" name="Rectangle 15"/>
                <p:cNvSpPr>
                  <a:spLocks noChangeArrowheads="1"/>
                </p:cNvSpPr>
                <p:nvPr/>
              </p:nvSpPr>
              <p:spPr bwMode="auto">
                <a:xfrm>
                  <a:off x="1607668" y="3143250"/>
                  <a:ext cx="571504"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a:cs typeface="B Nazanin" panose="00000400000000000000" pitchFamily="2" charset="-78"/>
                    </a:rPr>
                    <a:t>=</a:t>
                  </a:r>
                </a:p>
              </p:txBody>
            </p:sp>
            <p:sp>
              <p:nvSpPr>
                <p:cNvPr id="166925" name="Rectangle 16"/>
                <p:cNvSpPr>
                  <a:spLocks noChangeArrowheads="1"/>
                </p:cNvSpPr>
                <p:nvPr/>
              </p:nvSpPr>
              <p:spPr bwMode="auto">
                <a:xfrm>
                  <a:off x="2034365" y="2928934"/>
                  <a:ext cx="1804159"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b="1">
                      <a:cs typeface="B Nazanin" panose="00000400000000000000" pitchFamily="2" charset="-78"/>
                    </a:rPr>
                    <a:t>31600</a:t>
                  </a:r>
                  <a:endParaRPr lang="en-US" sz="2000" b="1">
                    <a:cs typeface="B Nazanin" panose="00000400000000000000" pitchFamily="2" charset="-78"/>
                  </a:endParaRPr>
                </a:p>
              </p:txBody>
            </p:sp>
            <p:sp>
              <p:nvSpPr>
                <p:cNvPr id="166926" name="Rectangle 17"/>
                <p:cNvSpPr>
                  <a:spLocks noChangeArrowheads="1"/>
                </p:cNvSpPr>
                <p:nvPr/>
              </p:nvSpPr>
              <p:spPr bwMode="auto">
                <a:xfrm>
                  <a:off x="2132833" y="3357562"/>
                  <a:ext cx="1640068"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b="1">
                      <a:cs typeface="B Nazanin" panose="00000400000000000000" pitchFamily="2" charset="-78"/>
                    </a:rPr>
                    <a:t>50000</a:t>
                  </a:r>
                  <a:r>
                    <a:rPr lang="en-US" sz="2000" b="1">
                      <a:cs typeface="B Nazanin" panose="00000400000000000000" pitchFamily="2" charset="-78"/>
                    </a:rPr>
                    <a:t> </a:t>
                  </a:r>
                </a:p>
              </p:txBody>
            </p:sp>
          </p:grpSp>
        </p:grpSp>
        <p:sp>
          <p:nvSpPr>
            <p:cNvPr id="166920" name="Rectangle 15"/>
            <p:cNvSpPr>
              <a:spLocks noChangeArrowheads="1"/>
            </p:cNvSpPr>
            <p:nvPr/>
          </p:nvSpPr>
          <p:spPr bwMode="auto">
            <a:xfrm>
              <a:off x="4248943" y="3500441"/>
              <a:ext cx="107157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a:cs typeface="B Nazanin" panose="00000400000000000000" pitchFamily="2" charset="-78"/>
                </a:rPr>
                <a:t>0.632 </a:t>
              </a:r>
              <a:r>
                <a:rPr lang="en-US" sz="2000">
                  <a:cs typeface="B Nazanin" panose="00000400000000000000" pitchFamily="2" charset="-78"/>
                </a:rPr>
                <a:t>=</a:t>
              </a:r>
            </a:p>
          </p:txBody>
        </p:sp>
      </p:grpSp>
      <p:sp>
        <p:nvSpPr>
          <p:cNvPr id="38" name="Content Placeholder 2"/>
          <p:cNvSpPr txBox="1">
            <a:spLocks/>
          </p:cNvSpPr>
          <p:nvPr/>
        </p:nvSpPr>
        <p:spPr>
          <a:xfrm>
            <a:off x="533400" y="5500688"/>
            <a:ext cx="7359650" cy="1071562"/>
          </a:xfrm>
          <a:prstGeom prst="rect">
            <a:avLst/>
          </a:prstGeom>
        </p:spPr>
        <p:txBody>
          <a:bodyPr/>
          <a:lstStyle/>
          <a:p>
            <a:pPr marL="342900" indent="-342900" algn="just" eaLnBrk="0" hangingPunct="0">
              <a:spcBef>
                <a:spcPct val="20000"/>
              </a:spcBef>
              <a:defRPr/>
            </a:pPr>
            <a:r>
              <a:rPr lang="fa-IR" sz="2400" kern="0" dirty="0">
                <a:latin typeface="+mn-lt"/>
                <a:cs typeface="B Nazanin" pitchFamily="2" charset="-78"/>
              </a:rPr>
              <a:t>چون ضریب پراکندگی طرح الف کمتر است، بنابراین مخاطره طرح آن نیز کمتر است.</a:t>
            </a:r>
            <a:endParaRPr lang="en-US" sz="24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31800" y="274638"/>
            <a:ext cx="7777163" cy="939800"/>
          </a:xfrm>
        </p:spPr>
        <p:txBody>
          <a:bodyPr/>
          <a:lstStyle/>
          <a:p>
            <a:pPr algn="r" eaLnBrk="1" hangingPunct="1"/>
            <a:r>
              <a:rPr lang="fa-IR" sz="3600" b="1" smtClean="0">
                <a:solidFill>
                  <a:srgbClr val="FF0000"/>
                </a:solidFill>
                <a:cs typeface="B Titr" panose="00000700000000000000" pitchFamily="2" charset="-78"/>
              </a:rPr>
              <a:t>قاعده ميانگين – واريانس</a:t>
            </a:r>
            <a:r>
              <a:rPr lang="fa-IR" smtClean="0"/>
              <a:t> </a:t>
            </a:r>
            <a:endParaRPr lang="en-US" smtClean="0"/>
          </a:p>
        </p:txBody>
      </p:sp>
      <p:sp>
        <p:nvSpPr>
          <p:cNvPr id="167939" name="Rectangle 3"/>
          <p:cNvSpPr>
            <a:spLocks noGrp="1" noChangeArrowheads="1"/>
          </p:cNvSpPr>
          <p:nvPr>
            <p:ph type="body" idx="1"/>
          </p:nvPr>
        </p:nvSpPr>
        <p:spPr>
          <a:xfrm>
            <a:off x="431800" y="1412875"/>
            <a:ext cx="7777163" cy="4813300"/>
          </a:xfrm>
        </p:spPr>
        <p:txBody>
          <a:bodyPr/>
          <a:lstStyle/>
          <a:p>
            <a:pPr algn="just" eaLnBrk="1" hangingPunct="1">
              <a:lnSpc>
                <a:spcPct val="90000"/>
              </a:lnSpc>
              <a:buFontTx/>
              <a:buNone/>
            </a:pPr>
            <a:r>
              <a:rPr lang="fa-IR" sz="2400" b="1" smtClean="0">
                <a:cs typeface="B Nazanin" panose="00000400000000000000" pitchFamily="2" charset="-78"/>
              </a:rPr>
              <a:t>     بر اساس قاعده اي كه ماركوئيتز بيان نمود، در صورتيكه يكي از شرايط زير فراهم باشد، اوراق بهادار الف به اوراق بهادار ب ترجيح دارد:</a:t>
            </a:r>
          </a:p>
          <a:p>
            <a:pPr algn="just" eaLnBrk="1" hangingPunct="1">
              <a:lnSpc>
                <a:spcPct val="90000"/>
              </a:lnSpc>
              <a:buFontTx/>
              <a:buNone/>
            </a:pPr>
            <a:endParaRPr lang="fa-IR" sz="2400" b="1" smtClean="0">
              <a:cs typeface="B Nazanin" panose="00000400000000000000" pitchFamily="2" charset="-78"/>
            </a:endParaRPr>
          </a:p>
          <a:p>
            <a:pPr algn="just" eaLnBrk="1" hangingPunct="1">
              <a:lnSpc>
                <a:spcPct val="90000"/>
              </a:lnSpc>
              <a:buFontTx/>
              <a:buNone/>
            </a:pPr>
            <a:r>
              <a:rPr lang="fa-IR" sz="2400" b="1" smtClean="0">
                <a:cs typeface="B Nazanin" panose="00000400000000000000" pitchFamily="2" charset="-78"/>
              </a:rPr>
              <a:t>1 – بازده مورد انتظار اوراق بهادار الف </a:t>
            </a:r>
            <a:r>
              <a:rPr lang="en-US" sz="2000" b="1" smtClean="0">
                <a:cs typeface="B Nazanin" panose="00000400000000000000" pitchFamily="2" charset="-78"/>
              </a:rPr>
              <a:t>E(A)</a:t>
            </a:r>
            <a:r>
              <a:rPr lang="fa-IR" sz="2400" b="1" smtClean="0">
                <a:cs typeface="B Nazanin" panose="00000400000000000000" pitchFamily="2" charset="-78"/>
              </a:rPr>
              <a:t> حداقل برابر با بازده مورد انتظار اوراق بهادار ب</a:t>
            </a:r>
            <a:r>
              <a:rPr lang="en-US" sz="2400" b="1" smtClean="0">
                <a:cs typeface="B Nazanin" panose="00000400000000000000" pitchFamily="2" charset="-78"/>
              </a:rPr>
              <a:t> </a:t>
            </a:r>
            <a:r>
              <a:rPr lang="en-US" sz="2000" b="1" smtClean="0">
                <a:cs typeface="B Nazanin" panose="00000400000000000000" pitchFamily="2" charset="-78"/>
              </a:rPr>
              <a:t>E(B)</a:t>
            </a:r>
            <a:r>
              <a:rPr lang="en-US" sz="2400" b="1" smtClean="0">
                <a:cs typeface="B Nazanin" panose="00000400000000000000" pitchFamily="2" charset="-78"/>
              </a:rPr>
              <a:t> </a:t>
            </a:r>
            <a:r>
              <a:rPr lang="fa-IR" sz="2400" b="1" smtClean="0">
                <a:cs typeface="B Nazanin" panose="00000400000000000000" pitchFamily="2" charset="-78"/>
              </a:rPr>
              <a:t>باشد و واريانس بازده اوراق بهادار الف </a:t>
            </a:r>
            <a:r>
              <a:rPr lang="en-US" sz="2000" b="1" smtClean="0">
                <a:cs typeface="B Nazanin" panose="00000400000000000000" pitchFamily="2" charset="-78"/>
              </a:rPr>
              <a:t>V(A</a:t>
            </a:r>
            <a:r>
              <a:rPr lang="en-US" sz="2400" b="1" smtClean="0">
                <a:cs typeface="B Nazanin" panose="00000400000000000000" pitchFamily="2" charset="-78"/>
              </a:rPr>
              <a:t>)</a:t>
            </a:r>
            <a:r>
              <a:rPr lang="fa-IR" sz="2400" b="1" smtClean="0">
                <a:cs typeface="B Nazanin" panose="00000400000000000000" pitchFamily="2" charset="-78"/>
              </a:rPr>
              <a:t>كمتر از واريانس بازده اوراق بهادار ب </a:t>
            </a:r>
            <a:r>
              <a:rPr lang="en-US" sz="2400" b="1" smtClean="0">
                <a:cs typeface="B Nazanin" panose="00000400000000000000" pitchFamily="2" charset="-78"/>
              </a:rPr>
              <a:t> </a:t>
            </a:r>
            <a:r>
              <a:rPr lang="en-US" sz="2000" b="1" smtClean="0">
                <a:cs typeface="B Nazanin" panose="00000400000000000000" pitchFamily="2" charset="-78"/>
              </a:rPr>
              <a:t>V(B)</a:t>
            </a:r>
            <a:r>
              <a:rPr lang="fa-IR" sz="2400" b="1" smtClean="0">
                <a:cs typeface="B Nazanin" panose="00000400000000000000" pitchFamily="2" charset="-78"/>
              </a:rPr>
              <a:t>باشد. </a:t>
            </a:r>
            <a:endParaRPr lang="en-US" sz="2400" b="1" smtClean="0">
              <a:cs typeface="B Nazanin" panose="00000400000000000000" pitchFamily="2" charset="-78"/>
            </a:endParaRPr>
          </a:p>
          <a:p>
            <a:pPr algn="ctr" eaLnBrk="1" hangingPunct="1">
              <a:lnSpc>
                <a:spcPct val="90000"/>
              </a:lnSpc>
              <a:buFontTx/>
              <a:buNone/>
            </a:pPr>
            <a:r>
              <a:rPr lang="en-US" sz="2400" b="1" smtClean="0">
                <a:cs typeface="B Nazanin" panose="00000400000000000000" pitchFamily="2" charset="-78"/>
              </a:rPr>
              <a:t>E (A) ≥ E (B)     and     V (A) &lt; V (B)  </a:t>
            </a:r>
            <a:endParaRPr lang="fa-IR" sz="2400" b="1" smtClean="0">
              <a:cs typeface="B Nazanin" panose="00000400000000000000" pitchFamily="2" charset="-78"/>
            </a:endParaRPr>
          </a:p>
          <a:p>
            <a:pPr eaLnBrk="1" hangingPunct="1">
              <a:lnSpc>
                <a:spcPct val="90000"/>
              </a:lnSpc>
              <a:buFontTx/>
              <a:buNone/>
            </a:pPr>
            <a:endParaRPr lang="fa-IR" sz="2400" b="1" smtClean="0">
              <a:cs typeface="B Nazanin" panose="00000400000000000000" pitchFamily="2" charset="-78"/>
            </a:endParaRPr>
          </a:p>
          <a:p>
            <a:pPr algn="just" eaLnBrk="1" hangingPunct="1">
              <a:lnSpc>
                <a:spcPct val="90000"/>
              </a:lnSpc>
              <a:buFontTx/>
              <a:buNone/>
            </a:pPr>
            <a:r>
              <a:rPr lang="fa-IR" sz="2400" b="1" smtClean="0">
                <a:cs typeface="B Nazanin" panose="00000400000000000000" pitchFamily="2" charset="-78"/>
              </a:rPr>
              <a:t>2 – بازده مورد انتظار اوراق بهادار الف </a:t>
            </a:r>
            <a:r>
              <a:rPr lang="en-US" sz="2400" b="1" smtClean="0">
                <a:cs typeface="B Nazanin" panose="00000400000000000000" pitchFamily="2" charset="-78"/>
              </a:rPr>
              <a:t> </a:t>
            </a:r>
            <a:r>
              <a:rPr lang="en-US" sz="2000" b="1" smtClean="0">
                <a:cs typeface="B Nazanin" panose="00000400000000000000" pitchFamily="2" charset="-78"/>
              </a:rPr>
              <a:t>E(A)</a:t>
            </a:r>
            <a:r>
              <a:rPr lang="en-US" sz="2400" b="1" smtClean="0">
                <a:cs typeface="B Nazanin" panose="00000400000000000000" pitchFamily="2" charset="-78"/>
              </a:rPr>
              <a:t> </a:t>
            </a:r>
            <a:r>
              <a:rPr lang="fa-IR" sz="2400" b="1" smtClean="0">
                <a:cs typeface="B Nazanin" panose="00000400000000000000" pitchFamily="2" charset="-78"/>
              </a:rPr>
              <a:t>بزرگتر از بازده مورد انتظار اوراق بهادار ب </a:t>
            </a:r>
            <a:r>
              <a:rPr lang="en-US" sz="2400" b="1" smtClean="0">
                <a:cs typeface="B Nazanin" panose="00000400000000000000" pitchFamily="2" charset="-78"/>
              </a:rPr>
              <a:t> </a:t>
            </a:r>
            <a:r>
              <a:rPr lang="en-US" sz="2000" b="1" smtClean="0">
                <a:cs typeface="B Nazanin" panose="00000400000000000000" pitchFamily="2" charset="-78"/>
              </a:rPr>
              <a:t>E(B)</a:t>
            </a:r>
            <a:r>
              <a:rPr lang="fa-IR" sz="2400" b="1" smtClean="0">
                <a:cs typeface="B Nazanin" panose="00000400000000000000" pitchFamily="2" charset="-78"/>
              </a:rPr>
              <a:t>باشد و واريانس اين دو نوع اوراق</a:t>
            </a:r>
            <a:r>
              <a:rPr lang="en-US" sz="2400" b="1" smtClean="0">
                <a:cs typeface="B Nazanin" panose="00000400000000000000" pitchFamily="2" charset="-78"/>
              </a:rPr>
              <a:t> </a:t>
            </a:r>
            <a:r>
              <a:rPr lang="en-US" sz="2000" b="1" smtClean="0">
                <a:cs typeface="B Nazanin" panose="00000400000000000000" pitchFamily="2" charset="-78"/>
              </a:rPr>
              <a:t>V(A)</a:t>
            </a:r>
            <a:r>
              <a:rPr lang="fa-IR" sz="2400" b="1" smtClean="0">
                <a:cs typeface="B Nazanin" panose="00000400000000000000" pitchFamily="2" charset="-78"/>
              </a:rPr>
              <a:t>و</a:t>
            </a:r>
            <a:r>
              <a:rPr lang="fa-IR" sz="2800" b="1" smtClean="0">
                <a:cs typeface="B Nazanin" panose="00000400000000000000" pitchFamily="2" charset="-78"/>
              </a:rPr>
              <a:t> </a:t>
            </a:r>
            <a:r>
              <a:rPr lang="en-US" sz="2000" b="1" smtClean="0">
                <a:cs typeface="B Nazanin" panose="00000400000000000000" pitchFamily="2" charset="-78"/>
              </a:rPr>
              <a:t>V(B)</a:t>
            </a:r>
            <a:r>
              <a:rPr lang="fa-IR" sz="2400" b="1" smtClean="0">
                <a:cs typeface="B Nazanin" panose="00000400000000000000" pitchFamily="2" charset="-78"/>
              </a:rPr>
              <a:t> برابر باشد. </a:t>
            </a:r>
            <a:endParaRPr lang="en-US" sz="2400" b="1" smtClean="0">
              <a:cs typeface="B Nazanin" panose="00000400000000000000" pitchFamily="2" charset="-78"/>
            </a:endParaRPr>
          </a:p>
          <a:p>
            <a:pPr algn="ctr" eaLnBrk="1" hangingPunct="1">
              <a:lnSpc>
                <a:spcPct val="90000"/>
              </a:lnSpc>
              <a:buFontTx/>
              <a:buNone/>
            </a:pPr>
            <a:r>
              <a:rPr lang="en-US" sz="2400" b="1" smtClean="0">
                <a:cs typeface="B Nazanin" panose="00000400000000000000" pitchFamily="2" charset="-78"/>
              </a:rPr>
              <a:t>E (A) &gt; E (B)     and     V (A) ≤ V (B)</a:t>
            </a:r>
            <a:r>
              <a:rPr lang="en-US" sz="2400" smtClean="0">
                <a:cs typeface="B Nazanin" panose="00000400000000000000" pitchFamily="2" charset="-78"/>
              </a:rPr>
              <a:t> </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247650" y="274638"/>
            <a:ext cx="8002588" cy="796925"/>
          </a:xfrm>
        </p:spPr>
        <p:txBody>
          <a:bodyPr/>
          <a:lstStyle/>
          <a:p>
            <a:pPr algn="r" eaLnBrk="1" hangingPunct="1"/>
            <a:r>
              <a:rPr lang="fa-IR" sz="2800" b="1" smtClean="0">
                <a:solidFill>
                  <a:srgbClr val="FF0000"/>
                </a:solidFill>
                <a:cs typeface="B Nazanin" panose="00000400000000000000" pitchFamily="2" charset="-78"/>
              </a:rPr>
              <a:t>مخاطره مجموعه دارائي و پراكنده سازي يا متنوع ساختن دارائيها</a:t>
            </a:r>
            <a:r>
              <a:rPr lang="fa-IR" sz="2800" smtClean="0">
                <a:cs typeface="B Nazanin" panose="00000400000000000000" pitchFamily="2" charset="-78"/>
              </a:rPr>
              <a:t> </a:t>
            </a:r>
            <a:endParaRPr lang="en-US" sz="2800" smtClean="0">
              <a:cs typeface="B Nazanin" panose="00000400000000000000" pitchFamily="2" charset="-78"/>
            </a:endParaRPr>
          </a:p>
        </p:txBody>
      </p:sp>
      <p:sp>
        <p:nvSpPr>
          <p:cNvPr id="168963" name="Rectangle 3"/>
          <p:cNvSpPr>
            <a:spLocks noGrp="1" noChangeArrowheads="1"/>
          </p:cNvSpPr>
          <p:nvPr>
            <p:ph type="body" idx="1"/>
          </p:nvPr>
        </p:nvSpPr>
        <p:spPr>
          <a:xfrm>
            <a:off x="461963" y="1071563"/>
            <a:ext cx="7777162" cy="4752975"/>
          </a:xfrm>
        </p:spPr>
        <p:txBody>
          <a:bodyPr/>
          <a:lstStyle/>
          <a:p>
            <a:pPr algn="just" eaLnBrk="1" hangingPunct="1">
              <a:lnSpc>
                <a:spcPct val="90000"/>
              </a:lnSpc>
            </a:pPr>
            <a:r>
              <a:rPr lang="fa-IR" b="1" smtClean="0">
                <a:cs typeface="B Nazanin" panose="00000400000000000000" pitchFamily="2" charset="-78"/>
              </a:rPr>
              <a:t>هر گاه تمام پول شخص در يك نوع دارائي سرمايه گذاري شود، بازده اي كه او به دست مي آورد فقط به بازده همان دارائي بستگي پيدا مي كند. در اين حالت ريسك سرمايه گذاري بالا است. اما اگر پول شخص در چندين دارائي سرمايه گذاري شود، چنانچه يكي از دارائيها متحمل زيان شود، بازده دارائيهاي ديگر آن را به احتمال زياد جبران خواهد نمود. لذا شخص با توزيع پول خود بين چند نوع دارائي مي تواند ريسك را كاهش دهد (يا از ميان ببرد). به اين كار پراكنده سازي دارائيها به خاطر اجتناب از ريسك مي گويند.</a:t>
            </a:r>
            <a:r>
              <a:rPr lang="fa-IR" smtClean="0">
                <a:cs typeface="B Nazanin" panose="00000400000000000000" pitchFamily="2" charset="-78"/>
              </a:rPr>
              <a:t> </a:t>
            </a:r>
            <a:endParaRPr lang="en-US"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31800" y="419100"/>
            <a:ext cx="7705725" cy="3441700"/>
          </a:xfrm>
        </p:spPr>
        <p:txBody>
          <a:bodyPr/>
          <a:lstStyle/>
          <a:p>
            <a:pPr algn="just" eaLnBrk="1" hangingPunct="1"/>
            <a:r>
              <a:rPr lang="fa-IR" sz="2400" b="1" smtClean="0">
                <a:cs typeface="B Nazanin" panose="00000400000000000000" pitchFamily="2" charset="-78"/>
              </a:rPr>
              <a:t>فرض كنيد سه نفر قصد سرمايه گذاري دارند. نفر اول تمامي پول خود را در سهام شركت تاكسيراني، شخص دوم تمامي پول خود را در سهام شركت اتوبوسراني و شخص سوم پول خود را بالسويه در سهام دو شركت سرمايه گذاري مي كند. ضمنا فرض كنيد شركت تاكسيراني در شرايط رونق 40% سود مي كند ولي در شرايط ركود 20% زيان مي دهد. و شركت اتوبوسراني كاملا برعكس است، يعني در شرايط رونق 20% زيان مي كند اما در شرايط ركود 40% سود مي دهد. احتمال وقوع رونق يا ركود را 50% در نظر بگيريد. با اين مفروضات وضعيت بازده اين سه نفر بصورت زير خواهد بود:</a:t>
            </a:r>
            <a:endParaRPr lang="en-US" sz="2400" b="1" smtClean="0">
              <a:cs typeface="B Nazanin" panose="00000400000000000000" pitchFamily="2" charset="-78"/>
            </a:endParaRPr>
          </a:p>
        </p:txBody>
      </p:sp>
      <p:graphicFrame>
        <p:nvGraphicFramePr>
          <p:cNvPr id="128003" name="Group 3"/>
          <p:cNvGraphicFramePr>
            <a:graphicFrameLocks noGrp="1"/>
          </p:cNvGraphicFramePr>
          <p:nvPr>
            <p:ph sz="half" idx="2"/>
          </p:nvPr>
        </p:nvGraphicFramePr>
        <p:xfrm>
          <a:off x="936625" y="4076700"/>
          <a:ext cx="6696075" cy="1368425"/>
        </p:xfrm>
        <a:graphic>
          <a:graphicData uri="http://schemas.openxmlformats.org/drawingml/2006/table">
            <a:tbl>
              <a:tblPr rtl="1"/>
              <a:tblGrid>
                <a:gridCol w="1081087"/>
                <a:gridCol w="1008063"/>
                <a:gridCol w="1439862"/>
                <a:gridCol w="1584325"/>
                <a:gridCol w="1582738"/>
              </a:tblGrid>
              <a:tr h="6477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rgbClr val="000000"/>
                          </a:solidFill>
                          <a:effectLst/>
                          <a:latin typeface="Times New Roman" pitchFamily="18" charset="0"/>
                          <a:ea typeface="Times New Roman" pitchFamily="18" charset="0"/>
                          <a:cs typeface="B Nazanin" pitchFamily="2" charset="-78"/>
                        </a:rPr>
                        <a:t>وضعيت اقتصادي</a:t>
                      </a:r>
                      <a:endParaRPr kumimoji="0" lang="en-US" sz="1800" b="1" i="0" u="none" strike="noStrike" cap="none" normalizeH="0" baseline="0" smtClean="0">
                        <a:ln>
                          <a:noFill/>
                        </a:ln>
                        <a:solidFill>
                          <a:srgbClr val="000000"/>
                        </a:solidFill>
                        <a:effectLst/>
                        <a:latin typeface="Times New Roman" pitchFamily="18" charset="0"/>
                        <a:ea typeface="Times New Roman" pitchFamily="18"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rgbClr val="000000"/>
                          </a:solidFill>
                          <a:effectLst/>
                          <a:latin typeface="Times New Roman" pitchFamily="18" charset="0"/>
                          <a:ea typeface="Times New Roman" pitchFamily="18" charset="0"/>
                          <a:cs typeface="B Nazanin" pitchFamily="2" charset="-78"/>
                        </a:rPr>
                        <a:t>احتمال </a:t>
                      </a:r>
                      <a:endParaRPr kumimoji="0" lang="en-US" sz="1800" b="1" i="0" u="none" strike="noStrike" cap="none" normalizeH="0" baseline="0" smtClean="0">
                        <a:ln>
                          <a:noFill/>
                        </a:ln>
                        <a:solidFill>
                          <a:srgbClr val="000000"/>
                        </a:solidFill>
                        <a:effectLst/>
                        <a:latin typeface="Times New Roman" pitchFamily="18" charset="0"/>
                        <a:ea typeface="Times New Roman" pitchFamily="18"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Nazanin" pitchFamily="2" charset="-78"/>
                        </a:rPr>
                        <a:t>بازده سرمايه گذاري نفر اول</a:t>
                      </a:r>
                      <a:r>
                        <a:rPr kumimoji="0" lang="en-US" sz="1800" b="0" i="0" u="none" strike="noStrike" cap="none" normalizeH="0" baseline="0" smtClean="0">
                          <a:ln>
                            <a:noFill/>
                          </a:ln>
                          <a:solidFill>
                            <a:schemeClr val="tx1"/>
                          </a:solidFill>
                          <a:effectLst/>
                          <a:latin typeface="Arial" charset="0"/>
                          <a:cs typeface="B Nazanin" pitchFamily="2" charset="-7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Nazanin" pitchFamily="2" charset="-78"/>
                        </a:rPr>
                        <a:t>بازده سرمايه گذاري نفر دوم</a:t>
                      </a:r>
                      <a:endParaRPr kumimoji="0" lang="en-US" sz="18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Nazanin" pitchFamily="2" charset="-78"/>
                        </a:rPr>
                        <a:t>بازده سرمايه گذاري نفر  سوم</a:t>
                      </a:r>
                      <a:endParaRPr kumimoji="0" lang="en-US" sz="18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رونق</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رکود </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50%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50%</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40%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20%ـ </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20% ـ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40%</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10%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10% </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body" sz="half" idx="1"/>
          </p:nvPr>
        </p:nvSpPr>
        <p:spPr>
          <a:xfrm>
            <a:off x="431800" y="2781300"/>
            <a:ext cx="7777163" cy="3344863"/>
          </a:xfrm>
        </p:spPr>
        <p:txBody>
          <a:bodyPr/>
          <a:lstStyle/>
          <a:p>
            <a:pPr algn="just" eaLnBrk="1" hangingPunct="1">
              <a:buFontTx/>
              <a:buNone/>
            </a:pPr>
            <a:r>
              <a:rPr lang="fa-IR" sz="2400" b="1" smtClean="0">
                <a:cs typeface="B Nazanin" panose="00000400000000000000" pitchFamily="2" charset="-78"/>
              </a:rPr>
              <a:t>     ملاحظه مي شود كه نفر اول در شرايط ركود احتمالا 20% زيان مي ببرد و نفر دوم نيز همينقدر زيان را در شرايط رونق متحمل مي شود اما نفر سوم در هر شرايط 10% سود بدست خواهد آورد. اين مثال، فوايد متنوع ساختن مجموعه سرمايه گذاري را به وضوح نشان مي دهد. اما توضيح اين نكته ضروري است كه متنوع ساختن مجموعه سرمايه گذاري زماني موجب حذف و يا كاهش ريسك مي شود كه بازده دارائيهاي منتخب داراي همبستگي منفي باشند. يعني زماني كه يكي سود مي دهد ديگري منجر به زيان گردد.</a:t>
            </a:r>
          </a:p>
          <a:p>
            <a:pPr algn="ctr" eaLnBrk="1" hangingPunct="1">
              <a:buFontTx/>
              <a:buNone/>
            </a:pPr>
            <a:r>
              <a:rPr lang="fa-IR" sz="2400" b="1" smtClean="0">
                <a:cs typeface="B Nazanin" panose="00000400000000000000" pitchFamily="2" charset="-78"/>
              </a:rPr>
              <a:t>10% = (20%- × 50% ) + (40% × 50% )</a:t>
            </a:r>
            <a:endParaRPr lang="en-US" sz="2400" b="1" smtClean="0">
              <a:cs typeface="B Nazanin" panose="00000400000000000000" pitchFamily="2" charset="-78"/>
            </a:endParaRPr>
          </a:p>
          <a:p>
            <a:pPr algn="just" eaLnBrk="1" hangingPunct="1">
              <a:buFontTx/>
              <a:buNone/>
            </a:pPr>
            <a:endParaRPr lang="en-US" sz="2400" b="1" smtClean="0">
              <a:cs typeface="B Nazanin" panose="00000400000000000000" pitchFamily="2" charset="-78"/>
            </a:endParaRPr>
          </a:p>
        </p:txBody>
      </p:sp>
      <p:graphicFrame>
        <p:nvGraphicFramePr>
          <p:cNvPr id="129027" name="Group 3"/>
          <p:cNvGraphicFramePr>
            <a:graphicFrameLocks noGrp="1"/>
          </p:cNvGraphicFramePr>
          <p:nvPr>
            <p:ph sz="half" idx="2"/>
          </p:nvPr>
        </p:nvGraphicFramePr>
        <p:xfrm>
          <a:off x="790575" y="979488"/>
          <a:ext cx="6626225" cy="1441571"/>
        </p:xfrm>
        <a:graphic>
          <a:graphicData uri="http://schemas.openxmlformats.org/drawingml/2006/table">
            <a:tbl>
              <a:tblPr rtl="1"/>
              <a:tblGrid>
                <a:gridCol w="938212"/>
                <a:gridCol w="935038"/>
                <a:gridCol w="1728787"/>
                <a:gridCol w="1511300"/>
                <a:gridCol w="1512888"/>
              </a:tblGrid>
              <a:tr h="63993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rgbClr val="000000"/>
                          </a:solidFill>
                          <a:effectLst/>
                          <a:latin typeface="Times New Roman" pitchFamily="18" charset="0"/>
                          <a:ea typeface="Times New Roman" pitchFamily="18" charset="0"/>
                          <a:cs typeface="B Nazanin" pitchFamily="2" charset="-78"/>
                        </a:rPr>
                        <a:t>وضعيت اقتصادي</a:t>
                      </a:r>
                      <a:endParaRPr kumimoji="0" lang="en-US" sz="1800" b="1" i="0" u="none" strike="noStrike" cap="none" normalizeH="0" baseline="0" smtClean="0">
                        <a:ln>
                          <a:noFill/>
                        </a:ln>
                        <a:solidFill>
                          <a:srgbClr val="000000"/>
                        </a:solidFill>
                        <a:effectLst/>
                        <a:latin typeface="Times New Roman" pitchFamily="18" charset="0"/>
                        <a:ea typeface="Times New Roman" pitchFamily="18" charset="0"/>
                        <a:cs typeface="B Nazanin" pitchFamily="2" charset="-7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rgbClr val="000000"/>
                          </a:solidFill>
                          <a:effectLst/>
                          <a:latin typeface="Times New Roman" pitchFamily="18" charset="0"/>
                          <a:ea typeface="Times New Roman" pitchFamily="18" charset="0"/>
                          <a:cs typeface="B Nazanin" pitchFamily="2" charset="-78"/>
                        </a:rPr>
                        <a:t>احتمال </a:t>
                      </a:r>
                      <a:endParaRPr kumimoji="0" lang="en-US" sz="1800" b="1" i="0" u="none" strike="noStrike" cap="none" normalizeH="0" baseline="0" smtClean="0">
                        <a:ln>
                          <a:noFill/>
                        </a:ln>
                        <a:solidFill>
                          <a:srgbClr val="000000"/>
                        </a:solidFill>
                        <a:effectLst/>
                        <a:latin typeface="Times New Roman" pitchFamily="18" charset="0"/>
                        <a:ea typeface="Times New Roman" pitchFamily="18" charset="0"/>
                        <a:cs typeface="B Nazanin" pitchFamily="2" charset="-7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Nazanin" pitchFamily="2" charset="-78"/>
                        </a:rPr>
                        <a:t>بازده سرمايه گذاري نفر اول</a:t>
                      </a:r>
                      <a:r>
                        <a:rPr kumimoji="0" lang="en-US" sz="1800" b="0" i="0" u="none" strike="noStrike" cap="none" normalizeH="0" baseline="0" smtClean="0">
                          <a:ln>
                            <a:noFill/>
                          </a:ln>
                          <a:solidFill>
                            <a:schemeClr val="tx1"/>
                          </a:solidFill>
                          <a:effectLst/>
                          <a:latin typeface="Arial" charset="0"/>
                          <a:cs typeface="B Nazanin" pitchFamily="2" charset="-78"/>
                        </a:rPr>
                        <a:t> </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Nazanin" pitchFamily="2" charset="-78"/>
                        </a:rPr>
                        <a:t>بازده سرمايه گذاري نفر دوم</a:t>
                      </a:r>
                      <a:endParaRPr kumimoji="0" lang="en-US" sz="1800" b="1" i="0" u="none" strike="noStrike" cap="none" normalizeH="0" baseline="0" smtClean="0">
                        <a:ln>
                          <a:noFill/>
                        </a:ln>
                        <a:solidFill>
                          <a:schemeClr val="tx1"/>
                        </a:solidFill>
                        <a:effectLst/>
                        <a:latin typeface="Arial" charset="0"/>
                        <a:cs typeface="B Nazanin" pitchFamily="2" charset="-7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Nazanin" pitchFamily="2" charset="-78"/>
                        </a:rPr>
                        <a:t>بازده سرمايه گذاري نفر  سوم</a:t>
                      </a:r>
                      <a:endParaRPr kumimoji="0" lang="en-US" sz="1800" b="1" i="0" u="none" strike="noStrike" cap="none" normalizeH="0" baseline="0" smtClean="0">
                        <a:ln>
                          <a:noFill/>
                        </a:ln>
                        <a:solidFill>
                          <a:schemeClr val="tx1"/>
                        </a:solidFill>
                        <a:effectLst/>
                        <a:latin typeface="Arial" charset="0"/>
                        <a:cs typeface="B Nazanin" pitchFamily="2" charset="-78"/>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151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رونق</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رکود </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50%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50%</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40%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20%ـ </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20% ـ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40%</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10%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10% </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2"/>
          <p:cNvSpPr>
            <a:spLocks noGrp="1" noChangeArrowheads="1"/>
          </p:cNvSpPr>
          <p:nvPr>
            <p:ph type="body" idx="1"/>
          </p:nvPr>
        </p:nvSpPr>
        <p:spPr>
          <a:xfrm>
            <a:off x="431800" y="836613"/>
            <a:ext cx="7777163" cy="2592387"/>
          </a:xfrm>
        </p:spPr>
        <p:txBody>
          <a:bodyPr/>
          <a:lstStyle/>
          <a:p>
            <a:pPr algn="just" eaLnBrk="1" hangingPunct="1"/>
            <a:r>
              <a:rPr lang="fa-IR" b="1" smtClean="0">
                <a:cs typeface="B Nazanin" panose="00000400000000000000" pitchFamily="2" charset="-78"/>
              </a:rPr>
              <a:t>از آنجا كه در دنياي واقعي دارائيهائي با همبستگي كاملا منفي ناياب است، متنوع ساختن مجموعه سرمايه گذاري باعث حذف كامل ريسك نمي شود ليكن ميزان ريسك را تا حد زيادي پائين مي آورد. مطالعات تجربي ضريب همبستگي بازده اوراق بهادار شركتهاي مختلف را حدود 0.5 تا 0.6 مشخص كرده اند. </a:t>
            </a:r>
          </a:p>
        </p:txBody>
      </p:sp>
      <p:sp>
        <p:nvSpPr>
          <p:cNvPr id="3" name="Rectangle 2"/>
          <p:cNvSpPr txBox="1">
            <a:spLocks noChangeArrowheads="1"/>
          </p:cNvSpPr>
          <p:nvPr/>
        </p:nvSpPr>
        <p:spPr bwMode="auto">
          <a:xfrm>
            <a:off x="461963" y="4214813"/>
            <a:ext cx="7777162" cy="2016125"/>
          </a:xfrm>
          <a:prstGeom prst="rect">
            <a:avLst/>
          </a:prstGeom>
          <a:noFill/>
          <a:ln w="9525">
            <a:noFill/>
            <a:miter lim="800000"/>
            <a:headEnd/>
            <a:tailEnd/>
          </a:ln>
        </p:spPr>
        <p:txBody>
          <a:bodyPr/>
          <a:lstStyle/>
          <a:p>
            <a:pPr marL="342900" indent="-342900" algn="just">
              <a:spcBef>
                <a:spcPct val="20000"/>
              </a:spcBef>
              <a:buFontTx/>
              <a:buChar char="•"/>
              <a:defRPr/>
            </a:pPr>
            <a:r>
              <a:rPr lang="fa-IR" sz="3200" b="1" kern="0" dirty="0">
                <a:latin typeface="+mn-lt"/>
                <a:cs typeface="B Nazanin" pitchFamily="2" charset="-78"/>
              </a:rPr>
              <a:t>نكته حائز اهميت ديگر اين است كه سرمايه گذار بايد به مخاطره كل مجموعه سرمايه گذاري خود و چگونگي تاثير يك سهام بر روي مخاطره كل مجموعه توجه داشته باشد نه مخاطره يك سهم خاص.</a:t>
            </a:r>
            <a:r>
              <a:rPr lang="fa-IR" sz="3200" kern="0" dirty="0">
                <a:latin typeface="+mn-lt"/>
                <a:cs typeface="B Nazanin" pitchFamily="2" charset="-78"/>
              </a:rPr>
              <a:t> </a:t>
            </a:r>
            <a:endParaRPr lang="en-US" sz="32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31800" y="490538"/>
            <a:ext cx="7345363" cy="850900"/>
          </a:xfrm>
        </p:spPr>
        <p:txBody>
          <a:bodyPr/>
          <a:lstStyle/>
          <a:p>
            <a:pPr algn="r" eaLnBrk="1" hangingPunct="1"/>
            <a:r>
              <a:rPr lang="fa-IR" sz="3200" b="1" smtClean="0">
                <a:solidFill>
                  <a:srgbClr val="FF0000"/>
                </a:solidFill>
                <a:cs typeface="B Titr" panose="00000700000000000000" pitchFamily="2" charset="-78"/>
              </a:rPr>
              <a:t>مخاطره و نرخ بازده مجموعه دارائيها</a:t>
            </a:r>
            <a:endParaRPr lang="en-US" sz="3200" b="1" smtClean="0">
              <a:solidFill>
                <a:srgbClr val="FF0000"/>
              </a:solidFill>
              <a:cs typeface="B Titr" panose="00000700000000000000" pitchFamily="2" charset="-78"/>
            </a:endParaRPr>
          </a:p>
        </p:txBody>
      </p:sp>
      <p:sp>
        <p:nvSpPr>
          <p:cNvPr id="173059" name="Rectangle 3"/>
          <p:cNvSpPr>
            <a:spLocks noGrp="1" noChangeArrowheads="1"/>
          </p:cNvSpPr>
          <p:nvPr>
            <p:ph type="body" idx="1"/>
          </p:nvPr>
        </p:nvSpPr>
        <p:spPr>
          <a:xfrm>
            <a:off x="431800" y="1628775"/>
            <a:ext cx="7777163" cy="4032250"/>
          </a:xfrm>
        </p:spPr>
        <p:txBody>
          <a:bodyPr/>
          <a:lstStyle/>
          <a:p>
            <a:pPr algn="just" eaLnBrk="1" hangingPunct="1">
              <a:buFontTx/>
              <a:buNone/>
            </a:pPr>
            <a:r>
              <a:rPr lang="fa-IR" sz="2800" b="1" smtClean="0">
                <a:cs typeface="B Mitra" panose="00000400000000000000" pitchFamily="2" charset="-78"/>
              </a:rPr>
              <a:t>    نرخ بازده مجموعه دارائيها، ميانگين موزون بازده دارائيهاي موجود در مجموعه مزبور است. وزنهاي مورد استفاده در محاسبه ميانگين موزون، سهم هر دارائي از كل مجموعه مي باشد. مثلا اگر 40% از كل مبلغ سرمايه گذاري شما در سهام شركت الف با بازده 20% و 60% آن در سهام شركت ب با بازده 15% سرمايه گذاري شده باشد، ميانگين موزون بازده مجموعه دارائيهاي سرمايه گذار بصورت زير محاسبه ي ميگردد:</a:t>
            </a:r>
          </a:p>
          <a:p>
            <a:pPr algn="ctr" eaLnBrk="1" hangingPunct="1">
              <a:buFontTx/>
              <a:buNone/>
            </a:pPr>
            <a:r>
              <a:rPr lang="fa-IR" sz="2800" b="1" smtClean="0">
                <a:cs typeface="B Mitra" panose="00000400000000000000" pitchFamily="2" charset="-78"/>
              </a:rPr>
              <a:t>17% = (20% × 40% ) + (15% × 60% )</a:t>
            </a:r>
            <a:endParaRPr lang="en-US" sz="2800" b="1"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31800" y="333375"/>
            <a:ext cx="7777163" cy="2808288"/>
          </a:xfrm>
        </p:spPr>
        <p:txBody>
          <a:bodyPr/>
          <a:lstStyle/>
          <a:p>
            <a:pPr algn="just" eaLnBrk="1" hangingPunct="1"/>
            <a:r>
              <a:rPr lang="fa-IR" sz="2400" b="1" smtClean="0">
                <a:cs typeface="B Mitra" panose="00000400000000000000" pitchFamily="2" charset="-78"/>
              </a:rPr>
              <a:t>متنوع ساختن مجموعه سرمايه گذاري، ريسك سرمايه گذاري (كه با انحراف معيار اندازه گيري مي شود) را كاهش مي دهد. در دنياي واقعي هر چه تعداد سهام موجود در در مجموعه سرمايه گذاري بيشتر باشد، ريسك مجموعه به ميزان بيشتري كاهش مي يابد اما اضافه نمودن تعداد بسيار زيادي اوراق بهادار در مجموعه، ريسك سرمايه گذاري را بطور كامل حذف نمي كند بلكه ميزاني از مخاطره هميشه وجود دارد. اين مخاطره باقيمانده را مخاطره كلي بازار مي نامند. . نمودار زير اين وضعيت را نشان مي دهد:</a:t>
            </a:r>
            <a:endParaRPr lang="en-US" sz="2400" b="1" smtClean="0">
              <a:cs typeface="B Mitra" panose="00000400000000000000" pitchFamily="2" charset="-78"/>
            </a:endParaRPr>
          </a:p>
        </p:txBody>
      </p:sp>
      <p:sp>
        <p:nvSpPr>
          <p:cNvPr id="174083" name="Freeform 6"/>
          <p:cNvSpPr>
            <a:spLocks/>
          </p:cNvSpPr>
          <p:nvPr/>
        </p:nvSpPr>
        <p:spPr bwMode="auto">
          <a:xfrm>
            <a:off x="2149475" y="3306763"/>
            <a:ext cx="3600450" cy="2065337"/>
          </a:xfrm>
          <a:custGeom>
            <a:avLst/>
            <a:gdLst>
              <a:gd name="T0" fmla="*/ 0 w 2268"/>
              <a:gd name="T1" fmla="*/ 0 h 1301"/>
              <a:gd name="T2" fmla="*/ 2147483647 w 2268"/>
              <a:gd name="T3" fmla="*/ 2147483647 h 1301"/>
              <a:gd name="T4" fmla="*/ 2147483647 w 2268"/>
              <a:gd name="T5" fmla="*/ 2147483647 h 1301"/>
              <a:gd name="T6" fmla="*/ 0 60000 65536"/>
              <a:gd name="T7" fmla="*/ 0 60000 65536"/>
              <a:gd name="T8" fmla="*/ 0 60000 65536"/>
              <a:gd name="T9" fmla="*/ 0 w 2268"/>
              <a:gd name="T10" fmla="*/ 0 h 1301"/>
              <a:gd name="T11" fmla="*/ 2268 w 2268"/>
              <a:gd name="T12" fmla="*/ 1301 h 1301"/>
            </a:gdLst>
            <a:ahLst/>
            <a:cxnLst>
              <a:cxn ang="T6">
                <a:pos x="T0" y="T1"/>
              </a:cxn>
              <a:cxn ang="T7">
                <a:pos x="T2" y="T3"/>
              </a:cxn>
              <a:cxn ang="T8">
                <a:pos x="T4" y="T5"/>
              </a:cxn>
            </a:cxnLst>
            <a:rect l="T9" t="T10" r="T11" b="T12"/>
            <a:pathLst>
              <a:path w="2268" h="1301">
                <a:moveTo>
                  <a:pt x="0" y="0"/>
                </a:moveTo>
                <a:cubicBezTo>
                  <a:pt x="83" y="438"/>
                  <a:pt x="166" y="877"/>
                  <a:pt x="544" y="1089"/>
                </a:cubicBezTo>
                <a:cubicBezTo>
                  <a:pt x="922" y="1301"/>
                  <a:pt x="1595" y="1285"/>
                  <a:pt x="2268" y="1270"/>
                </a:cubicBezTo>
              </a:path>
            </a:pathLst>
          </a:custGeom>
          <a:noFill/>
          <a:ln w="3810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4084" name="Text Box 7"/>
          <p:cNvSpPr txBox="1">
            <a:spLocks noChangeArrowheads="1"/>
          </p:cNvSpPr>
          <p:nvPr/>
        </p:nvSpPr>
        <p:spPr bwMode="auto">
          <a:xfrm>
            <a:off x="176213" y="3092450"/>
            <a:ext cx="17145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b="1">
                <a:solidFill>
                  <a:schemeClr val="tx2"/>
                </a:solidFill>
                <a:latin typeface="Times New Roman" panose="02020603050405020304" pitchFamily="18" charset="0"/>
                <a:cs typeface="B Nazanin" panose="00000400000000000000" pitchFamily="2" charset="-78"/>
              </a:rPr>
              <a:t>انحراف معيار</a:t>
            </a:r>
            <a:r>
              <a:rPr lang="fa-IR" b="1">
                <a:solidFill>
                  <a:schemeClr val="tx2"/>
                </a:solidFill>
                <a:latin typeface="Times New Roman" panose="02020603050405020304" pitchFamily="18" charset="0"/>
                <a:cs typeface="B Nazanin" panose="00000400000000000000" pitchFamily="2" charset="-78"/>
              </a:rPr>
              <a:t> </a:t>
            </a:r>
            <a:r>
              <a:rPr lang="ar-SA" b="1">
                <a:solidFill>
                  <a:schemeClr val="tx2"/>
                </a:solidFill>
                <a:latin typeface="Times New Roman" panose="02020603050405020304" pitchFamily="18" charset="0"/>
                <a:cs typeface="B Nazanin" panose="00000400000000000000" pitchFamily="2" charset="-78"/>
              </a:rPr>
              <a:t>مجموعه </a:t>
            </a:r>
            <a:endParaRPr lang="en-US" b="1">
              <a:solidFill>
                <a:schemeClr val="tx2"/>
              </a:solidFill>
              <a:cs typeface="B Nazanin" panose="00000400000000000000" pitchFamily="2" charset="-78"/>
            </a:endParaRPr>
          </a:p>
        </p:txBody>
      </p:sp>
      <p:sp>
        <p:nvSpPr>
          <p:cNvPr id="174085" name="Text Box 8"/>
          <p:cNvSpPr txBox="1">
            <a:spLocks noChangeArrowheads="1"/>
          </p:cNvSpPr>
          <p:nvPr/>
        </p:nvSpPr>
        <p:spPr bwMode="auto">
          <a:xfrm>
            <a:off x="2871788" y="5538788"/>
            <a:ext cx="1654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b="1">
                <a:solidFill>
                  <a:schemeClr val="tx2"/>
                </a:solidFill>
                <a:cs typeface="B Nazanin" panose="00000400000000000000" pitchFamily="2" charset="-78"/>
              </a:rPr>
              <a:t>مخاطره بازار</a:t>
            </a:r>
            <a:endParaRPr lang="en-US" sz="2000" b="1">
              <a:solidFill>
                <a:schemeClr val="tx2"/>
              </a:solidFill>
              <a:cs typeface="B Nazanin" panose="00000400000000000000" pitchFamily="2" charset="-78"/>
            </a:endParaRPr>
          </a:p>
        </p:txBody>
      </p:sp>
      <p:sp>
        <p:nvSpPr>
          <p:cNvPr id="174086" name="Text Box 9"/>
          <p:cNvSpPr txBox="1">
            <a:spLocks noChangeArrowheads="1"/>
          </p:cNvSpPr>
          <p:nvPr/>
        </p:nvSpPr>
        <p:spPr bwMode="auto">
          <a:xfrm>
            <a:off x="2319338" y="6092825"/>
            <a:ext cx="3509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b="1">
                <a:solidFill>
                  <a:schemeClr val="tx2"/>
                </a:solidFill>
                <a:cs typeface="B Nazanin" panose="00000400000000000000" pitchFamily="2" charset="-78"/>
              </a:rPr>
              <a:t>تعداد سهام موجود در مجموعه </a:t>
            </a:r>
            <a:endParaRPr lang="en-US" sz="2000" b="1">
              <a:solidFill>
                <a:schemeClr val="tx2"/>
              </a:solidFill>
              <a:cs typeface="B Nazanin" panose="00000400000000000000" pitchFamily="2" charset="-78"/>
            </a:endParaRPr>
          </a:p>
        </p:txBody>
      </p:sp>
      <p:cxnSp>
        <p:nvCxnSpPr>
          <p:cNvPr id="174087" name="Straight Connector 12"/>
          <p:cNvCxnSpPr>
            <a:cxnSpLocks noChangeShapeType="1"/>
          </p:cNvCxnSpPr>
          <p:nvPr/>
        </p:nvCxnSpPr>
        <p:spPr bwMode="auto">
          <a:xfrm>
            <a:off x="2033588" y="5449888"/>
            <a:ext cx="4144962" cy="0"/>
          </a:xfrm>
          <a:prstGeom prst="line">
            <a:avLst/>
          </a:prstGeom>
          <a:noFill/>
          <a:ln w="9525" algn="ctr">
            <a:solidFill>
              <a:srgbClr val="0000FF"/>
            </a:solidFill>
            <a:round/>
            <a:headEnd/>
            <a:tailEnd/>
          </a:ln>
          <a:extLst>
            <a:ext uri="{909E8E84-426E-40DD-AFC4-6F175D3DCCD1}">
              <a14:hiddenFill xmlns:a14="http://schemas.microsoft.com/office/drawing/2010/main">
                <a:noFill/>
              </a14:hiddenFill>
            </a:ext>
          </a:extLst>
        </p:spPr>
      </p:cxnSp>
      <p:cxnSp>
        <p:nvCxnSpPr>
          <p:cNvPr id="174088" name="Straight Connector 14"/>
          <p:cNvCxnSpPr>
            <a:cxnSpLocks noChangeShapeType="1"/>
          </p:cNvCxnSpPr>
          <p:nvPr/>
        </p:nvCxnSpPr>
        <p:spPr bwMode="auto">
          <a:xfrm>
            <a:off x="2033588" y="5949950"/>
            <a:ext cx="4073525" cy="0"/>
          </a:xfrm>
          <a:prstGeom prst="line">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4089" name="Straight Connector 16"/>
          <p:cNvCxnSpPr>
            <a:cxnSpLocks noChangeShapeType="1"/>
          </p:cNvCxnSpPr>
          <p:nvPr/>
        </p:nvCxnSpPr>
        <p:spPr bwMode="auto">
          <a:xfrm rot="5400000" flipH="1" flipV="1">
            <a:off x="604838" y="4521200"/>
            <a:ext cx="2857500" cy="0"/>
          </a:xfrm>
          <a:prstGeom prst="line">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31800" y="333375"/>
            <a:ext cx="7345363" cy="1084263"/>
          </a:xfrm>
        </p:spPr>
        <p:txBody>
          <a:bodyPr/>
          <a:lstStyle/>
          <a:p>
            <a:pPr algn="r" eaLnBrk="1" hangingPunct="1"/>
            <a:r>
              <a:rPr lang="fa-IR" sz="3200" b="1" smtClean="0">
                <a:solidFill>
                  <a:srgbClr val="FF0000"/>
                </a:solidFill>
                <a:cs typeface="B Titr" panose="00000700000000000000" pitchFamily="2" charset="-78"/>
              </a:rPr>
              <a:t>بتا به عنوان معيار اندازه گيري مخاطره</a:t>
            </a:r>
            <a:r>
              <a:rPr lang="fa-IR" sz="3200" smtClean="0">
                <a:solidFill>
                  <a:srgbClr val="FF0000"/>
                </a:solidFill>
                <a:cs typeface="B Titr" panose="00000700000000000000" pitchFamily="2" charset="-78"/>
              </a:rPr>
              <a:t> </a:t>
            </a:r>
            <a:endParaRPr lang="en-US" sz="3200" smtClean="0">
              <a:solidFill>
                <a:srgbClr val="FF0000"/>
              </a:solidFill>
              <a:cs typeface="B Titr" panose="00000700000000000000" pitchFamily="2" charset="-78"/>
            </a:endParaRPr>
          </a:p>
        </p:txBody>
      </p:sp>
      <p:sp>
        <p:nvSpPr>
          <p:cNvPr id="175107" name="Rectangle 3"/>
          <p:cNvSpPr>
            <a:spLocks noGrp="1" noChangeArrowheads="1"/>
          </p:cNvSpPr>
          <p:nvPr>
            <p:ph type="body" idx="1"/>
          </p:nvPr>
        </p:nvSpPr>
        <p:spPr>
          <a:xfrm>
            <a:off x="431800" y="1484313"/>
            <a:ext cx="7777163" cy="4641850"/>
          </a:xfrm>
        </p:spPr>
        <p:txBody>
          <a:bodyPr/>
          <a:lstStyle/>
          <a:p>
            <a:pPr algn="just" eaLnBrk="1" hangingPunct="1">
              <a:buFontTx/>
              <a:buNone/>
            </a:pPr>
            <a:r>
              <a:rPr lang="fa-IR" sz="2800" b="1" smtClean="0">
                <a:cs typeface="B Mitra" panose="00000400000000000000" pitchFamily="2" charset="-78"/>
              </a:rPr>
              <a:t>    آن قسمت از ريسك كه با متنوع ساختن مجموعه سرمايه گذاري قابل حذف است را ريسك غير سيستماتيك، و آن قسمت از ريسك كه امكان حذف آن با متنوع ساختن مجموعه سرمايه گذاري امكان پذير نمي باشد را ريسك سيستماتيك مي نامند. ريسك غير سيستماتيك مربوط به عوامل داخلي شركتها و ريسك سيستماتيك مربوط به عوامل كلان بازار است.</a:t>
            </a:r>
            <a:r>
              <a:rPr lang="fa-IR" sz="2800" smtClean="0">
                <a:cs typeface="B Mitra" panose="00000400000000000000" pitchFamily="2" charset="-78"/>
              </a:rPr>
              <a:t> </a:t>
            </a:r>
            <a:endParaRPr lang="en-US" sz="2800"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61963" y="714375"/>
            <a:ext cx="7073900" cy="785813"/>
          </a:xfrm>
          <a:prstGeom prst="rect">
            <a:avLst/>
          </a:prstGeom>
          <a:noFill/>
          <a:ln w="9525">
            <a:noFill/>
            <a:miter lim="800000"/>
            <a:headEnd/>
            <a:tailEnd/>
          </a:ln>
        </p:spPr>
        <p:txBody>
          <a:bodyPr/>
          <a:lstStyle/>
          <a:p>
            <a:pPr marL="457200" indent="-457200" algn="just">
              <a:spcBef>
                <a:spcPct val="20000"/>
              </a:spcBef>
              <a:defRPr/>
            </a:pPr>
            <a:r>
              <a:rPr lang="fa-IR" sz="2000" kern="0" dirty="0">
                <a:latin typeface="+mn-lt"/>
                <a:cs typeface="+mn-cs"/>
              </a:rPr>
              <a:t>2. دومین برادشت، وظايف مدير مالي رابا آنچه که باید اداره شود ( دارائی یا منابع) ارتباط می دهد. </a:t>
            </a:r>
          </a:p>
        </p:txBody>
      </p:sp>
      <p:sp>
        <p:nvSpPr>
          <p:cNvPr id="6" name="Rectangle 3"/>
          <p:cNvSpPr txBox="1">
            <a:spLocks noChangeArrowheads="1"/>
          </p:cNvSpPr>
          <p:nvPr/>
        </p:nvSpPr>
        <p:spPr bwMode="auto">
          <a:xfrm>
            <a:off x="604838" y="1500188"/>
            <a:ext cx="6573837" cy="928687"/>
          </a:xfrm>
          <a:prstGeom prst="rect">
            <a:avLst/>
          </a:prstGeom>
          <a:noFill/>
          <a:ln w="9525">
            <a:noFill/>
            <a:miter lim="800000"/>
            <a:headEnd/>
            <a:tailEnd/>
          </a:ln>
        </p:spPr>
        <p:txBody>
          <a:bodyPr/>
          <a:lstStyle/>
          <a:p>
            <a:pPr marL="457200" indent="-457200" algn="just">
              <a:spcBef>
                <a:spcPct val="20000"/>
              </a:spcBef>
              <a:buFont typeface="Wingdings" pitchFamily="2" charset="2"/>
              <a:buChar char="ü"/>
              <a:defRPr/>
            </a:pPr>
            <a:r>
              <a:rPr lang="fa-IR" sz="2000" kern="0" dirty="0">
                <a:latin typeface="+mn-lt"/>
                <a:cs typeface="+mn-cs"/>
              </a:rPr>
              <a:t>وظیفه مدیریت دارائی ها</a:t>
            </a:r>
          </a:p>
          <a:p>
            <a:pPr marL="457200" indent="-457200" algn="just">
              <a:spcBef>
                <a:spcPct val="20000"/>
              </a:spcBef>
              <a:buFont typeface="Wingdings" pitchFamily="2" charset="2"/>
              <a:buChar char="ü"/>
              <a:defRPr/>
            </a:pPr>
            <a:r>
              <a:rPr lang="fa-IR" sz="2000" kern="0" dirty="0">
                <a:latin typeface="+mn-lt"/>
                <a:cs typeface="+mn-cs"/>
              </a:rPr>
              <a:t>وظیفه مدیریت منابع مالی</a:t>
            </a:r>
          </a:p>
        </p:txBody>
      </p:sp>
      <p:sp>
        <p:nvSpPr>
          <p:cNvPr id="10" name="Rectangle 3"/>
          <p:cNvSpPr txBox="1">
            <a:spLocks noChangeArrowheads="1"/>
          </p:cNvSpPr>
          <p:nvPr/>
        </p:nvSpPr>
        <p:spPr bwMode="auto">
          <a:xfrm>
            <a:off x="461963" y="2643188"/>
            <a:ext cx="7431087" cy="2857500"/>
          </a:xfrm>
          <a:prstGeom prst="rect">
            <a:avLst/>
          </a:prstGeom>
          <a:noFill/>
          <a:ln w="9525">
            <a:noFill/>
            <a:miter lim="800000"/>
            <a:headEnd/>
            <a:tailEnd/>
          </a:ln>
        </p:spPr>
        <p:txBody>
          <a:bodyPr/>
          <a:lstStyle/>
          <a:p>
            <a:pPr marL="342900" indent="-342900" algn="just">
              <a:spcBef>
                <a:spcPct val="20000"/>
              </a:spcBef>
              <a:defRPr/>
            </a:pPr>
            <a:r>
              <a:rPr lang="fa-IR" sz="2800" b="1" kern="0" dirty="0">
                <a:solidFill>
                  <a:srgbClr val="C00000"/>
                </a:solidFill>
                <a:latin typeface="+mn-lt"/>
                <a:cs typeface="+mn-cs"/>
              </a:rPr>
              <a:t>به طور کلي، مدير مالي:</a:t>
            </a:r>
          </a:p>
          <a:p>
            <a:pPr marL="342900" indent="-342900" algn="just">
              <a:spcBef>
                <a:spcPct val="20000"/>
              </a:spcBef>
              <a:buFontTx/>
              <a:buChar char="•"/>
              <a:defRPr/>
            </a:pPr>
            <a:r>
              <a:rPr lang="fa-IR" sz="2800" b="1" kern="0" dirty="0">
                <a:latin typeface="+mn-lt"/>
                <a:cs typeface="+mn-cs"/>
              </a:rPr>
              <a:t> </a:t>
            </a:r>
            <a:r>
              <a:rPr lang="fa-IR" sz="2400" b="1" kern="0" dirty="0">
                <a:latin typeface="+mn-lt"/>
                <a:cs typeface="+mn-cs"/>
              </a:rPr>
              <a:t>اولاً، به عنوان يكي از تصميم گيرندگان واحدهاي اقتصادي در گروه مديران شركت براي حداكثر ساختن سود مشاركت دارد.</a:t>
            </a:r>
          </a:p>
          <a:p>
            <a:pPr marL="342900" indent="-342900" algn="just">
              <a:spcBef>
                <a:spcPct val="20000"/>
              </a:spcBef>
              <a:buFontTx/>
              <a:buChar char="•"/>
              <a:defRPr/>
            </a:pPr>
            <a:r>
              <a:rPr lang="fa-IR" sz="2400" b="1" kern="0" dirty="0">
                <a:latin typeface="+mn-lt"/>
                <a:cs typeface="+mn-cs"/>
              </a:rPr>
              <a:t>ثانياً، به عنوان كارشناس مسائل مالي مديريت مالي واحد تجاري را بعهده مي گيرد.</a:t>
            </a:r>
            <a:r>
              <a:rPr lang="fa-IR" sz="2400" kern="0" dirty="0">
                <a:latin typeface="+mn-lt"/>
                <a:cs typeface="+mn-cs"/>
              </a:rPr>
              <a:t> </a:t>
            </a:r>
            <a:endParaRPr lang="en-US" sz="2400" kern="0" dirty="0">
              <a:latin typeface="+mn-lt"/>
              <a:cs typeface="+mn-cs"/>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Rectangle 3"/>
          <p:cNvSpPr>
            <a:spLocks noGrp="1" noChangeArrowheads="1"/>
          </p:cNvSpPr>
          <p:nvPr>
            <p:ph type="body" idx="1"/>
          </p:nvPr>
        </p:nvSpPr>
        <p:spPr>
          <a:xfrm>
            <a:off x="461963" y="428625"/>
            <a:ext cx="7777162" cy="3214688"/>
          </a:xfrm>
        </p:spPr>
        <p:txBody>
          <a:bodyPr/>
          <a:lstStyle/>
          <a:p>
            <a:pPr algn="just" eaLnBrk="1" hangingPunct="1">
              <a:buFontTx/>
              <a:buNone/>
            </a:pPr>
            <a:r>
              <a:rPr lang="fa-IR" sz="2600" b="1" smtClean="0">
                <a:cs typeface="B Nazanin" panose="00000400000000000000" pitchFamily="2" charset="-78"/>
              </a:rPr>
              <a:t>     ميزان ريسك سيستماتيك هر شركت را با بتا ( </a:t>
            </a:r>
            <a:r>
              <a:rPr lang="en-US" sz="2600" b="1" smtClean="0">
                <a:cs typeface="B Nazanin" panose="00000400000000000000" pitchFamily="2" charset="-78"/>
              </a:rPr>
              <a:t>β</a:t>
            </a:r>
            <a:r>
              <a:rPr lang="fa-IR" sz="2600" b="1" smtClean="0">
                <a:cs typeface="B Nazanin" panose="00000400000000000000" pitchFamily="2" charset="-78"/>
              </a:rPr>
              <a:t> ) اندازه گيري مي كنند. بتاي يك سهم نشان دهنده درجه حساسيت بازده آن سهم به بازده كل بازار مي باشد. بطور مثال اگر بتاي سهام شركت الف 0.8 باشد نشان دهنده آن است كه اگر بازده بازار 10% افزايش پيدا كند، بازده سهام شركت الف 8% افزايش پيدا ميكند و كه اگر بازده بازار 15% كاهش پيدا كند، بازده سهام شركت الف 12%  (12% = 15% × 0.8) كاهش پيدا مي كند.</a:t>
            </a:r>
            <a:r>
              <a:rPr lang="fa-IR" sz="2600" smtClean="0">
                <a:cs typeface="B Nazanin" panose="00000400000000000000" pitchFamily="2" charset="-78"/>
              </a:rPr>
              <a:t> </a:t>
            </a:r>
            <a:endParaRPr lang="en-US" sz="2600" smtClean="0">
              <a:cs typeface="B Nazanin" panose="00000400000000000000" pitchFamily="2" charset="-78"/>
            </a:endParaRPr>
          </a:p>
        </p:txBody>
      </p:sp>
      <p:sp>
        <p:nvSpPr>
          <p:cNvPr id="3" name="Rectangle 2"/>
          <p:cNvSpPr txBox="1">
            <a:spLocks noChangeArrowheads="1"/>
          </p:cNvSpPr>
          <p:nvPr/>
        </p:nvSpPr>
        <p:spPr bwMode="auto">
          <a:xfrm>
            <a:off x="319088" y="3886200"/>
            <a:ext cx="7777162" cy="1971675"/>
          </a:xfrm>
          <a:prstGeom prst="rect">
            <a:avLst/>
          </a:prstGeom>
          <a:noFill/>
          <a:ln w="9525">
            <a:noFill/>
            <a:miter lim="800000"/>
            <a:headEnd/>
            <a:tailEnd/>
          </a:ln>
        </p:spPr>
        <p:txBody>
          <a:bodyPr/>
          <a:lstStyle/>
          <a:p>
            <a:pPr marL="342900" indent="-342900" algn="ctr">
              <a:spcBef>
                <a:spcPct val="20000"/>
              </a:spcBef>
              <a:defRPr/>
            </a:pPr>
            <a:r>
              <a:rPr lang="fa-IR" sz="3600" b="1" kern="0" dirty="0">
                <a:solidFill>
                  <a:srgbClr val="0000FF"/>
                </a:solidFill>
                <a:latin typeface="+mn-lt"/>
                <a:cs typeface="B Titr" pitchFamily="2" charset="-78"/>
              </a:rPr>
              <a:t>بتاي كل بازار يك است و بتاي يك مجموعه متنوع سرمايه گذاري نيز برابر يك است زيرا نمونه اي از كل بازار مي باشد.</a:t>
            </a:r>
            <a:r>
              <a:rPr lang="fa-IR" sz="3200" kern="0" dirty="0">
                <a:solidFill>
                  <a:srgbClr val="0000FF"/>
                </a:solidFill>
                <a:latin typeface="+mn-lt"/>
                <a:cs typeface="+mn-cs"/>
              </a:rPr>
              <a:t> </a:t>
            </a:r>
            <a:endParaRPr lang="en-US" sz="3200" kern="0" dirty="0">
              <a:solidFill>
                <a:srgbClr val="0000FF"/>
              </a:solidFill>
              <a:latin typeface="+mn-lt"/>
              <a:cs typeface="+mn-cs"/>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3"/>
          <p:cNvSpPr>
            <a:spLocks noGrp="1" noChangeArrowheads="1"/>
          </p:cNvSpPr>
          <p:nvPr>
            <p:ph type="body" idx="1"/>
          </p:nvPr>
        </p:nvSpPr>
        <p:spPr>
          <a:xfrm>
            <a:off x="461963" y="571500"/>
            <a:ext cx="7777162" cy="4929188"/>
          </a:xfrm>
        </p:spPr>
        <p:txBody>
          <a:bodyPr/>
          <a:lstStyle/>
          <a:p>
            <a:pPr algn="just" eaLnBrk="1" hangingPunct="1">
              <a:buFontTx/>
              <a:buNone/>
            </a:pPr>
            <a:r>
              <a:rPr lang="fa-IR" b="1" smtClean="0">
                <a:cs typeface="B Mitra" panose="00000400000000000000" pitchFamily="2" charset="-78"/>
              </a:rPr>
              <a:t>    براي محاسبه بتاي يك مجموعه سرمايه گذاري بايد ميانگين موزون بتاهاي تمام سهام موجود در آن مجموعه را محاسبه نمود. براي مثال اگر شخصي 40% از كل مبلغ سرمايه گذاري خود را در سهام شركت الف و 60% آن را در سهام شركت ب سرمايه گذاري كرده باشد و بتاي شركت الف 0.8 و بتاي شركت ب 1.5 باشد، بتاي مجموعه سرمايه گذاري بصورت زير محاسبه ميگردد:</a:t>
            </a:r>
          </a:p>
          <a:p>
            <a:pPr algn="ctr" eaLnBrk="1" hangingPunct="1">
              <a:buFontTx/>
              <a:buNone/>
            </a:pPr>
            <a:r>
              <a:rPr lang="fa-IR" b="1" smtClean="0">
                <a:solidFill>
                  <a:srgbClr val="FF0000"/>
                </a:solidFill>
                <a:cs typeface="B Titr" panose="00000700000000000000" pitchFamily="2" charset="-78"/>
              </a:rPr>
              <a:t>1.22 = (0.8 × 40% ) + (1.5 × 60% )</a:t>
            </a:r>
            <a:endParaRPr lang="en-US" b="1" smtClean="0">
              <a:solidFill>
                <a:srgbClr val="FF0000"/>
              </a:solidFill>
              <a:cs typeface="B Titr" panose="00000700000000000000" pitchFamily="2" charset="-78"/>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31800" y="274638"/>
            <a:ext cx="7416800" cy="1143000"/>
          </a:xfrm>
        </p:spPr>
        <p:txBody>
          <a:bodyPr/>
          <a:lstStyle/>
          <a:p>
            <a:pPr algn="r" eaLnBrk="1" hangingPunct="1"/>
            <a:r>
              <a:rPr lang="fa-IR" sz="3600" b="1" smtClean="0">
                <a:solidFill>
                  <a:srgbClr val="FF0000"/>
                </a:solidFill>
                <a:cs typeface="B Titr" panose="00000700000000000000" pitchFamily="2" charset="-78"/>
              </a:rPr>
              <a:t>خط بازار سهام</a:t>
            </a:r>
            <a:r>
              <a:rPr lang="fa-IR" smtClean="0"/>
              <a:t> </a:t>
            </a:r>
            <a:endParaRPr lang="en-US" smtClean="0"/>
          </a:p>
        </p:txBody>
      </p:sp>
      <p:sp>
        <p:nvSpPr>
          <p:cNvPr id="178179" name="Rectangle 3"/>
          <p:cNvSpPr>
            <a:spLocks noGrp="1" noChangeArrowheads="1"/>
          </p:cNvSpPr>
          <p:nvPr>
            <p:ph type="body" idx="1"/>
          </p:nvPr>
        </p:nvSpPr>
        <p:spPr/>
        <p:txBody>
          <a:bodyPr/>
          <a:lstStyle/>
          <a:p>
            <a:pPr algn="just" eaLnBrk="1" hangingPunct="1">
              <a:buFontTx/>
              <a:buNone/>
            </a:pPr>
            <a:r>
              <a:rPr lang="fa-IR" sz="2800" b="1" smtClean="0">
                <a:cs typeface="B Mitra" panose="00000400000000000000" pitchFamily="2" charset="-78"/>
              </a:rPr>
              <a:t>    </a:t>
            </a:r>
            <a:r>
              <a:rPr lang="fa-IR" sz="2600" smtClean="0"/>
              <a:t>بتا نشان دهنده آن قسمت از ريسك است كه با متنوع ساختن مجموعه سرمايه گذاري قابل حذف نمي باشد. با توجه به اين كه افراد جامعه ريسك گريزند و فقط در صورتي ريسك بيشتر را مي پذيرند كه بابت آن بازده بيشتري كسب نمايند، نرخ بازده مورد انتظار افراد از سهام شركتها تابعي از ريسك سيستماتيك آنها (بتا) مي باشد. يعني هر چه ريسك سيستماتيك سهام شركتي بيشتر باشد، سرمايه گذاران خواستار بازده بالاتري از سهام آن شركت هستند.</a:t>
            </a:r>
          </a:p>
          <a:p>
            <a:pPr algn="just" eaLnBrk="1" hangingPunct="1">
              <a:buFontTx/>
              <a:buNone/>
            </a:pPr>
            <a:r>
              <a:rPr lang="fa-IR" sz="2600" smtClean="0"/>
              <a:t>رابطه خطی بین بتای سهام ونرخ بازده مورد انتظار آن سهام را خطر بازار سهام می گویند. لذا ارتباط بين بتا و بازده مورد انتظار سهامداران بصورت زير است:</a:t>
            </a:r>
            <a:endParaRPr lang="en-US" sz="260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9202" name="Picture 3" descr="s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40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3" name="Rectangle 3"/>
          <p:cNvSpPr>
            <a:spLocks noChangeArrowheads="1"/>
          </p:cNvSpPr>
          <p:nvPr/>
        </p:nvSpPr>
        <p:spPr bwMode="auto">
          <a:xfrm>
            <a:off x="4749800" y="214313"/>
            <a:ext cx="35004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sz="3600" b="1">
                <a:solidFill>
                  <a:srgbClr val="FF0000"/>
                </a:solidFill>
              </a:rPr>
              <a:t>خط بازار سهام</a:t>
            </a:r>
            <a:r>
              <a:rPr lang="fa-IR" sz="3600" b="1"/>
              <a:t> </a:t>
            </a:r>
            <a:endParaRPr lang="en-US" sz="360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p:txBody>
          <a:bodyPr/>
          <a:lstStyle/>
          <a:p>
            <a:pPr eaLnBrk="1" hangingPunct="1">
              <a:buFontTx/>
              <a:buNone/>
            </a:pPr>
            <a:r>
              <a:rPr lang="fa-IR" smtClean="0">
                <a:cs typeface="B Nazanin" panose="00000400000000000000" pitchFamily="2" charset="-78"/>
              </a:rPr>
              <a:t>   در فرمول فوق، نمادها بصورت زير تعريف مي شوند:</a:t>
            </a:r>
          </a:p>
          <a:p>
            <a:pPr eaLnBrk="1" hangingPunct="1">
              <a:buFontTx/>
              <a:buNone/>
            </a:pPr>
            <a:r>
              <a:rPr lang="fa-IR" smtClean="0">
                <a:cs typeface="B Nazanin" panose="00000400000000000000" pitchFamily="2" charset="-78"/>
              </a:rPr>
              <a:t>   </a:t>
            </a:r>
            <a:r>
              <a:rPr lang="en-US" smtClean="0">
                <a:cs typeface="B Nazanin" panose="00000400000000000000" pitchFamily="2" charset="-78"/>
              </a:rPr>
              <a:t>Kj</a:t>
            </a:r>
            <a:r>
              <a:rPr lang="fa-IR" smtClean="0">
                <a:cs typeface="B Nazanin" panose="00000400000000000000" pitchFamily="2" charset="-78"/>
              </a:rPr>
              <a:t>  : نرخ بازده مورد انتظار سهام شركت </a:t>
            </a:r>
            <a:r>
              <a:rPr lang="en-US" smtClean="0">
                <a:cs typeface="B Nazanin" panose="00000400000000000000" pitchFamily="2" charset="-78"/>
              </a:rPr>
              <a:t>j</a:t>
            </a:r>
            <a:endParaRPr lang="fa-IR" smtClean="0">
              <a:cs typeface="B Nazanin" panose="00000400000000000000" pitchFamily="2" charset="-78"/>
            </a:endParaRPr>
          </a:p>
          <a:p>
            <a:pPr eaLnBrk="1" hangingPunct="1">
              <a:buFontTx/>
              <a:buNone/>
            </a:pPr>
            <a:r>
              <a:rPr lang="fa-IR" smtClean="0">
                <a:cs typeface="B Nazanin" panose="00000400000000000000" pitchFamily="2" charset="-78"/>
              </a:rPr>
              <a:t>   </a:t>
            </a:r>
            <a:r>
              <a:rPr lang="en-US" smtClean="0">
                <a:cs typeface="B Nazanin" panose="00000400000000000000" pitchFamily="2" charset="-78"/>
              </a:rPr>
              <a:t>i</a:t>
            </a:r>
            <a:r>
              <a:rPr lang="fa-IR" smtClean="0">
                <a:cs typeface="B Nazanin" panose="00000400000000000000" pitchFamily="2" charset="-78"/>
              </a:rPr>
              <a:t>  : نرخ بازده بدون ريسك (اوراق قرضه دولتی) </a:t>
            </a:r>
          </a:p>
          <a:p>
            <a:pPr eaLnBrk="1" hangingPunct="1">
              <a:buFontTx/>
              <a:buNone/>
            </a:pPr>
            <a:r>
              <a:rPr lang="fa-IR" smtClean="0">
                <a:cs typeface="B Nazanin" panose="00000400000000000000" pitchFamily="2" charset="-78"/>
              </a:rPr>
              <a:t>   </a:t>
            </a:r>
            <a:r>
              <a:rPr lang="en-US" smtClean="0">
                <a:cs typeface="B Nazanin" panose="00000400000000000000" pitchFamily="2" charset="-78"/>
              </a:rPr>
              <a:t>km</a:t>
            </a:r>
            <a:r>
              <a:rPr lang="fa-IR" smtClean="0">
                <a:cs typeface="B Nazanin" panose="00000400000000000000" pitchFamily="2" charset="-78"/>
              </a:rPr>
              <a:t>  : نرخ بازده مورد انتظار بازار </a:t>
            </a:r>
          </a:p>
          <a:p>
            <a:pPr eaLnBrk="1" hangingPunct="1">
              <a:buFontTx/>
              <a:buNone/>
            </a:pPr>
            <a:r>
              <a:rPr lang="fa-IR" smtClean="0">
                <a:cs typeface="B Nazanin" panose="00000400000000000000" pitchFamily="2" charset="-78"/>
              </a:rPr>
              <a:t>   </a:t>
            </a:r>
            <a:r>
              <a:rPr lang="en-US" smtClean="0">
                <a:cs typeface="B Nazanin" panose="00000400000000000000" pitchFamily="2" charset="-78"/>
              </a:rPr>
              <a:t>β</a:t>
            </a:r>
            <a:r>
              <a:rPr lang="fa-IR" smtClean="0">
                <a:cs typeface="B Nazanin" panose="00000400000000000000" pitchFamily="2" charset="-78"/>
              </a:rPr>
              <a:t>  : بتا (شاخص نسبي ريسك يا ريسك سيستماتيك) </a:t>
            </a:r>
          </a:p>
          <a:p>
            <a:pPr eaLnBrk="1" hangingPunct="1">
              <a:buFontTx/>
              <a:buNone/>
            </a:pPr>
            <a:r>
              <a:rPr lang="fa-IR" smtClean="0">
                <a:cs typeface="B Nazanin" panose="00000400000000000000" pitchFamily="2" charset="-78"/>
              </a:rPr>
              <a:t>   به (</a:t>
            </a:r>
            <a:r>
              <a:rPr lang="en-US" smtClean="0">
                <a:cs typeface="B Nazanin" panose="00000400000000000000" pitchFamily="2" charset="-78"/>
              </a:rPr>
              <a:t>i</a:t>
            </a:r>
            <a:r>
              <a:rPr lang="fa-IR" smtClean="0">
                <a:cs typeface="B Nazanin" panose="00000400000000000000" pitchFamily="2" charset="-78"/>
              </a:rPr>
              <a:t> ـ </a:t>
            </a:r>
            <a:r>
              <a:rPr lang="en-US" smtClean="0">
                <a:cs typeface="B Nazanin" panose="00000400000000000000" pitchFamily="2" charset="-78"/>
              </a:rPr>
              <a:t>km</a:t>
            </a:r>
            <a:r>
              <a:rPr lang="fa-IR" smtClean="0">
                <a:cs typeface="B Nazanin" panose="00000400000000000000" pitchFamily="2" charset="-78"/>
              </a:rPr>
              <a:t> ) جايزه پذيرش ريسك (صرف ريسك) گفته ميشود. </a:t>
            </a:r>
            <a:endParaRPr lang="en-US" smtClean="0">
              <a:cs typeface="B Nazanin" panose="00000400000000000000" pitchFamily="2" charset="-78"/>
            </a:endParaRPr>
          </a:p>
        </p:txBody>
      </p:sp>
      <p:sp>
        <p:nvSpPr>
          <p:cNvPr id="59396"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59394" name="Object 5"/>
          <p:cNvGraphicFramePr>
            <a:graphicFrameLocks noChangeAspect="1"/>
          </p:cNvGraphicFramePr>
          <p:nvPr/>
        </p:nvGraphicFramePr>
        <p:xfrm>
          <a:off x="1584325" y="411163"/>
          <a:ext cx="5256213" cy="1085850"/>
        </p:xfrm>
        <a:graphic>
          <a:graphicData uri="http://schemas.openxmlformats.org/presentationml/2006/ole">
            <mc:AlternateContent xmlns:mc="http://schemas.openxmlformats.org/markup-compatibility/2006">
              <mc:Choice xmlns:v="urn:schemas-microsoft-com:vml" Requires="v">
                <p:oleObj spid="_x0000_s59408" name="Equation" r:id="rId3" imgW="1155700" imgH="241300" progId="Equation.3">
                  <p:embed/>
                </p:oleObj>
              </mc:Choice>
              <mc:Fallback>
                <p:oleObj name="Equation" r:id="rId3" imgW="1155700" imgH="2413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325" y="411163"/>
                        <a:ext cx="5256213"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31800" y="274638"/>
            <a:ext cx="7777163" cy="2649537"/>
          </a:xfrm>
        </p:spPr>
        <p:txBody>
          <a:bodyPr/>
          <a:lstStyle/>
          <a:p>
            <a:pPr algn="just" eaLnBrk="1" hangingPunct="1"/>
            <a:r>
              <a:rPr lang="fa-IR" sz="2800" b="1" smtClean="0">
                <a:cs typeface="B Titr" panose="00000700000000000000" pitchFamily="2" charset="-78"/>
              </a:rPr>
              <a:t>مثال2: اگر نرخ بازده مورد انتظار بازار 18% ، نرخ بازده بدون ريسك 12% و بتاي شركت نگين 1.2 باشد، نرخ بازده مورد انتظار سهام شركت نگين چقدر است؟</a:t>
            </a:r>
            <a:r>
              <a:rPr lang="fa-IR" sz="2800" smtClean="0">
                <a:cs typeface="B Titr" panose="00000700000000000000" pitchFamily="2" charset="-78"/>
              </a:rPr>
              <a:t> </a:t>
            </a:r>
            <a:endParaRPr lang="en-US" sz="2800" smtClean="0">
              <a:cs typeface="B Titr" panose="00000700000000000000" pitchFamily="2" charset="-78"/>
            </a:endParaRPr>
          </a:p>
        </p:txBody>
      </p:sp>
      <p:sp>
        <p:nvSpPr>
          <p:cNvPr id="180227" name="Rectangle 3"/>
          <p:cNvSpPr>
            <a:spLocks noGrp="1" noChangeArrowheads="1"/>
          </p:cNvSpPr>
          <p:nvPr>
            <p:ph type="body" idx="1"/>
          </p:nvPr>
        </p:nvSpPr>
        <p:spPr>
          <a:xfrm>
            <a:off x="431800" y="2708275"/>
            <a:ext cx="7777163" cy="792163"/>
          </a:xfrm>
        </p:spPr>
        <p:txBody>
          <a:bodyPr/>
          <a:lstStyle/>
          <a:p>
            <a:pPr algn="ctr" eaLnBrk="1" hangingPunct="1">
              <a:buFontTx/>
              <a:buNone/>
            </a:pPr>
            <a:r>
              <a:rPr lang="fa-IR" b="1" smtClean="0">
                <a:cs typeface="B Titr" panose="00000700000000000000" pitchFamily="2" charset="-78"/>
              </a:rPr>
              <a:t>19.2% = ( 12% - 18% ) 1.2 + 12% = </a:t>
            </a:r>
            <a:r>
              <a:rPr lang="en-US" b="1" smtClean="0">
                <a:cs typeface="B Titr" panose="00000700000000000000" pitchFamily="2" charset="-78"/>
              </a:rPr>
              <a:t>Kj</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31800" y="549275"/>
            <a:ext cx="7777163" cy="2663825"/>
          </a:xfrm>
        </p:spPr>
        <p:txBody>
          <a:bodyPr/>
          <a:lstStyle/>
          <a:p>
            <a:pPr algn="just" eaLnBrk="1" hangingPunct="1"/>
            <a:r>
              <a:rPr lang="fa-IR" sz="3200" b="1" smtClean="0">
                <a:cs typeface="B Titr" panose="00000700000000000000" pitchFamily="2" charset="-78"/>
              </a:rPr>
              <a:t>مثال3: انتظار مي رود سود سهام شركت نيكان در سال آتي 360 ريال، بازده مورد انتظار 20%  و بتاي شركت مزبور 0.9 باشد. چنانچه نرخ بازده بدون ريسك 14%  و نرخ رشد سهام شركت 5% باشد، قيمت سهام اين شركت را محاسبه كنيد.</a:t>
            </a:r>
            <a:endParaRPr lang="en-US" sz="3200" b="1" smtClean="0">
              <a:cs typeface="B Titr" panose="00000700000000000000" pitchFamily="2" charset="-78"/>
            </a:endParaRPr>
          </a:p>
        </p:txBody>
      </p:sp>
      <p:sp>
        <p:nvSpPr>
          <p:cNvPr id="60420" name="Rectangle 3"/>
          <p:cNvSpPr>
            <a:spLocks noGrp="1" noChangeArrowheads="1"/>
          </p:cNvSpPr>
          <p:nvPr>
            <p:ph type="body" idx="1"/>
          </p:nvPr>
        </p:nvSpPr>
        <p:spPr>
          <a:xfrm>
            <a:off x="431800" y="3500438"/>
            <a:ext cx="7777163" cy="2625725"/>
          </a:xfrm>
        </p:spPr>
        <p:txBody>
          <a:bodyPr/>
          <a:lstStyle/>
          <a:p>
            <a:pPr algn="ctr" eaLnBrk="1" hangingPunct="1">
              <a:buFontTx/>
              <a:buNone/>
            </a:pPr>
            <a:r>
              <a:rPr lang="fa-IR" b="1" smtClean="0">
                <a:cs typeface="B Mitra" panose="00000400000000000000" pitchFamily="2" charset="-78"/>
              </a:rPr>
              <a:t>19.4% = ( 14% - 20% ) 0.9 + 14% = </a:t>
            </a:r>
            <a:r>
              <a:rPr lang="en-US" b="1" smtClean="0">
                <a:cs typeface="B Mitra" panose="00000400000000000000" pitchFamily="2" charset="-78"/>
              </a:rPr>
              <a:t>Kj</a:t>
            </a:r>
          </a:p>
        </p:txBody>
      </p:sp>
      <p:sp>
        <p:nvSpPr>
          <p:cNvPr id="60421" name="Rectangle 4"/>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60418" name="Object 5"/>
          <p:cNvGraphicFramePr>
            <a:graphicFrameLocks noChangeAspect="1"/>
          </p:cNvGraphicFramePr>
          <p:nvPr/>
        </p:nvGraphicFramePr>
        <p:xfrm>
          <a:off x="1800225" y="4221163"/>
          <a:ext cx="5040313" cy="1260475"/>
        </p:xfrm>
        <a:graphic>
          <a:graphicData uri="http://schemas.openxmlformats.org/presentationml/2006/ole">
            <mc:AlternateContent xmlns:mc="http://schemas.openxmlformats.org/markup-compatibility/2006">
              <mc:Choice xmlns:v="urn:schemas-microsoft-com:vml" Requires="v">
                <p:oleObj spid="_x0000_s60433" name="Equation" r:id="rId3" imgW="1562100" imgH="393700" progId="Equation.3">
                  <p:embed/>
                </p:oleObj>
              </mc:Choice>
              <mc:Fallback>
                <p:oleObj name="Equation" r:id="rId3" imgW="1562100" imgH="393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4221163"/>
                        <a:ext cx="5040313" cy="126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7" name="Title 1"/>
          <p:cNvSpPr>
            <a:spLocks noGrp="1"/>
          </p:cNvSpPr>
          <p:nvPr>
            <p:ph type="title"/>
          </p:nvPr>
        </p:nvSpPr>
        <p:spPr>
          <a:xfrm>
            <a:off x="431800" y="274638"/>
            <a:ext cx="7777163" cy="511175"/>
          </a:xfrm>
        </p:spPr>
        <p:txBody>
          <a:bodyPr/>
          <a:lstStyle/>
          <a:p>
            <a:pPr algn="r"/>
            <a:r>
              <a:rPr lang="fa-IR" sz="4000" b="1" smtClean="0">
                <a:cs typeface="B Nazanin" panose="00000400000000000000" pitchFamily="2" charset="-78"/>
              </a:rPr>
              <a:t>فرمول های فصل 4</a:t>
            </a:r>
            <a:endParaRPr lang="en-US" sz="4000" b="1" smtClean="0">
              <a:cs typeface="B Nazanin" panose="00000400000000000000" pitchFamily="2" charset="-78"/>
            </a:endParaRPr>
          </a:p>
        </p:txBody>
      </p:sp>
      <p:sp>
        <p:nvSpPr>
          <p:cNvPr id="61448" name="Rectangle 20"/>
          <p:cNvSpPr>
            <a:spLocks noChangeArrowheads="1"/>
          </p:cNvSpPr>
          <p:nvPr/>
        </p:nvSpPr>
        <p:spPr bwMode="auto">
          <a:xfrm>
            <a:off x="4892675" y="1500188"/>
            <a:ext cx="321468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b="1"/>
              <a:t>نرخ بازده مورد انتظار (امید ریاضی)</a:t>
            </a:r>
            <a:endParaRPr lang="en-US" b="1"/>
          </a:p>
        </p:txBody>
      </p:sp>
      <p:graphicFrame>
        <p:nvGraphicFramePr>
          <p:cNvPr id="61442" name="Object 20"/>
          <p:cNvGraphicFramePr>
            <a:graphicFrameLocks noChangeAspect="1"/>
          </p:cNvGraphicFramePr>
          <p:nvPr/>
        </p:nvGraphicFramePr>
        <p:xfrm>
          <a:off x="676275" y="1214438"/>
          <a:ext cx="2017713" cy="849312"/>
        </p:xfrm>
        <a:graphic>
          <a:graphicData uri="http://schemas.openxmlformats.org/presentationml/2006/ole">
            <mc:AlternateContent xmlns:mc="http://schemas.openxmlformats.org/markup-compatibility/2006">
              <mc:Choice xmlns:v="urn:schemas-microsoft-com:vml" Requires="v">
                <p:oleObj spid="_x0000_s61506" name="Equation" r:id="rId3" imgW="1054080" imgH="431640" progId="Equation.3">
                  <p:embed/>
                </p:oleObj>
              </mc:Choice>
              <mc:Fallback>
                <p:oleObj name="Equation" r:id="rId3" imgW="1054080" imgH="431640" progId="Equation.3">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1214438"/>
                        <a:ext cx="2017713" cy="849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3" name="Object 5"/>
          <p:cNvGraphicFramePr>
            <a:graphicFrameLocks noChangeAspect="1"/>
          </p:cNvGraphicFramePr>
          <p:nvPr/>
        </p:nvGraphicFramePr>
        <p:xfrm>
          <a:off x="538163" y="4214813"/>
          <a:ext cx="3346450" cy="571500"/>
        </p:xfrm>
        <a:graphic>
          <a:graphicData uri="http://schemas.openxmlformats.org/presentationml/2006/ole">
            <mc:AlternateContent xmlns:mc="http://schemas.openxmlformats.org/markup-compatibility/2006">
              <mc:Choice xmlns:v="urn:schemas-microsoft-com:vml" Requires="v">
                <p:oleObj spid="_x0000_s61507" name="Equation" r:id="rId5" imgW="1104840" imgH="241200" progId="Equation.3">
                  <p:embed/>
                </p:oleObj>
              </mc:Choice>
              <mc:Fallback>
                <p:oleObj name="Equation" r:id="rId5" imgW="1104840" imgH="2412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63" y="4214813"/>
                        <a:ext cx="334645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9" name="Rectangle 17"/>
          <p:cNvSpPr>
            <a:spLocks noChangeArrowheads="1"/>
          </p:cNvSpPr>
          <p:nvPr/>
        </p:nvSpPr>
        <p:spPr bwMode="auto">
          <a:xfrm>
            <a:off x="4821238" y="4214813"/>
            <a:ext cx="32146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b="1"/>
              <a:t>نرخ بازده مورد انتظار بر اساس</a:t>
            </a:r>
            <a:endParaRPr lang="en-US" b="1"/>
          </a:p>
        </p:txBody>
      </p:sp>
      <p:graphicFrame>
        <p:nvGraphicFramePr>
          <p:cNvPr id="61444" name="Object 10"/>
          <p:cNvGraphicFramePr>
            <a:graphicFrameLocks noChangeAspect="1"/>
          </p:cNvGraphicFramePr>
          <p:nvPr/>
        </p:nvGraphicFramePr>
        <p:xfrm>
          <a:off x="5178425" y="4286250"/>
          <a:ext cx="295275" cy="346075"/>
        </p:xfrm>
        <a:graphic>
          <a:graphicData uri="http://schemas.openxmlformats.org/presentationml/2006/ole">
            <mc:AlternateContent xmlns:mc="http://schemas.openxmlformats.org/markup-compatibility/2006">
              <mc:Choice xmlns:v="urn:schemas-microsoft-com:vml" Requires="v">
                <p:oleObj spid="_x0000_s61508" name="Equation" r:id="rId7" imgW="152280" imgH="203040" progId="Equation.3">
                  <p:embed/>
                </p:oleObj>
              </mc:Choice>
              <mc:Fallback>
                <p:oleObj name="Equation" r:id="rId7" imgW="152280" imgH="20304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8425" y="4286250"/>
                        <a:ext cx="29527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5" name="Object 5"/>
          <p:cNvGraphicFramePr>
            <a:graphicFrameLocks noChangeAspect="1"/>
          </p:cNvGraphicFramePr>
          <p:nvPr/>
        </p:nvGraphicFramePr>
        <p:xfrm>
          <a:off x="604838" y="2281238"/>
          <a:ext cx="3843337" cy="723900"/>
        </p:xfrm>
        <a:graphic>
          <a:graphicData uri="http://schemas.openxmlformats.org/presentationml/2006/ole">
            <mc:AlternateContent xmlns:mc="http://schemas.openxmlformats.org/markup-compatibility/2006">
              <mc:Choice xmlns:v="urn:schemas-microsoft-com:vml" Requires="v">
                <p:oleObj spid="_x0000_s61509" name="Equation" r:id="rId9" imgW="2006280" imgH="368280" progId="Equation.3">
                  <p:embed/>
                </p:oleObj>
              </mc:Choice>
              <mc:Fallback>
                <p:oleObj name="Equation" r:id="rId9" imgW="2006280" imgH="36828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4838" y="2281238"/>
                        <a:ext cx="3843337"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6" name="Object 12"/>
          <p:cNvGraphicFramePr>
            <a:graphicFrameLocks noChangeAspect="1"/>
          </p:cNvGraphicFramePr>
          <p:nvPr/>
        </p:nvGraphicFramePr>
        <p:xfrm>
          <a:off x="533400" y="3209925"/>
          <a:ext cx="3454400" cy="647700"/>
        </p:xfrm>
        <a:graphic>
          <a:graphicData uri="http://schemas.openxmlformats.org/presentationml/2006/ole">
            <mc:AlternateContent xmlns:mc="http://schemas.openxmlformats.org/markup-compatibility/2006">
              <mc:Choice xmlns:v="urn:schemas-microsoft-com:vml" Requires="v">
                <p:oleObj spid="_x0000_s61510" name="Equation" r:id="rId11" imgW="1803240" imgH="330120" progId="Equation.3">
                  <p:embed/>
                </p:oleObj>
              </mc:Choice>
              <mc:Fallback>
                <p:oleObj name="Equation" r:id="rId11" imgW="1803240" imgH="33012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3209925"/>
                        <a:ext cx="34544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50" name="Rectangle 21"/>
          <p:cNvSpPr>
            <a:spLocks noChangeArrowheads="1"/>
          </p:cNvSpPr>
          <p:nvPr/>
        </p:nvSpPr>
        <p:spPr bwMode="auto">
          <a:xfrm>
            <a:off x="4821238" y="3352800"/>
            <a:ext cx="32146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b="1"/>
              <a:t>محاسبه انحراف معیار (واریانس)</a:t>
            </a:r>
            <a:endParaRPr lang="en-US" b="1"/>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gn="r" eaLnBrk="1" hangingPunct="1"/>
            <a:r>
              <a:rPr lang="fa-IR" sz="3600" b="1" smtClean="0">
                <a:solidFill>
                  <a:srgbClr val="FF0000"/>
                </a:solidFill>
                <a:cs typeface="B Titr" panose="00000700000000000000" pitchFamily="2" charset="-78"/>
              </a:rPr>
              <a:t>تمرينهاي كتاب</a:t>
            </a:r>
            <a:endParaRPr lang="en-US" sz="3600" b="1" smtClean="0">
              <a:solidFill>
                <a:srgbClr val="FF0000"/>
              </a:solidFill>
              <a:cs typeface="B Titr" panose="00000700000000000000" pitchFamily="2" charset="-78"/>
            </a:endParaRPr>
          </a:p>
        </p:txBody>
      </p:sp>
      <p:sp>
        <p:nvSpPr>
          <p:cNvPr id="181251" name="Rectangle 3"/>
          <p:cNvSpPr>
            <a:spLocks noGrp="1" noChangeArrowheads="1"/>
          </p:cNvSpPr>
          <p:nvPr>
            <p:ph type="body" sz="half" idx="1"/>
          </p:nvPr>
        </p:nvSpPr>
        <p:spPr>
          <a:xfrm>
            <a:off x="431800" y="1600200"/>
            <a:ext cx="7632700" cy="1468438"/>
          </a:xfrm>
        </p:spPr>
        <p:txBody>
          <a:bodyPr/>
          <a:lstStyle/>
          <a:p>
            <a:pPr algn="just" eaLnBrk="1" hangingPunct="1">
              <a:buFontTx/>
              <a:buNone/>
            </a:pPr>
            <a:r>
              <a:rPr lang="fa-IR" sz="2400" b="1" i="1" smtClean="0">
                <a:cs typeface="B Mitra" panose="00000400000000000000" pitchFamily="2" charset="-78"/>
              </a:rPr>
              <a:t>1 – قيمت بازار سهام شركتي 20 واحد پولي است. ارزيابي شما از بازده سهام شركت (قيمت سهام بعلاوه سود سهام) پس از يك سال و احتمالات مربوطه در جدول زير آمده است:</a:t>
            </a:r>
            <a:endParaRPr lang="en-US" sz="2400" b="1" i="1" smtClean="0">
              <a:cs typeface="B Mitra" panose="00000400000000000000" pitchFamily="2" charset="-78"/>
            </a:endParaRPr>
          </a:p>
        </p:txBody>
      </p:sp>
      <p:graphicFrame>
        <p:nvGraphicFramePr>
          <p:cNvPr id="143364" name="Group 4"/>
          <p:cNvGraphicFramePr>
            <a:graphicFrameLocks noGrp="1"/>
          </p:cNvGraphicFramePr>
          <p:nvPr>
            <p:ph sz="half" idx="2"/>
          </p:nvPr>
        </p:nvGraphicFramePr>
        <p:xfrm>
          <a:off x="534988" y="2924175"/>
          <a:ext cx="7286625" cy="1833563"/>
        </p:xfrm>
        <a:graphic>
          <a:graphicData uri="http://schemas.openxmlformats.org/drawingml/2006/table">
            <a:tbl>
              <a:tblPr rtl="1"/>
              <a:tblGrid>
                <a:gridCol w="1267694"/>
                <a:gridCol w="6018931"/>
              </a:tblGrid>
              <a:tr h="9175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charset="0"/>
                          <a:cs typeface="B Titr" pitchFamily="2" charset="-78"/>
                        </a:rPr>
                        <a:t>بازده</a:t>
                      </a:r>
                      <a:endParaRPr kumimoji="0" lang="en-US" sz="2000" b="0" i="0" u="none" strike="noStrike" cap="none" normalizeH="0" baseline="0" smtClean="0">
                        <a:ln>
                          <a:noFill/>
                        </a:ln>
                        <a:solidFill>
                          <a:schemeClr val="tx1"/>
                        </a:solidFill>
                        <a:effectLst/>
                        <a:latin typeface="Arial" charset="0"/>
                        <a:cs typeface="B Titr" pitchFamily="2" charset="-78"/>
                      </a:endParaRPr>
                    </a:p>
                  </a:txBody>
                  <a:tcPr marL="89999" marR="89999"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charset="0"/>
                          <a:cs typeface="B Titr" pitchFamily="2" charset="-78"/>
                        </a:rPr>
                        <a:t>14            18           20               22               24               26 </a:t>
                      </a:r>
                      <a:endParaRPr kumimoji="0" lang="en-US" sz="2000" b="0" i="0" u="none" strike="noStrike" cap="none" normalizeH="0" baseline="0" smtClean="0">
                        <a:ln>
                          <a:noFill/>
                        </a:ln>
                        <a:solidFill>
                          <a:schemeClr val="tx1"/>
                        </a:solidFill>
                        <a:effectLst/>
                        <a:latin typeface="Arial" charset="0"/>
                        <a:cs typeface="B Titr" pitchFamily="2" charset="-78"/>
                      </a:endParaRPr>
                    </a:p>
                  </a:txBody>
                  <a:tcPr marL="89999" marR="89999"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charset="0"/>
                          <a:cs typeface="B Titr" pitchFamily="2" charset="-78"/>
                        </a:rPr>
                        <a:t>احتمال</a:t>
                      </a:r>
                      <a:endParaRPr kumimoji="0" lang="en-US" sz="2000" b="0" i="0" u="none" strike="noStrike" cap="none" normalizeH="0" baseline="0" smtClean="0">
                        <a:ln>
                          <a:noFill/>
                        </a:ln>
                        <a:solidFill>
                          <a:schemeClr val="tx1"/>
                        </a:solidFill>
                        <a:effectLst/>
                        <a:latin typeface="Arial" charset="0"/>
                        <a:cs typeface="B Titr" pitchFamily="2" charset="-78"/>
                      </a:endParaRPr>
                    </a:p>
                  </a:txBody>
                  <a:tcPr marL="89999" marR="89999"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charset="0"/>
                          <a:cs typeface="B Titr" pitchFamily="2" charset="-78"/>
                        </a:rPr>
                        <a:t>1/0          1/0           3/0            2/0              2/0             1/0 </a:t>
                      </a:r>
                      <a:endParaRPr kumimoji="0" lang="en-US" sz="2000" b="0" i="0" u="none" strike="noStrike" cap="none" normalizeH="0" baseline="0" dirty="0" smtClean="0">
                        <a:ln>
                          <a:noFill/>
                        </a:ln>
                        <a:solidFill>
                          <a:schemeClr val="tx1"/>
                        </a:solidFill>
                        <a:effectLst/>
                        <a:latin typeface="Arial" charset="0"/>
                        <a:cs typeface="B Titr" pitchFamily="2" charset="-78"/>
                      </a:endParaRPr>
                    </a:p>
                  </a:txBody>
                  <a:tcPr marL="89999" marR="89999"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lstStyle/>
          <a:p>
            <a:pPr algn="r" eaLnBrk="1" hangingPunct="1"/>
            <a:r>
              <a:rPr lang="fa-IR" sz="2800" b="1" i="1" smtClean="0">
                <a:cs typeface="B Titr" panose="00000700000000000000" pitchFamily="2" charset="-78"/>
              </a:rPr>
              <a:t>الف) نرخ بازده مورد انتظار و انحراف معيار نرخ بازده را براي سرمايه گذاري در يك سهم محاسبه كنيد.</a:t>
            </a:r>
            <a:endParaRPr lang="en-US" sz="2800" b="1" i="1" smtClean="0">
              <a:cs typeface="B Titr" panose="00000700000000000000" pitchFamily="2" charset="-78"/>
            </a:endParaRPr>
          </a:p>
        </p:txBody>
      </p:sp>
      <p:graphicFrame>
        <p:nvGraphicFramePr>
          <p:cNvPr id="144387" name="Group 3"/>
          <p:cNvGraphicFramePr>
            <a:graphicFrameLocks noGrp="1"/>
          </p:cNvGraphicFramePr>
          <p:nvPr>
            <p:ph sz="quarter" idx="2"/>
          </p:nvPr>
        </p:nvGraphicFramePr>
        <p:xfrm>
          <a:off x="720725" y="1677988"/>
          <a:ext cx="7386638" cy="1108075"/>
        </p:xfrm>
        <a:graphic>
          <a:graphicData uri="http://schemas.openxmlformats.org/drawingml/2006/table">
            <a:tbl>
              <a:tblPr rtl="1"/>
              <a:tblGrid>
                <a:gridCol w="1227351"/>
                <a:gridCol w="6159287"/>
              </a:tblGrid>
              <a:tr h="6762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charset="0"/>
                          <a:cs typeface="B Titr" pitchFamily="2" charset="-78"/>
                        </a:rPr>
                        <a:t>بازده</a:t>
                      </a:r>
                      <a:endParaRPr kumimoji="0" lang="en-US" sz="2000" b="0" i="0" u="none" strike="noStrike" cap="none" normalizeH="0" baseline="0" dirty="0" smtClean="0">
                        <a:ln>
                          <a:noFill/>
                        </a:ln>
                        <a:solidFill>
                          <a:schemeClr val="tx1"/>
                        </a:solidFill>
                        <a:effectLst/>
                        <a:latin typeface="Arial" charset="0"/>
                        <a:cs typeface="B Titr" pitchFamily="2" charset="-78"/>
                      </a:endParaRPr>
                    </a:p>
                  </a:txBody>
                  <a:tcPr marL="90002" marR="90002"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charset="0"/>
                          <a:cs typeface="B Titr" pitchFamily="2" charset="-78"/>
                        </a:rPr>
                        <a:t>14            18           20               22               24               26 </a:t>
                      </a:r>
                      <a:endParaRPr kumimoji="0" lang="en-US" sz="2000" b="0" i="0" u="none" strike="noStrike" cap="none" normalizeH="0" baseline="0" smtClean="0">
                        <a:ln>
                          <a:noFill/>
                        </a:ln>
                        <a:solidFill>
                          <a:schemeClr val="tx1"/>
                        </a:solidFill>
                        <a:effectLst/>
                        <a:latin typeface="Arial" charset="0"/>
                        <a:cs typeface="B Titr" pitchFamily="2" charset="-78"/>
                      </a:endParaRPr>
                    </a:p>
                  </a:txBody>
                  <a:tcPr marL="90002" marR="90002"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charset="0"/>
                          <a:cs typeface="B Titr" pitchFamily="2" charset="-78"/>
                        </a:rPr>
                        <a:t>احتمال</a:t>
                      </a:r>
                      <a:endParaRPr kumimoji="0" lang="en-US" sz="2000" b="0" i="0" u="none" strike="noStrike" cap="none" normalizeH="0" baseline="0" smtClean="0">
                        <a:ln>
                          <a:noFill/>
                        </a:ln>
                        <a:solidFill>
                          <a:schemeClr val="tx1"/>
                        </a:solidFill>
                        <a:effectLst/>
                        <a:latin typeface="Arial" charset="0"/>
                        <a:cs typeface="B Titr" pitchFamily="2" charset="-78"/>
                      </a:endParaRPr>
                    </a:p>
                  </a:txBody>
                  <a:tcPr marL="90002" marR="90002"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charset="0"/>
                          <a:cs typeface="B Titr" pitchFamily="2" charset="-78"/>
                        </a:rPr>
                        <a:t>0.1         0.1           0.3            0.2              0.2             0.1 </a:t>
                      </a:r>
                      <a:endParaRPr kumimoji="0" lang="en-US" sz="2000" b="0" i="0" u="none" strike="noStrike" cap="none" normalizeH="0" baseline="0" dirty="0" smtClean="0">
                        <a:ln>
                          <a:noFill/>
                        </a:ln>
                        <a:solidFill>
                          <a:schemeClr val="tx1"/>
                        </a:solidFill>
                        <a:effectLst/>
                        <a:latin typeface="Arial" charset="0"/>
                        <a:cs typeface="B Titr" pitchFamily="2" charset="-78"/>
                      </a:endParaRPr>
                    </a:p>
                  </a:txBody>
                  <a:tcPr marL="90002" marR="90002"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4398" name="Group 14"/>
          <p:cNvGraphicFramePr>
            <a:graphicFrameLocks noGrp="1"/>
          </p:cNvGraphicFramePr>
          <p:nvPr>
            <p:ph sz="quarter" idx="3"/>
          </p:nvPr>
        </p:nvGraphicFramePr>
        <p:xfrm>
          <a:off x="720725" y="2852738"/>
          <a:ext cx="7386638" cy="433387"/>
        </p:xfrm>
        <a:graphic>
          <a:graphicData uri="http://schemas.openxmlformats.org/drawingml/2006/table">
            <a:tbl>
              <a:tblPr rtl="1"/>
              <a:tblGrid>
                <a:gridCol w="1223120"/>
                <a:gridCol w="6163518"/>
              </a:tblGrid>
              <a:tr h="433387">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charset="0"/>
                          <a:cs typeface="+mn-cs"/>
                        </a:rPr>
                        <a:t>امید ریاضی</a:t>
                      </a:r>
                      <a:endParaRPr kumimoji="0" lang="en-US" sz="2000" b="0" i="0" u="none" strike="noStrike" cap="none" normalizeH="0" baseline="0" dirty="0" smtClean="0">
                        <a:ln>
                          <a:noFill/>
                        </a:ln>
                        <a:solidFill>
                          <a:schemeClr val="tx1"/>
                        </a:solidFill>
                        <a:effectLst/>
                        <a:latin typeface="Arial" charset="0"/>
                        <a:cs typeface="+mn-cs"/>
                      </a:endParaRPr>
                    </a:p>
                  </a:txBody>
                  <a:tcPr marL="90002" marR="90002" marT="46799" marB="467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B Titr" pitchFamily="2" charset="-78"/>
                        </a:rPr>
                        <a:t>3%</a:t>
                      </a:r>
                      <a:r>
                        <a:rPr kumimoji="0" lang="fa-IR" sz="2000" b="0" i="0" u="none" strike="noStrike" cap="none" normalizeH="0" baseline="0" dirty="0" smtClean="0">
                          <a:ln>
                            <a:noFill/>
                          </a:ln>
                          <a:solidFill>
                            <a:schemeClr val="tx1"/>
                          </a:solidFill>
                          <a:effectLst/>
                          <a:latin typeface="Arial" charset="0"/>
                          <a:cs typeface="B Titr" pitchFamily="2" charset="-78"/>
                        </a:rPr>
                        <a:t> </a:t>
                      </a:r>
                      <a:r>
                        <a:rPr kumimoji="0" lang="en-US" sz="2000" b="0" i="0" u="none" strike="noStrike" cap="none" normalizeH="0" baseline="0" dirty="0" smtClean="0">
                          <a:ln>
                            <a:noFill/>
                          </a:ln>
                          <a:solidFill>
                            <a:schemeClr val="tx1"/>
                          </a:solidFill>
                          <a:effectLst/>
                          <a:latin typeface="Arial" charset="0"/>
                          <a:cs typeface="B Titr" pitchFamily="2" charset="-78"/>
                        </a:rPr>
                        <a:t>   </a:t>
                      </a:r>
                      <a:r>
                        <a:rPr kumimoji="0" lang="fa-IR" sz="2000" b="0" i="0" u="none" strike="noStrike" cap="none" normalizeH="0" baseline="0" dirty="0" smtClean="0">
                          <a:ln>
                            <a:noFill/>
                          </a:ln>
                          <a:solidFill>
                            <a:schemeClr val="tx1"/>
                          </a:solidFill>
                          <a:effectLst/>
                          <a:latin typeface="Arial" charset="0"/>
                          <a:cs typeface="B Titr" pitchFamily="2" charset="-78"/>
                        </a:rPr>
                        <a:t>     </a:t>
                      </a:r>
                      <a:r>
                        <a:rPr kumimoji="0" lang="en-US" sz="2000" b="0" i="0" u="none" strike="noStrike" cap="none" normalizeH="0" baseline="0" dirty="0" smtClean="0">
                          <a:ln>
                            <a:noFill/>
                          </a:ln>
                          <a:solidFill>
                            <a:schemeClr val="tx1"/>
                          </a:solidFill>
                          <a:effectLst/>
                          <a:latin typeface="Arial" charset="0"/>
                          <a:cs typeface="B Titr" pitchFamily="2" charset="-78"/>
                        </a:rPr>
                        <a:t>-1%</a:t>
                      </a:r>
                      <a:r>
                        <a:rPr kumimoji="0" lang="fa-IR" sz="2000" b="0" i="0" u="none" strike="noStrike" cap="none" normalizeH="0" baseline="0" dirty="0" smtClean="0">
                          <a:ln>
                            <a:noFill/>
                          </a:ln>
                          <a:solidFill>
                            <a:schemeClr val="tx1"/>
                          </a:solidFill>
                          <a:effectLst/>
                          <a:latin typeface="Arial" charset="0"/>
                          <a:cs typeface="B Titr" pitchFamily="2" charset="-78"/>
                        </a:rPr>
                        <a:t>    </a:t>
                      </a:r>
                      <a:r>
                        <a:rPr kumimoji="0" lang="en-US" sz="2000" b="0" i="0" u="none" strike="noStrike" cap="none" normalizeH="0" baseline="0" dirty="0" smtClean="0">
                          <a:ln>
                            <a:noFill/>
                          </a:ln>
                          <a:solidFill>
                            <a:schemeClr val="tx1"/>
                          </a:solidFill>
                          <a:effectLst/>
                          <a:latin typeface="Arial" charset="0"/>
                          <a:cs typeface="B Titr" pitchFamily="2" charset="-78"/>
                        </a:rPr>
                        <a:t>   </a:t>
                      </a:r>
                      <a:r>
                        <a:rPr kumimoji="0" lang="fa-IR" sz="2000" b="0" i="0" u="none" strike="noStrike" cap="none" normalizeH="0" baseline="0" dirty="0" smtClean="0">
                          <a:ln>
                            <a:noFill/>
                          </a:ln>
                          <a:solidFill>
                            <a:schemeClr val="tx1"/>
                          </a:solidFill>
                          <a:effectLst/>
                          <a:latin typeface="Arial" charset="0"/>
                          <a:cs typeface="B Titr" pitchFamily="2" charset="-78"/>
                        </a:rPr>
                        <a:t>    </a:t>
                      </a:r>
                      <a:r>
                        <a:rPr kumimoji="0" lang="en-US" sz="2000" b="0" i="0" u="none" strike="noStrike" cap="none" normalizeH="0" baseline="0" dirty="0" smtClean="0">
                          <a:ln>
                            <a:noFill/>
                          </a:ln>
                          <a:solidFill>
                            <a:schemeClr val="tx1"/>
                          </a:solidFill>
                          <a:effectLst/>
                          <a:latin typeface="Arial" charset="0"/>
                          <a:cs typeface="B Titr" pitchFamily="2" charset="-78"/>
                        </a:rPr>
                        <a:t>0%         2%</a:t>
                      </a:r>
                      <a:r>
                        <a:rPr kumimoji="0" lang="fa-IR" sz="2000" b="0" i="0" u="none" strike="noStrike" cap="none" normalizeH="0" baseline="0" dirty="0" smtClean="0">
                          <a:ln>
                            <a:noFill/>
                          </a:ln>
                          <a:solidFill>
                            <a:schemeClr val="tx1"/>
                          </a:solidFill>
                          <a:effectLst/>
                          <a:latin typeface="Arial" charset="0"/>
                          <a:cs typeface="B Titr" pitchFamily="2" charset="-78"/>
                        </a:rPr>
                        <a:t>            </a:t>
                      </a:r>
                      <a:r>
                        <a:rPr kumimoji="0" lang="en-US" sz="2000" b="0" i="0" u="none" strike="noStrike" cap="none" normalizeH="0" baseline="0" dirty="0" smtClean="0">
                          <a:ln>
                            <a:noFill/>
                          </a:ln>
                          <a:solidFill>
                            <a:schemeClr val="tx1"/>
                          </a:solidFill>
                          <a:effectLst/>
                          <a:latin typeface="Arial" charset="0"/>
                          <a:cs typeface="B Titr" pitchFamily="2" charset="-78"/>
                        </a:rPr>
                        <a:t>4%</a:t>
                      </a:r>
                      <a:r>
                        <a:rPr kumimoji="0" lang="fa-IR" sz="2000" b="0" i="0" u="none" strike="noStrike" cap="none" normalizeH="0" baseline="0" dirty="0" smtClean="0">
                          <a:ln>
                            <a:noFill/>
                          </a:ln>
                          <a:solidFill>
                            <a:schemeClr val="tx1"/>
                          </a:solidFill>
                          <a:effectLst/>
                          <a:latin typeface="Arial" charset="0"/>
                          <a:cs typeface="B Titr" pitchFamily="2" charset="-78"/>
                        </a:rPr>
                        <a:t>           </a:t>
                      </a:r>
                      <a:r>
                        <a:rPr kumimoji="0" lang="en-US" sz="2000" b="0" i="0" u="none" strike="noStrike" cap="none" normalizeH="0" baseline="0" dirty="0" smtClean="0">
                          <a:ln>
                            <a:noFill/>
                          </a:ln>
                          <a:solidFill>
                            <a:schemeClr val="tx1"/>
                          </a:solidFill>
                          <a:effectLst/>
                          <a:latin typeface="Arial" charset="0"/>
                          <a:cs typeface="B Titr" pitchFamily="2" charset="-78"/>
                        </a:rPr>
                        <a:t>3%</a:t>
                      </a:r>
                    </a:p>
                  </a:txBody>
                  <a:tcPr marL="90002" marR="90002" marT="46799" marB="467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88" name="Rectangle 25"/>
          <p:cNvSpPr>
            <a:spLocks noGrp="1" noChangeArrowheads="1"/>
          </p:cNvSpPr>
          <p:nvPr>
            <p:ph type="body" sz="half" idx="1"/>
          </p:nvPr>
        </p:nvSpPr>
        <p:spPr>
          <a:xfrm>
            <a:off x="1033463" y="3714750"/>
            <a:ext cx="6840537" cy="493713"/>
          </a:xfrm>
        </p:spPr>
        <p:txBody>
          <a:bodyPr/>
          <a:lstStyle/>
          <a:p>
            <a:pPr algn="ctr" eaLnBrk="1" hangingPunct="1">
              <a:buFontTx/>
              <a:buNone/>
            </a:pPr>
            <a:r>
              <a:rPr lang="fa-IR" sz="2000" b="1" smtClean="0">
                <a:cs typeface="B Titr" panose="00000700000000000000" pitchFamily="2" charset="-78"/>
              </a:rPr>
              <a:t>ميانگين نرخ بازده مورد انتظار =   5% = 3% ـ 1% ـ 2% + 4% + 3%</a:t>
            </a:r>
            <a:r>
              <a:rPr lang="fa-IR" sz="2000" smtClean="0">
                <a:cs typeface="B Titr" panose="00000700000000000000" pitchFamily="2" charset="-78"/>
              </a:rPr>
              <a:t> </a:t>
            </a:r>
            <a:endParaRPr lang="en-US" sz="2000" smtClean="0">
              <a:cs typeface="B Titr" panose="00000700000000000000" pitchFamily="2" charset="-78"/>
            </a:endParaRPr>
          </a:p>
        </p:txBody>
      </p:sp>
      <p:sp>
        <p:nvSpPr>
          <p:cNvPr id="62489" name="Rectangle 26"/>
          <p:cNvSpPr>
            <a:spLocks noChangeArrowheads="1"/>
          </p:cNvSpPr>
          <p:nvPr/>
        </p:nvSpPr>
        <p:spPr bwMode="auto">
          <a:xfrm>
            <a:off x="0" y="330041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62466" name="Object 27"/>
          <p:cNvGraphicFramePr>
            <a:graphicFrameLocks noChangeAspect="1"/>
          </p:cNvGraphicFramePr>
          <p:nvPr/>
        </p:nvGraphicFramePr>
        <p:xfrm>
          <a:off x="676275" y="4429125"/>
          <a:ext cx="7345363" cy="314325"/>
        </p:xfrm>
        <a:graphic>
          <a:graphicData uri="http://schemas.openxmlformats.org/presentationml/2006/ole">
            <mc:AlternateContent xmlns:mc="http://schemas.openxmlformats.org/markup-compatibility/2006">
              <mc:Choice xmlns:v="urn:schemas-microsoft-com:vml" Requires="v">
                <p:oleObj spid="_x0000_s62514" name="Equation" r:id="rId3" imgW="6972300" imgH="279400" progId="Equation.3">
                  <p:embed/>
                </p:oleObj>
              </mc:Choice>
              <mc:Fallback>
                <p:oleObj name="Equation" r:id="rId3" imgW="6972300" imgH="2794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4429125"/>
                        <a:ext cx="7345363"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90" name="Rectangle 28"/>
          <p:cNvSpPr>
            <a:spLocks noChangeArrowheads="1"/>
          </p:cNvSpPr>
          <p:nvPr/>
        </p:nvSpPr>
        <p:spPr bwMode="auto">
          <a:xfrm>
            <a:off x="0" y="355758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2491" name="Rectangle 30"/>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62467" name="Object 31"/>
          <p:cNvGraphicFramePr>
            <a:graphicFrameLocks noChangeAspect="1"/>
          </p:cNvGraphicFramePr>
          <p:nvPr/>
        </p:nvGraphicFramePr>
        <p:xfrm>
          <a:off x="676275" y="5214938"/>
          <a:ext cx="2187575" cy="488950"/>
        </p:xfrm>
        <a:graphic>
          <a:graphicData uri="http://schemas.openxmlformats.org/presentationml/2006/ole">
            <mc:AlternateContent xmlns:mc="http://schemas.openxmlformats.org/markup-compatibility/2006">
              <mc:Choice xmlns:v="urn:schemas-microsoft-com:vml" Requires="v">
                <p:oleObj spid="_x0000_s62515" name="Equation" r:id="rId5" imgW="965160" imgH="215640" progId="Equation.3">
                  <p:embed/>
                </p:oleObj>
              </mc:Choice>
              <mc:Fallback>
                <p:oleObj name="Equation" r:id="rId5" imgW="965160" imgH="215640" progId="Equation.3">
                  <p:embed/>
                  <p:pic>
                    <p:nvPicPr>
                      <p:cNvPr id="0"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 y="5214938"/>
                        <a:ext cx="218757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31800" y="274638"/>
            <a:ext cx="7777163" cy="868362"/>
          </a:xfrm>
        </p:spPr>
        <p:txBody>
          <a:bodyPr/>
          <a:lstStyle/>
          <a:p>
            <a:pPr algn="r"/>
            <a:r>
              <a:rPr lang="fa-IR" b="1" smtClean="0"/>
              <a:t>فرمول های فصل 1</a:t>
            </a:r>
            <a:endParaRPr lang="en-US" b="1" smtClean="0"/>
          </a:p>
        </p:txBody>
      </p:sp>
      <p:grpSp>
        <p:nvGrpSpPr>
          <p:cNvPr id="115715" name="Group 9"/>
          <p:cNvGrpSpPr>
            <a:grpSpLocks/>
          </p:cNvGrpSpPr>
          <p:nvPr/>
        </p:nvGrpSpPr>
        <p:grpSpPr bwMode="auto">
          <a:xfrm>
            <a:off x="533400" y="1571625"/>
            <a:ext cx="3643313" cy="857250"/>
            <a:chOff x="1605737" y="1928802"/>
            <a:chExt cx="3643338" cy="857256"/>
          </a:xfrm>
        </p:grpSpPr>
        <p:sp>
          <p:nvSpPr>
            <p:cNvPr id="115735" name="Rectangle 3"/>
            <p:cNvSpPr>
              <a:spLocks noChangeArrowheads="1"/>
            </p:cNvSpPr>
            <p:nvPr/>
          </p:nvSpPr>
          <p:spPr bwMode="auto">
            <a:xfrm>
              <a:off x="1605737" y="2143116"/>
              <a:ext cx="1714512"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ارزش فعلی بنگاه</a:t>
              </a:r>
              <a:endParaRPr lang="en-US" b="1"/>
            </a:p>
          </p:txBody>
        </p:sp>
        <p:sp>
          <p:nvSpPr>
            <p:cNvPr id="115736" name="Rectangle 4"/>
            <p:cNvSpPr>
              <a:spLocks noChangeArrowheads="1"/>
            </p:cNvSpPr>
            <p:nvPr/>
          </p:nvSpPr>
          <p:spPr bwMode="auto">
            <a:xfrm>
              <a:off x="3105935" y="2143116"/>
              <a:ext cx="428628"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t>=</a:t>
              </a:r>
              <a:endParaRPr lang="en-US"/>
            </a:p>
          </p:txBody>
        </p:sp>
        <p:cxnSp>
          <p:nvCxnSpPr>
            <p:cNvPr id="115737" name="Straight Connector 6"/>
            <p:cNvCxnSpPr>
              <a:cxnSpLocks noChangeShapeType="1"/>
            </p:cNvCxnSpPr>
            <p:nvPr/>
          </p:nvCxnSpPr>
          <p:spPr bwMode="auto">
            <a:xfrm>
              <a:off x="3463125" y="2357430"/>
              <a:ext cx="164307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5738" name="Rectangle 7"/>
            <p:cNvSpPr>
              <a:spLocks noChangeArrowheads="1"/>
            </p:cNvSpPr>
            <p:nvPr/>
          </p:nvSpPr>
          <p:spPr bwMode="auto">
            <a:xfrm>
              <a:off x="3248811" y="1928802"/>
              <a:ext cx="2000264"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درآمد خالص سالیانه</a:t>
              </a:r>
              <a:endParaRPr lang="en-US" b="1"/>
            </a:p>
          </p:txBody>
        </p:sp>
        <p:sp>
          <p:nvSpPr>
            <p:cNvPr id="115739" name="Rectangle 8"/>
            <p:cNvSpPr>
              <a:spLocks noChangeArrowheads="1"/>
            </p:cNvSpPr>
            <p:nvPr/>
          </p:nvSpPr>
          <p:spPr bwMode="auto">
            <a:xfrm>
              <a:off x="3248811" y="2357430"/>
              <a:ext cx="2000264"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بازده مورد انتظار</a:t>
              </a:r>
              <a:endParaRPr lang="en-US" b="1"/>
            </a:p>
          </p:txBody>
        </p:sp>
      </p:grpSp>
      <p:grpSp>
        <p:nvGrpSpPr>
          <p:cNvPr id="115716" name="Group 10"/>
          <p:cNvGrpSpPr>
            <a:grpSpLocks/>
          </p:cNvGrpSpPr>
          <p:nvPr/>
        </p:nvGrpSpPr>
        <p:grpSpPr bwMode="auto">
          <a:xfrm>
            <a:off x="604838" y="2786063"/>
            <a:ext cx="3643312" cy="857250"/>
            <a:chOff x="1605737" y="1928802"/>
            <a:chExt cx="3643338" cy="857256"/>
          </a:xfrm>
        </p:grpSpPr>
        <p:sp>
          <p:nvSpPr>
            <p:cNvPr id="115730" name="Rectangle 11"/>
            <p:cNvSpPr>
              <a:spLocks noChangeArrowheads="1"/>
            </p:cNvSpPr>
            <p:nvPr/>
          </p:nvSpPr>
          <p:spPr bwMode="auto">
            <a:xfrm>
              <a:off x="1605737" y="2143116"/>
              <a:ext cx="1714512"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ارزش بازار سهام</a:t>
              </a:r>
              <a:endParaRPr lang="en-US" b="1"/>
            </a:p>
          </p:txBody>
        </p:sp>
        <p:sp>
          <p:nvSpPr>
            <p:cNvPr id="115731" name="Rectangle 12"/>
            <p:cNvSpPr>
              <a:spLocks noChangeArrowheads="1"/>
            </p:cNvSpPr>
            <p:nvPr/>
          </p:nvSpPr>
          <p:spPr bwMode="auto">
            <a:xfrm>
              <a:off x="3105935" y="2143116"/>
              <a:ext cx="428628"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t>=</a:t>
              </a:r>
              <a:endParaRPr lang="en-US"/>
            </a:p>
          </p:txBody>
        </p:sp>
        <p:cxnSp>
          <p:nvCxnSpPr>
            <p:cNvPr id="115732" name="Straight Connector 13"/>
            <p:cNvCxnSpPr>
              <a:cxnSpLocks noChangeShapeType="1"/>
            </p:cNvCxnSpPr>
            <p:nvPr/>
          </p:nvCxnSpPr>
          <p:spPr bwMode="auto">
            <a:xfrm>
              <a:off x="3463125" y="2357430"/>
              <a:ext cx="164307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5733" name="Rectangle 14"/>
            <p:cNvSpPr>
              <a:spLocks noChangeArrowheads="1"/>
            </p:cNvSpPr>
            <p:nvPr/>
          </p:nvSpPr>
          <p:spPr bwMode="auto">
            <a:xfrm>
              <a:off x="3248811" y="1928802"/>
              <a:ext cx="2000264"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ارزش فعلی بنگاه</a:t>
              </a:r>
              <a:endParaRPr lang="en-US" b="1"/>
            </a:p>
          </p:txBody>
        </p:sp>
        <p:sp>
          <p:nvSpPr>
            <p:cNvPr id="115734" name="Rectangle 15"/>
            <p:cNvSpPr>
              <a:spLocks noChangeArrowheads="1"/>
            </p:cNvSpPr>
            <p:nvPr/>
          </p:nvSpPr>
          <p:spPr bwMode="auto">
            <a:xfrm>
              <a:off x="3248811" y="2357430"/>
              <a:ext cx="2000264"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تعداد سهام</a:t>
              </a:r>
              <a:endParaRPr lang="en-US" b="1"/>
            </a:p>
          </p:txBody>
        </p:sp>
      </p:grpSp>
      <p:grpSp>
        <p:nvGrpSpPr>
          <p:cNvPr id="115717" name="Group 23"/>
          <p:cNvGrpSpPr>
            <a:grpSpLocks/>
          </p:cNvGrpSpPr>
          <p:nvPr/>
        </p:nvGrpSpPr>
        <p:grpSpPr bwMode="auto">
          <a:xfrm>
            <a:off x="533400" y="4143375"/>
            <a:ext cx="4287838" cy="857250"/>
            <a:chOff x="534167" y="4143380"/>
            <a:chExt cx="4286280" cy="857256"/>
          </a:xfrm>
        </p:grpSpPr>
        <p:grpSp>
          <p:nvGrpSpPr>
            <p:cNvPr id="115723" name="Group 16"/>
            <p:cNvGrpSpPr>
              <a:grpSpLocks/>
            </p:cNvGrpSpPr>
            <p:nvPr/>
          </p:nvGrpSpPr>
          <p:grpSpPr bwMode="auto">
            <a:xfrm>
              <a:off x="534167" y="4143380"/>
              <a:ext cx="3643338" cy="857256"/>
              <a:chOff x="1605737" y="1928802"/>
              <a:chExt cx="3643338" cy="857256"/>
            </a:xfrm>
          </p:grpSpPr>
          <p:sp>
            <p:nvSpPr>
              <p:cNvPr id="115725" name="Rectangle 17"/>
              <p:cNvSpPr>
                <a:spLocks noChangeArrowheads="1"/>
              </p:cNvSpPr>
              <p:nvPr/>
            </p:nvSpPr>
            <p:spPr bwMode="auto">
              <a:xfrm>
                <a:off x="1605737" y="2143116"/>
                <a:ext cx="1714512"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نرخ بهره</a:t>
                </a:r>
                <a:endParaRPr lang="en-US" b="1"/>
              </a:p>
            </p:txBody>
          </p:sp>
          <p:sp>
            <p:nvSpPr>
              <p:cNvPr id="115726" name="Rectangle 18"/>
              <p:cNvSpPr>
                <a:spLocks noChangeArrowheads="1"/>
              </p:cNvSpPr>
              <p:nvPr/>
            </p:nvSpPr>
            <p:spPr bwMode="auto">
              <a:xfrm>
                <a:off x="3105935" y="2143116"/>
                <a:ext cx="428628"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t>=</a:t>
                </a:r>
                <a:endParaRPr lang="en-US"/>
              </a:p>
            </p:txBody>
          </p:sp>
          <p:cxnSp>
            <p:nvCxnSpPr>
              <p:cNvPr id="115727" name="Straight Connector 19"/>
              <p:cNvCxnSpPr>
                <a:cxnSpLocks noChangeShapeType="1"/>
              </p:cNvCxnSpPr>
              <p:nvPr/>
            </p:nvCxnSpPr>
            <p:spPr bwMode="auto">
              <a:xfrm>
                <a:off x="3463125" y="2357430"/>
                <a:ext cx="164307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5728" name="Rectangle 20"/>
              <p:cNvSpPr>
                <a:spLocks noChangeArrowheads="1"/>
              </p:cNvSpPr>
              <p:nvPr/>
            </p:nvSpPr>
            <p:spPr bwMode="auto">
              <a:xfrm>
                <a:off x="3248811" y="1928802"/>
                <a:ext cx="2000264"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هزینه بهره</a:t>
                </a:r>
                <a:endParaRPr lang="en-US" b="1"/>
              </a:p>
            </p:txBody>
          </p:sp>
          <p:sp>
            <p:nvSpPr>
              <p:cNvPr id="115729" name="Rectangle 21"/>
              <p:cNvSpPr>
                <a:spLocks noChangeArrowheads="1"/>
              </p:cNvSpPr>
              <p:nvPr/>
            </p:nvSpPr>
            <p:spPr bwMode="auto">
              <a:xfrm>
                <a:off x="3248811" y="2357430"/>
                <a:ext cx="2000264"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مبلغ وام</a:t>
                </a:r>
                <a:endParaRPr lang="en-US" b="1"/>
              </a:p>
            </p:txBody>
          </p:sp>
        </p:grpSp>
        <p:sp>
          <p:nvSpPr>
            <p:cNvPr id="115724" name="Rectangle 22"/>
            <p:cNvSpPr>
              <a:spLocks noChangeArrowheads="1"/>
            </p:cNvSpPr>
            <p:nvPr/>
          </p:nvSpPr>
          <p:spPr bwMode="auto">
            <a:xfrm>
              <a:off x="3963191" y="4357694"/>
              <a:ext cx="857256"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t>x100</a:t>
              </a:r>
            </a:p>
          </p:txBody>
        </p:sp>
      </p:grpSp>
      <p:sp>
        <p:nvSpPr>
          <p:cNvPr id="115718" name="Rectangle 32"/>
          <p:cNvSpPr>
            <a:spLocks noChangeArrowheads="1"/>
          </p:cNvSpPr>
          <p:nvPr/>
        </p:nvSpPr>
        <p:spPr bwMode="auto">
          <a:xfrm>
            <a:off x="676275" y="5429250"/>
            <a:ext cx="12858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بازپرداخت</a:t>
            </a:r>
            <a:endParaRPr lang="en-US" b="1"/>
          </a:p>
        </p:txBody>
      </p:sp>
      <p:sp>
        <p:nvSpPr>
          <p:cNvPr id="115719" name="Rectangle 33"/>
          <p:cNvSpPr>
            <a:spLocks noChangeArrowheads="1"/>
          </p:cNvSpPr>
          <p:nvPr/>
        </p:nvSpPr>
        <p:spPr bwMode="auto">
          <a:xfrm>
            <a:off x="1747838" y="5429250"/>
            <a:ext cx="5000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t>=</a:t>
            </a:r>
            <a:endParaRPr lang="en-US"/>
          </a:p>
        </p:txBody>
      </p:sp>
      <p:sp>
        <p:nvSpPr>
          <p:cNvPr id="115720" name="Rectangle 34"/>
          <p:cNvSpPr>
            <a:spLocks noChangeArrowheads="1"/>
          </p:cNvSpPr>
          <p:nvPr/>
        </p:nvSpPr>
        <p:spPr bwMode="auto">
          <a:xfrm>
            <a:off x="2033588" y="5429250"/>
            <a:ext cx="1714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مبلغ وام گرفته شده</a:t>
            </a:r>
            <a:endParaRPr lang="en-US" b="1"/>
          </a:p>
        </p:txBody>
      </p:sp>
      <p:sp>
        <p:nvSpPr>
          <p:cNvPr id="115721" name="Rectangle 35"/>
          <p:cNvSpPr>
            <a:spLocks noChangeArrowheads="1"/>
          </p:cNvSpPr>
          <p:nvPr/>
        </p:nvSpPr>
        <p:spPr bwMode="auto">
          <a:xfrm>
            <a:off x="3533775" y="5429250"/>
            <a:ext cx="428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t>x</a:t>
            </a:r>
          </a:p>
        </p:txBody>
      </p:sp>
      <p:sp>
        <p:nvSpPr>
          <p:cNvPr id="115722" name="Rectangle 37"/>
          <p:cNvSpPr>
            <a:spLocks noChangeArrowheads="1"/>
          </p:cNvSpPr>
          <p:nvPr/>
        </p:nvSpPr>
        <p:spPr bwMode="auto">
          <a:xfrm>
            <a:off x="3748088" y="5429250"/>
            <a:ext cx="1501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(نرخ بهره+1 )</a:t>
            </a:r>
            <a:endParaRPr lang="en-US" b="1"/>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819150" y="357188"/>
            <a:ext cx="7199313" cy="1012825"/>
          </a:xfrm>
        </p:spPr>
        <p:txBody>
          <a:bodyPr/>
          <a:lstStyle/>
          <a:p>
            <a:pPr algn="just" eaLnBrk="1" hangingPunct="1"/>
            <a:r>
              <a:rPr lang="fa-IR" sz="2400" b="1" i="1" smtClean="0">
                <a:cs typeface="B Nazanin" panose="00000400000000000000" pitchFamily="2" charset="-78"/>
              </a:rPr>
              <a:t>ب) نرخ بازده مورد انتظار و انحراف معيار نرخ بازده را براي سرمايه گذاري در 100 سهم محاسبه كنيد.</a:t>
            </a:r>
            <a:r>
              <a:rPr lang="fa-IR" sz="4000" smtClean="0">
                <a:cs typeface="B Nazanin" panose="00000400000000000000" pitchFamily="2" charset="-78"/>
              </a:rPr>
              <a:t> </a:t>
            </a:r>
            <a:endParaRPr lang="en-US" sz="4000" smtClean="0">
              <a:cs typeface="B Nazanin" panose="00000400000000000000" pitchFamily="2" charset="-78"/>
            </a:endParaRPr>
          </a:p>
        </p:txBody>
      </p:sp>
      <p:sp>
        <p:nvSpPr>
          <p:cNvPr id="182275" name="Rectangle 3"/>
          <p:cNvSpPr>
            <a:spLocks noGrp="1" noChangeArrowheads="1"/>
          </p:cNvSpPr>
          <p:nvPr>
            <p:ph type="body" idx="1"/>
          </p:nvPr>
        </p:nvSpPr>
        <p:spPr>
          <a:xfrm>
            <a:off x="390525" y="1428750"/>
            <a:ext cx="7777163" cy="1584325"/>
          </a:xfrm>
        </p:spPr>
        <p:txBody>
          <a:bodyPr/>
          <a:lstStyle/>
          <a:p>
            <a:pPr eaLnBrk="1" hangingPunct="1">
              <a:buFontTx/>
              <a:buNone/>
            </a:pPr>
            <a:r>
              <a:rPr lang="fa-IR" sz="2800" b="1" smtClean="0">
                <a:cs typeface="B Nazanin" panose="00000400000000000000" pitchFamily="2" charset="-78"/>
              </a:rPr>
              <a:t>جواب:</a:t>
            </a:r>
            <a:r>
              <a:rPr lang="fa-IR" sz="2800" smtClean="0">
                <a:cs typeface="B Nazanin" panose="00000400000000000000" pitchFamily="2" charset="-78"/>
              </a:rPr>
              <a:t> انحراف معيار نرخ بازده سرمايه گذاري در يك سهم و انحراف معيار نرخ بازده سرمايه گذاري در صد سهم يكسان است. </a:t>
            </a:r>
            <a:endParaRPr lang="en-US" sz="2800" smtClean="0">
              <a:cs typeface="B Nazanin" panose="00000400000000000000" pitchFamily="2" charset="-78"/>
            </a:endParaRPr>
          </a:p>
        </p:txBody>
      </p:sp>
      <p:sp>
        <p:nvSpPr>
          <p:cNvPr id="4" name="Rectangle 2"/>
          <p:cNvSpPr txBox="1">
            <a:spLocks noChangeArrowheads="1"/>
          </p:cNvSpPr>
          <p:nvPr/>
        </p:nvSpPr>
        <p:spPr bwMode="auto">
          <a:xfrm>
            <a:off x="604838" y="2643188"/>
            <a:ext cx="7604125" cy="1800225"/>
          </a:xfrm>
          <a:prstGeom prst="rect">
            <a:avLst/>
          </a:prstGeom>
          <a:noFill/>
          <a:ln w="9525">
            <a:noFill/>
            <a:miter lim="800000"/>
            <a:headEnd/>
            <a:tailEnd/>
          </a:ln>
        </p:spPr>
        <p:txBody>
          <a:bodyPr anchor="ctr"/>
          <a:lstStyle/>
          <a:p>
            <a:pPr algn="just">
              <a:defRPr/>
            </a:pPr>
            <a:r>
              <a:rPr lang="fa-IR" sz="2800" kern="0">
                <a:solidFill>
                  <a:schemeClr val="tx2"/>
                </a:solidFill>
                <a:latin typeface="+mj-lt"/>
                <a:ea typeface="+mj-ea"/>
                <a:cs typeface="B Nazanin" pitchFamily="2" charset="-78"/>
              </a:rPr>
              <a:t>ج) نرخ بهره بدون مخاطره 6% است. آيا خريد سهام اين شركت با قيمت 20 واحد پولي سرمايه گذاري مناسبي است؟</a:t>
            </a:r>
            <a:endParaRPr lang="en-US" sz="2800" kern="0" dirty="0">
              <a:solidFill>
                <a:schemeClr val="tx2"/>
              </a:solidFill>
              <a:latin typeface="+mj-lt"/>
              <a:ea typeface="+mj-ea"/>
              <a:cs typeface="B Nazanin" pitchFamily="2" charset="-78"/>
            </a:endParaRPr>
          </a:p>
        </p:txBody>
      </p:sp>
      <p:sp>
        <p:nvSpPr>
          <p:cNvPr id="5" name="Rectangle 3"/>
          <p:cNvSpPr txBox="1">
            <a:spLocks noChangeArrowheads="1"/>
          </p:cNvSpPr>
          <p:nvPr/>
        </p:nvSpPr>
        <p:spPr bwMode="auto">
          <a:xfrm>
            <a:off x="461963" y="4286250"/>
            <a:ext cx="7748587" cy="2147888"/>
          </a:xfrm>
          <a:prstGeom prst="rect">
            <a:avLst/>
          </a:prstGeom>
          <a:noFill/>
          <a:ln w="9525">
            <a:noFill/>
            <a:miter lim="800000"/>
            <a:headEnd/>
            <a:tailEnd/>
          </a:ln>
        </p:spPr>
        <p:txBody>
          <a:bodyPr/>
          <a:lstStyle/>
          <a:p>
            <a:pPr marL="342900" indent="-342900" algn="just">
              <a:spcBef>
                <a:spcPct val="20000"/>
              </a:spcBef>
              <a:defRPr/>
            </a:pPr>
            <a:r>
              <a:rPr lang="fa-IR" sz="3200" b="1" kern="0" dirty="0">
                <a:latin typeface="+mn-lt"/>
                <a:cs typeface="B Nazanin" pitchFamily="2" charset="-78"/>
              </a:rPr>
              <a:t>جواب:</a:t>
            </a:r>
            <a:r>
              <a:rPr lang="fa-IR" sz="3200" kern="0" dirty="0">
                <a:latin typeface="+mn-lt"/>
                <a:cs typeface="B Nazanin" pitchFamily="2" charset="-78"/>
              </a:rPr>
              <a:t> خير. زيرا بازده اين سهام از بازده بدون ريسک نيز کمتر است. شرط پذيرش سرمايه گذاري در يک دارائي آن است که بازده آن بيشتر از نرخ بازده بدون ريسک باشد. </a:t>
            </a:r>
            <a:endParaRPr lang="en-US" sz="32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176213" y="142875"/>
            <a:ext cx="8216900" cy="1296988"/>
          </a:xfrm>
        </p:spPr>
        <p:txBody>
          <a:bodyPr/>
          <a:lstStyle/>
          <a:p>
            <a:pPr algn="r" eaLnBrk="1" hangingPunct="1"/>
            <a:r>
              <a:rPr lang="fa-IR" sz="2400" b="1" smtClean="0">
                <a:cs typeface="B Nazanin" panose="00000400000000000000" pitchFamily="2" charset="-78"/>
              </a:rPr>
              <a:t>2 ـ فرض كنيد نرخ بهره بدون مخاطره 7%  و بتاي سرمايه گذاري بدون مخاطره صفر است. نرخ بازده مورد انتظار براي سهامي با بتاي برابر يك، 12% مي باشد. </a:t>
            </a:r>
            <a:br>
              <a:rPr lang="fa-IR" sz="2400" b="1" smtClean="0">
                <a:cs typeface="B Nazanin" panose="00000400000000000000" pitchFamily="2" charset="-78"/>
              </a:rPr>
            </a:br>
            <a:r>
              <a:rPr lang="fa-IR" sz="2400" b="1" smtClean="0">
                <a:cs typeface="B Nazanin" panose="00000400000000000000" pitchFamily="2" charset="-78"/>
              </a:rPr>
              <a:t>الف) خط بازار سهام را رسم كنيد.</a:t>
            </a:r>
            <a:r>
              <a:rPr lang="fa-IR" sz="2400" smtClean="0">
                <a:cs typeface="B Nazanin" panose="00000400000000000000" pitchFamily="2" charset="-78"/>
              </a:rPr>
              <a:t> </a:t>
            </a:r>
            <a:endParaRPr lang="en-US" sz="2400" smtClean="0">
              <a:cs typeface="B Nazanin" panose="00000400000000000000" pitchFamily="2" charset="-78"/>
            </a:endParaRPr>
          </a:p>
        </p:txBody>
      </p:sp>
      <p:sp>
        <p:nvSpPr>
          <p:cNvPr id="4" name="Rectangle 2"/>
          <p:cNvSpPr txBox="1">
            <a:spLocks noChangeArrowheads="1"/>
          </p:cNvSpPr>
          <p:nvPr/>
        </p:nvSpPr>
        <p:spPr bwMode="auto">
          <a:xfrm>
            <a:off x="533400" y="4640263"/>
            <a:ext cx="7777163" cy="785812"/>
          </a:xfrm>
          <a:prstGeom prst="rect">
            <a:avLst/>
          </a:prstGeom>
          <a:noFill/>
          <a:ln w="9525">
            <a:noFill/>
            <a:miter lim="800000"/>
            <a:headEnd/>
            <a:tailEnd/>
          </a:ln>
        </p:spPr>
        <p:txBody>
          <a:bodyPr anchor="ctr"/>
          <a:lstStyle/>
          <a:p>
            <a:pPr algn="just">
              <a:defRPr/>
            </a:pPr>
            <a:r>
              <a:rPr lang="fa-IR" sz="2200" b="1" kern="0" dirty="0">
                <a:solidFill>
                  <a:schemeClr val="tx2"/>
                </a:solidFill>
                <a:latin typeface="+mj-lt"/>
                <a:ea typeface="+mj-ea"/>
                <a:cs typeface="B Nazanin" pitchFamily="2" charset="-78"/>
              </a:rPr>
              <a:t>ب) نرخ بازده مورد انتظار براي سهامي با بتاي0.6 چه مقدار است؟</a:t>
            </a:r>
            <a:r>
              <a:rPr lang="en-US" sz="2200" b="1" kern="0" dirty="0">
                <a:solidFill>
                  <a:schemeClr val="tx2"/>
                </a:solidFill>
                <a:latin typeface="+mj-lt"/>
                <a:ea typeface="+mj-ea"/>
                <a:cs typeface="B Nazanin" pitchFamily="2" charset="-78"/>
              </a:rPr>
              <a:t/>
            </a:r>
            <a:br>
              <a:rPr lang="en-US" sz="2200" b="1" kern="0" dirty="0">
                <a:solidFill>
                  <a:schemeClr val="tx2"/>
                </a:solidFill>
                <a:latin typeface="+mj-lt"/>
                <a:ea typeface="+mj-ea"/>
                <a:cs typeface="B Nazanin" pitchFamily="2" charset="-78"/>
              </a:rPr>
            </a:br>
            <a:endParaRPr lang="en-US" sz="2200" b="1" kern="0" dirty="0">
              <a:solidFill>
                <a:schemeClr val="tx2"/>
              </a:solidFill>
              <a:latin typeface="+mj-lt"/>
              <a:ea typeface="+mj-ea"/>
              <a:cs typeface="B Nazanin" pitchFamily="2" charset="-78"/>
            </a:endParaRPr>
          </a:p>
        </p:txBody>
      </p:sp>
      <p:sp>
        <p:nvSpPr>
          <p:cNvPr id="5" name="Rectangle 3"/>
          <p:cNvSpPr txBox="1">
            <a:spLocks noChangeArrowheads="1"/>
          </p:cNvSpPr>
          <p:nvPr/>
        </p:nvSpPr>
        <p:spPr bwMode="auto">
          <a:xfrm>
            <a:off x="390525" y="5283200"/>
            <a:ext cx="7777163" cy="646113"/>
          </a:xfrm>
          <a:prstGeom prst="rect">
            <a:avLst/>
          </a:prstGeom>
          <a:noFill/>
          <a:ln w="9525">
            <a:noFill/>
            <a:miter lim="800000"/>
            <a:headEnd/>
            <a:tailEnd/>
          </a:ln>
        </p:spPr>
        <p:txBody>
          <a:bodyPr/>
          <a:lstStyle/>
          <a:p>
            <a:pPr marL="342900" indent="-342900" algn="ctr">
              <a:spcBef>
                <a:spcPct val="20000"/>
              </a:spcBef>
              <a:defRPr/>
            </a:pPr>
            <a:r>
              <a:rPr lang="fa-IR" sz="2200" kern="0" dirty="0">
                <a:latin typeface="+mn-lt"/>
                <a:cs typeface="B Nazanin" pitchFamily="2" charset="-78"/>
              </a:rPr>
              <a:t> </a:t>
            </a:r>
            <a:r>
              <a:rPr lang="fa-IR" sz="2200" b="1" kern="0" dirty="0">
                <a:latin typeface="+mn-lt"/>
                <a:cs typeface="B Nazanin" pitchFamily="2" charset="-78"/>
              </a:rPr>
              <a:t>10% = (</a:t>
            </a:r>
            <a:r>
              <a:rPr lang="en-US" sz="2200" b="1" kern="0" dirty="0">
                <a:latin typeface="+mn-lt"/>
                <a:cs typeface="B Nazanin" pitchFamily="2" charset="-78"/>
              </a:rPr>
              <a:t>12% - 7%</a:t>
            </a:r>
            <a:r>
              <a:rPr lang="fa-IR" sz="2200" b="1" kern="0" dirty="0">
                <a:latin typeface="+mn-lt"/>
                <a:cs typeface="B Nazanin" pitchFamily="2" charset="-78"/>
              </a:rPr>
              <a:t>) × </a:t>
            </a:r>
            <a:r>
              <a:rPr lang="en-US" sz="2200" b="1" kern="0" dirty="0">
                <a:latin typeface="+mn-lt"/>
                <a:cs typeface="B Nazanin" pitchFamily="2" charset="-78"/>
              </a:rPr>
              <a:t>0.6</a:t>
            </a:r>
            <a:r>
              <a:rPr lang="fa-IR" sz="2200" b="1" kern="0" dirty="0">
                <a:latin typeface="+mn-lt"/>
                <a:cs typeface="B Nazanin" pitchFamily="2" charset="-78"/>
              </a:rPr>
              <a:t> + 7% = </a:t>
            </a:r>
            <a:r>
              <a:rPr lang="en-US" sz="2200" b="1" kern="0" dirty="0">
                <a:latin typeface="+mn-lt"/>
                <a:cs typeface="B Nazanin" pitchFamily="2" charset="-78"/>
              </a:rPr>
              <a:t>k</a:t>
            </a:r>
          </a:p>
          <a:p>
            <a:pPr marL="342900" indent="-342900" algn="ctr">
              <a:spcBef>
                <a:spcPct val="20000"/>
              </a:spcBef>
              <a:defRPr/>
            </a:pPr>
            <a:endParaRPr lang="en-US" sz="2200" b="1" kern="0" dirty="0">
              <a:latin typeface="+mn-lt"/>
              <a:cs typeface="B Nazanin" pitchFamily="2" charset="-78"/>
            </a:endParaRPr>
          </a:p>
        </p:txBody>
      </p:sp>
      <p:grpSp>
        <p:nvGrpSpPr>
          <p:cNvPr id="63494" name="Group 26"/>
          <p:cNvGrpSpPr>
            <a:grpSpLocks/>
          </p:cNvGrpSpPr>
          <p:nvPr/>
        </p:nvGrpSpPr>
        <p:grpSpPr bwMode="auto">
          <a:xfrm>
            <a:off x="1962150" y="1643063"/>
            <a:ext cx="3644900" cy="2214562"/>
            <a:chOff x="1891489" y="1785926"/>
            <a:chExt cx="5000660" cy="2643206"/>
          </a:xfrm>
        </p:grpSpPr>
        <p:cxnSp>
          <p:nvCxnSpPr>
            <p:cNvPr id="63499" name="Straight Connector 7"/>
            <p:cNvCxnSpPr>
              <a:cxnSpLocks noChangeShapeType="1"/>
            </p:cNvCxnSpPr>
            <p:nvPr/>
          </p:nvCxnSpPr>
          <p:spPr bwMode="auto">
            <a:xfrm rot="5400000">
              <a:off x="1427142" y="3036091"/>
              <a:ext cx="250033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3500" name="Straight Connector 9"/>
            <p:cNvCxnSpPr>
              <a:cxnSpLocks noChangeShapeType="1"/>
            </p:cNvCxnSpPr>
            <p:nvPr/>
          </p:nvCxnSpPr>
          <p:spPr bwMode="auto">
            <a:xfrm>
              <a:off x="2677307" y="4286256"/>
              <a:ext cx="342902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3501" name="Straight Connector 11"/>
            <p:cNvCxnSpPr>
              <a:cxnSpLocks noChangeShapeType="1"/>
            </p:cNvCxnSpPr>
            <p:nvPr/>
          </p:nvCxnSpPr>
          <p:spPr bwMode="auto">
            <a:xfrm>
              <a:off x="2677307" y="3714752"/>
              <a:ext cx="285752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3502" name="Straight Connector 13"/>
            <p:cNvCxnSpPr>
              <a:cxnSpLocks noChangeShapeType="1"/>
            </p:cNvCxnSpPr>
            <p:nvPr/>
          </p:nvCxnSpPr>
          <p:spPr bwMode="auto">
            <a:xfrm flipV="1">
              <a:off x="2677307" y="2285992"/>
              <a:ext cx="2714644" cy="142876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3503" name="Straight Connector 18"/>
            <p:cNvCxnSpPr>
              <a:cxnSpLocks noChangeShapeType="1"/>
            </p:cNvCxnSpPr>
            <p:nvPr/>
          </p:nvCxnSpPr>
          <p:spPr bwMode="auto">
            <a:xfrm rot="5400000">
              <a:off x="4177505" y="3357562"/>
              <a:ext cx="185738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3504" name="Rectangle 21"/>
            <p:cNvSpPr>
              <a:spLocks noChangeArrowheads="1"/>
            </p:cNvSpPr>
            <p:nvPr/>
          </p:nvSpPr>
          <p:spPr bwMode="auto">
            <a:xfrm>
              <a:off x="1891489" y="2285992"/>
              <a:ext cx="785818"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t>12%</a:t>
              </a:r>
            </a:p>
          </p:txBody>
        </p:sp>
        <p:sp>
          <p:nvSpPr>
            <p:cNvPr id="63505" name="Rectangle 22"/>
            <p:cNvSpPr>
              <a:spLocks noChangeArrowheads="1"/>
            </p:cNvSpPr>
            <p:nvPr/>
          </p:nvSpPr>
          <p:spPr bwMode="auto">
            <a:xfrm>
              <a:off x="1891489" y="3571876"/>
              <a:ext cx="785818"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t>7%</a:t>
              </a:r>
            </a:p>
          </p:txBody>
        </p:sp>
        <p:sp>
          <p:nvSpPr>
            <p:cNvPr id="63506" name="Rectangle 23"/>
            <p:cNvSpPr>
              <a:spLocks noChangeArrowheads="1"/>
            </p:cNvSpPr>
            <p:nvPr/>
          </p:nvSpPr>
          <p:spPr bwMode="auto">
            <a:xfrm>
              <a:off x="6106331" y="4071942"/>
              <a:ext cx="785818"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بتا</a:t>
              </a:r>
              <a:endParaRPr lang="en-US" b="1"/>
            </a:p>
          </p:txBody>
        </p:sp>
      </p:grpSp>
      <p:grpSp>
        <p:nvGrpSpPr>
          <p:cNvPr id="63495" name="Group 29"/>
          <p:cNvGrpSpPr>
            <a:grpSpLocks/>
          </p:cNvGrpSpPr>
          <p:nvPr/>
        </p:nvGrpSpPr>
        <p:grpSpPr bwMode="auto">
          <a:xfrm>
            <a:off x="2574925" y="1738313"/>
            <a:ext cx="3175000" cy="2333625"/>
            <a:chOff x="2677307" y="1857364"/>
            <a:chExt cx="4357718" cy="2786082"/>
          </a:xfrm>
        </p:grpSpPr>
        <p:grpSp>
          <p:nvGrpSpPr>
            <p:cNvPr id="63496" name="Group 27"/>
            <p:cNvGrpSpPr>
              <a:grpSpLocks/>
            </p:cNvGrpSpPr>
            <p:nvPr/>
          </p:nvGrpSpPr>
          <p:grpSpPr bwMode="auto">
            <a:xfrm>
              <a:off x="2677307" y="1857364"/>
              <a:ext cx="4357718" cy="571504"/>
              <a:chOff x="2677307" y="1857364"/>
              <a:chExt cx="4357718" cy="571504"/>
            </a:xfrm>
          </p:grpSpPr>
          <p:cxnSp>
            <p:nvCxnSpPr>
              <p:cNvPr id="63498" name="Straight Connector 15"/>
              <p:cNvCxnSpPr>
                <a:cxnSpLocks noChangeShapeType="1"/>
              </p:cNvCxnSpPr>
              <p:nvPr/>
            </p:nvCxnSpPr>
            <p:spPr bwMode="auto">
              <a:xfrm>
                <a:off x="2677307" y="2428868"/>
                <a:ext cx="242889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63490" name="Object 5"/>
              <p:cNvGraphicFramePr>
                <a:graphicFrameLocks noChangeAspect="1"/>
              </p:cNvGraphicFramePr>
              <p:nvPr/>
            </p:nvGraphicFramePr>
            <p:xfrm>
              <a:off x="4820447" y="1857364"/>
              <a:ext cx="2214578" cy="428628"/>
            </p:xfrm>
            <a:graphic>
              <a:graphicData uri="http://schemas.openxmlformats.org/presentationml/2006/ole">
                <mc:AlternateContent xmlns:mc="http://schemas.openxmlformats.org/markup-compatibility/2006">
                  <mc:Choice xmlns:v="urn:schemas-microsoft-com:vml" Requires="v">
                    <p:oleObj spid="_x0000_s63518" name="Equation" r:id="rId3" imgW="1104840" imgH="241200" progId="Equation.3">
                      <p:embed/>
                    </p:oleObj>
                  </mc:Choice>
                  <mc:Fallback>
                    <p:oleObj name="Equation" r:id="rId3" imgW="1104840" imgH="241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447" y="1857364"/>
                            <a:ext cx="2214578"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3497" name="Rectangle 28"/>
            <p:cNvSpPr>
              <a:spLocks noChangeArrowheads="1"/>
            </p:cNvSpPr>
            <p:nvPr/>
          </p:nvSpPr>
          <p:spPr bwMode="auto">
            <a:xfrm>
              <a:off x="4677571" y="4286256"/>
              <a:ext cx="785818"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t>1</a:t>
              </a:r>
            </a:p>
          </p:txBody>
        </p:sp>
      </p:gr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604838" y="428625"/>
            <a:ext cx="7561262" cy="2143125"/>
          </a:xfrm>
        </p:spPr>
        <p:txBody>
          <a:bodyPr/>
          <a:lstStyle/>
          <a:p>
            <a:pPr algn="just" eaLnBrk="1" hangingPunct="1"/>
            <a:r>
              <a:rPr lang="fa-IR" sz="2800" smtClean="0">
                <a:cs typeface="B Nazanin" panose="00000400000000000000" pitchFamily="2" charset="-78"/>
              </a:rPr>
              <a:t>ج) شما به فكر خريد سهامي با قيمت جاري 40 واحد پولي مي باشيد و انتظار داريد سال آينده 2.4 واحد پولي سود نقدي به دست آوريد و سهام را به قيمت 42 واحد پولي بفروشيد. نرخ بازده مورد انتظار براي نگهداري سهام به مدت يكسال چقد راست؟</a:t>
            </a:r>
            <a:endParaRPr lang="en-US" sz="2800" smtClean="0">
              <a:cs typeface="B Nazanin" panose="00000400000000000000" pitchFamily="2" charset="-78"/>
            </a:endParaRPr>
          </a:p>
        </p:txBody>
      </p:sp>
      <p:sp>
        <p:nvSpPr>
          <p:cNvPr id="64516" name="Rectangle 3"/>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64514" name="Object 4"/>
          <p:cNvGraphicFramePr>
            <a:graphicFrameLocks noChangeAspect="1"/>
          </p:cNvGraphicFramePr>
          <p:nvPr/>
        </p:nvGraphicFramePr>
        <p:xfrm>
          <a:off x="2533650" y="2571750"/>
          <a:ext cx="2606675" cy="846138"/>
        </p:xfrm>
        <a:graphic>
          <a:graphicData uri="http://schemas.openxmlformats.org/presentationml/2006/ole">
            <mc:AlternateContent xmlns:mc="http://schemas.openxmlformats.org/markup-compatibility/2006">
              <mc:Choice xmlns:v="urn:schemas-microsoft-com:vml" Requires="v">
                <p:oleObj spid="_x0000_s64530" name="Equation" r:id="rId3" imgW="698400" imgH="228600" progId="Equation.3">
                  <p:embed/>
                </p:oleObj>
              </mc:Choice>
              <mc:Fallback>
                <p:oleObj name="Equation" r:id="rId3" imgW="6984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2571750"/>
                        <a:ext cx="2606675" cy="84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bwMode="auto">
          <a:xfrm>
            <a:off x="533400" y="3429000"/>
            <a:ext cx="7777163" cy="2090738"/>
          </a:xfrm>
          <a:prstGeom prst="rect">
            <a:avLst/>
          </a:prstGeom>
          <a:noFill/>
          <a:ln w="9525">
            <a:noFill/>
            <a:miter lim="800000"/>
            <a:headEnd/>
            <a:tailEnd/>
          </a:ln>
        </p:spPr>
        <p:txBody>
          <a:bodyPr anchor="ctr"/>
          <a:lstStyle/>
          <a:p>
            <a:pPr algn="just">
              <a:defRPr/>
            </a:pPr>
            <a:r>
              <a:rPr lang="fa-IR" sz="2800" i="1" kern="0" dirty="0">
                <a:solidFill>
                  <a:schemeClr val="tx2"/>
                </a:solidFill>
                <a:latin typeface="+mj-lt"/>
                <a:ea typeface="+mj-ea"/>
                <a:cs typeface="B Nazanin" pitchFamily="2" charset="-78"/>
              </a:rPr>
              <a:t>د) اگر بتاي سهام مورد اشاره در قسمت ج 0.8 باشد، با توجه به انتظارات شما و خط بازار سهام، نرخ بازده مورد انتظار  شما چه مقدار است؟ اگر ساير سرمايه گذاران نيز نظر شما را داشته باشند، قيمت اين سهام بايد چقدر باشد؟</a:t>
            </a:r>
            <a:endParaRPr lang="en-US" sz="2800" i="1" kern="0" dirty="0">
              <a:solidFill>
                <a:schemeClr val="tx2"/>
              </a:solidFill>
              <a:latin typeface="+mj-lt"/>
              <a:ea typeface="+mj-ea"/>
              <a:cs typeface="B Nazanin" pitchFamily="2" charset="-78"/>
            </a:endParaRPr>
          </a:p>
        </p:txBody>
      </p:sp>
      <p:sp>
        <p:nvSpPr>
          <p:cNvPr id="6" name="Rectangle 3"/>
          <p:cNvSpPr txBox="1">
            <a:spLocks noChangeArrowheads="1"/>
          </p:cNvSpPr>
          <p:nvPr/>
        </p:nvSpPr>
        <p:spPr bwMode="auto">
          <a:xfrm>
            <a:off x="390525" y="5500688"/>
            <a:ext cx="7777163" cy="714375"/>
          </a:xfrm>
          <a:prstGeom prst="rect">
            <a:avLst/>
          </a:prstGeom>
          <a:noFill/>
          <a:ln w="9525">
            <a:noFill/>
            <a:miter lim="800000"/>
            <a:headEnd/>
            <a:tailEnd/>
          </a:ln>
        </p:spPr>
        <p:txBody>
          <a:bodyPr/>
          <a:lstStyle/>
          <a:p>
            <a:pPr marL="342900" indent="-342900" algn="ctr">
              <a:spcBef>
                <a:spcPct val="20000"/>
              </a:spcBef>
              <a:defRPr/>
            </a:pPr>
            <a:r>
              <a:rPr lang="fa-IR" sz="2800" kern="0" dirty="0">
                <a:latin typeface="+mn-lt"/>
                <a:cs typeface="B Nazanin" pitchFamily="2" charset="-78"/>
              </a:rPr>
              <a:t> 11% = (7%-12%) × 0.8 + 7% = </a:t>
            </a:r>
            <a:r>
              <a:rPr lang="en-US" sz="2800" kern="0" dirty="0">
                <a:latin typeface="+mn-lt"/>
                <a:cs typeface="B Nazanin" pitchFamily="2" charset="-78"/>
              </a:rPr>
              <a:t>k</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390525" y="214313"/>
            <a:ext cx="7777163" cy="1654175"/>
          </a:xfrm>
        </p:spPr>
        <p:txBody>
          <a:bodyPr/>
          <a:lstStyle/>
          <a:p>
            <a:pPr algn="r" eaLnBrk="1" hangingPunct="1"/>
            <a:r>
              <a:rPr lang="fa-IR" sz="2800" smtClean="0">
                <a:cs typeface="B Nazanin" panose="00000400000000000000" pitchFamily="2" charset="-78"/>
              </a:rPr>
              <a:t>3 ـ نرخ بهره بدون مخاطره 8% و جايزه پذيرش مخاطره بازار 6% مي باشد. با استفاده از معادله الگوي قيمت گذاري دارائيهاي سرمايه اي:</a:t>
            </a:r>
            <a:br>
              <a:rPr lang="fa-IR" sz="2800" smtClean="0">
                <a:cs typeface="B Nazanin" panose="00000400000000000000" pitchFamily="2" charset="-78"/>
              </a:rPr>
            </a:br>
            <a:r>
              <a:rPr lang="fa-IR" sz="2800" smtClean="0">
                <a:cs typeface="B Nazanin" panose="00000400000000000000" pitchFamily="2" charset="-78"/>
              </a:rPr>
              <a:t>الف) خط بازار سهام را رسم كنيد.</a:t>
            </a:r>
            <a:endParaRPr lang="en-US" sz="2800" smtClean="0">
              <a:cs typeface="B Nazanin" panose="00000400000000000000" pitchFamily="2" charset="-78"/>
            </a:endParaRPr>
          </a:p>
        </p:txBody>
      </p:sp>
      <p:grpSp>
        <p:nvGrpSpPr>
          <p:cNvPr id="65540" name="Group 3"/>
          <p:cNvGrpSpPr>
            <a:grpSpLocks/>
          </p:cNvGrpSpPr>
          <p:nvPr/>
        </p:nvGrpSpPr>
        <p:grpSpPr bwMode="auto">
          <a:xfrm>
            <a:off x="2105025" y="2000250"/>
            <a:ext cx="5002213" cy="2643188"/>
            <a:chOff x="1891489" y="1785926"/>
            <a:chExt cx="5000660" cy="2643206"/>
          </a:xfrm>
        </p:grpSpPr>
        <p:cxnSp>
          <p:nvCxnSpPr>
            <p:cNvPr id="65548" name="Straight Connector 4"/>
            <p:cNvCxnSpPr>
              <a:cxnSpLocks noChangeShapeType="1"/>
            </p:cNvCxnSpPr>
            <p:nvPr/>
          </p:nvCxnSpPr>
          <p:spPr bwMode="auto">
            <a:xfrm rot="5400000">
              <a:off x="1427142" y="3036091"/>
              <a:ext cx="250033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5549" name="Straight Connector 5"/>
            <p:cNvCxnSpPr>
              <a:cxnSpLocks noChangeShapeType="1"/>
            </p:cNvCxnSpPr>
            <p:nvPr/>
          </p:nvCxnSpPr>
          <p:spPr bwMode="auto">
            <a:xfrm>
              <a:off x="2677307" y="4286256"/>
              <a:ext cx="342902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5550" name="Straight Connector 6"/>
            <p:cNvCxnSpPr>
              <a:cxnSpLocks noChangeShapeType="1"/>
            </p:cNvCxnSpPr>
            <p:nvPr/>
          </p:nvCxnSpPr>
          <p:spPr bwMode="auto">
            <a:xfrm>
              <a:off x="2677307" y="3714752"/>
              <a:ext cx="285752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5551" name="Straight Connector 7"/>
            <p:cNvCxnSpPr>
              <a:cxnSpLocks noChangeShapeType="1"/>
            </p:cNvCxnSpPr>
            <p:nvPr/>
          </p:nvCxnSpPr>
          <p:spPr bwMode="auto">
            <a:xfrm flipV="1">
              <a:off x="2677307" y="2285992"/>
              <a:ext cx="2714644" cy="142876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5552" name="Straight Connector 8"/>
            <p:cNvCxnSpPr>
              <a:cxnSpLocks noChangeShapeType="1"/>
            </p:cNvCxnSpPr>
            <p:nvPr/>
          </p:nvCxnSpPr>
          <p:spPr bwMode="auto">
            <a:xfrm rot="5400000">
              <a:off x="4177505" y="3357562"/>
              <a:ext cx="185738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5553" name="Rectangle 9"/>
            <p:cNvSpPr>
              <a:spLocks noChangeArrowheads="1"/>
            </p:cNvSpPr>
            <p:nvPr/>
          </p:nvSpPr>
          <p:spPr bwMode="auto">
            <a:xfrm>
              <a:off x="1891489" y="2285992"/>
              <a:ext cx="785818"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14</a:t>
              </a:r>
              <a:r>
                <a:rPr lang="en-US" b="1"/>
                <a:t>%</a:t>
              </a:r>
            </a:p>
          </p:txBody>
        </p:sp>
        <p:sp>
          <p:nvSpPr>
            <p:cNvPr id="65554" name="Rectangle 10"/>
            <p:cNvSpPr>
              <a:spLocks noChangeArrowheads="1"/>
            </p:cNvSpPr>
            <p:nvPr/>
          </p:nvSpPr>
          <p:spPr bwMode="auto">
            <a:xfrm>
              <a:off x="1891489" y="3571876"/>
              <a:ext cx="785818"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8%</a:t>
              </a:r>
              <a:endParaRPr lang="en-US" b="1"/>
            </a:p>
          </p:txBody>
        </p:sp>
        <p:sp>
          <p:nvSpPr>
            <p:cNvPr id="65555" name="Rectangle 11"/>
            <p:cNvSpPr>
              <a:spLocks noChangeArrowheads="1"/>
            </p:cNvSpPr>
            <p:nvPr/>
          </p:nvSpPr>
          <p:spPr bwMode="auto">
            <a:xfrm>
              <a:off x="6106331" y="4071942"/>
              <a:ext cx="785818"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بتا</a:t>
              </a:r>
              <a:endParaRPr lang="en-US" b="1"/>
            </a:p>
          </p:txBody>
        </p:sp>
      </p:grpSp>
      <p:grpSp>
        <p:nvGrpSpPr>
          <p:cNvPr id="65541" name="Group 20"/>
          <p:cNvGrpSpPr>
            <a:grpSpLocks/>
          </p:cNvGrpSpPr>
          <p:nvPr/>
        </p:nvGrpSpPr>
        <p:grpSpPr bwMode="auto">
          <a:xfrm>
            <a:off x="2105025" y="1785938"/>
            <a:ext cx="5145088" cy="3071812"/>
            <a:chOff x="2105803" y="1928802"/>
            <a:chExt cx="5143536" cy="3071834"/>
          </a:xfrm>
        </p:grpSpPr>
        <p:sp>
          <p:nvSpPr>
            <p:cNvPr id="65544" name="Rectangle 12"/>
            <p:cNvSpPr>
              <a:spLocks noChangeArrowheads="1"/>
            </p:cNvSpPr>
            <p:nvPr/>
          </p:nvSpPr>
          <p:spPr bwMode="auto">
            <a:xfrm>
              <a:off x="4891885" y="4643446"/>
              <a:ext cx="785818"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1</a:t>
              </a:r>
              <a:endParaRPr lang="en-US" b="1"/>
            </a:p>
          </p:txBody>
        </p:sp>
        <p:sp>
          <p:nvSpPr>
            <p:cNvPr id="65545" name="Rectangle 13"/>
            <p:cNvSpPr>
              <a:spLocks noChangeArrowheads="1"/>
            </p:cNvSpPr>
            <p:nvPr/>
          </p:nvSpPr>
          <p:spPr bwMode="auto">
            <a:xfrm>
              <a:off x="2105803" y="1928802"/>
              <a:ext cx="785818"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t>K</a:t>
              </a:r>
            </a:p>
          </p:txBody>
        </p:sp>
        <p:grpSp>
          <p:nvGrpSpPr>
            <p:cNvPr id="65546" name="Group 17"/>
            <p:cNvGrpSpPr>
              <a:grpSpLocks/>
            </p:cNvGrpSpPr>
            <p:nvPr/>
          </p:nvGrpSpPr>
          <p:grpSpPr bwMode="auto">
            <a:xfrm>
              <a:off x="2891621" y="2214554"/>
              <a:ext cx="4357718" cy="571504"/>
              <a:chOff x="2677307" y="1857364"/>
              <a:chExt cx="4357718" cy="571504"/>
            </a:xfrm>
          </p:grpSpPr>
          <p:cxnSp>
            <p:nvCxnSpPr>
              <p:cNvPr id="65547" name="Straight Connector 18"/>
              <p:cNvCxnSpPr>
                <a:cxnSpLocks noChangeShapeType="1"/>
              </p:cNvCxnSpPr>
              <p:nvPr/>
            </p:nvCxnSpPr>
            <p:spPr bwMode="auto">
              <a:xfrm>
                <a:off x="2677307" y="2428868"/>
                <a:ext cx="242889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65538" name="Object 5"/>
              <p:cNvGraphicFramePr>
                <a:graphicFrameLocks noChangeAspect="1"/>
              </p:cNvGraphicFramePr>
              <p:nvPr/>
            </p:nvGraphicFramePr>
            <p:xfrm>
              <a:off x="4820447" y="1857364"/>
              <a:ext cx="2214578" cy="428628"/>
            </p:xfrm>
            <a:graphic>
              <a:graphicData uri="http://schemas.openxmlformats.org/presentationml/2006/ole">
                <mc:AlternateContent xmlns:mc="http://schemas.openxmlformats.org/markup-compatibility/2006">
                  <mc:Choice xmlns:v="urn:schemas-microsoft-com:vml" Requires="v">
                    <p:oleObj spid="_x0000_s65567" name="Equation" r:id="rId3" imgW="1104840" imgH="241200" progId="Equation.3">
                      <p:embed/>
                    </p:oleObj>
                  </mc:Choice>
                  <mc:Fallback>
                    <p:oleObj name="Equation" r:id="rId3" imgW="1104840" imgH="241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447" y="1857364"/>
                            <a:ext cx="2214578"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2" name="Rectangle 2"/>
          <p:cNvSpPr txBox="1">
            <a:spLocks noChangeArrowheads="1"/>
          </p:cNvSpPr>
          <p:nvPr/>
        </p:nvSpPr>
        <p:spPr bwMode="auto">
          <a:xfrm>
            <a:off x="319088" y="5000625"/>
            <a:ext cx="7777162" cy="874713"/>
          </a:xfrm>
          <a:prstGeom prst="rect">
            <a:avLst/>
          </a:prstGeom>
          <a:noFill/>
          <a:ln w="9525">
            <a:noFill/>
            <a:miter lim="800000"/>
            <a:headEnd/>
            <a:tailEnd/>
          </a:ln>
        </p:spPr>
        <p:txBody>
          <a:bodyPr anchor="ctr"/>
          <a:lstStyle/>
          <a:p>
            <a:pPr>
              <a:defRPr/>
            </a:pPr>
            <a:r>
              <a:rPr lang="fa-IR" sz="2400" b="1" kern="0" dirty="0">
                <a:solidFill>
                  <a:schemeClr val="tx2"/>
                </a:solidFill>
                <a:latin typeface="+mj-lt"/>
                <a:ea typeface="+mj-ea"/>
                <a:cs typeface="B Nazanin" pitchFamily="2" charset="-78"/>
              </a:rPr>
              <a:t>ب) نرخ بازده مورد انتظار سهامي با بتاي1/5 چه مقدار است؟</a:t>
            </a:r>
            <a:r>
              <a:rPr lang="fa-IR" sz="2400" kern="0" dirty="0">
                <a:solidFill>
                  <a:schemeClr val="tx2"/>
                </a:solidFill>
                <a:latin typeface="+mj-lt"/>
                <a:ea typeface="+mj-ea"/>
                <a:cs typeface="B Nazanin" pitchFamily="2" charset="-78"/>
              </a:rPr>
              <a:t> </a:t>
            </a:r>
            <a:endParaRPr lang="en-US" sz="2400" kern="0" dirty="0">
              <a:solidFill>
                <a:schemeClr val="tx2"/>
              </a:solidFill>
              <a:latin typeface="+mj-lt"/>
              <a:ea typeface="+mj-ea"/>
              <a:cs typeface="B Nazanin" pitchFamily="2" charset="-78"/>
            </a:endParaRPr>
          </a:p>
        </p:txBody>
      </p:sp>
      <p:sp>
        <p:nvSpPr>
          <p:cNvPr id="23" name="Rectangle 3"/>
          <p:cNvSpPr txBox="1">
            <a:spLocks noChangeArrowheads="1"/>
          </p:cNvSpPr>
          <p:nvPr/>
        </p:nvSpPr>
        <p:spPr bwMode="auto">
          <a:xfrm>
            <a:off x="890588" y="5786438"/>
            <a:ext cx="7243762" cy="715962"/>
          </a:xfrm>
          <a:prstGeom prst="rect">
            <a:avLst/>
          </a:prstGeom>
          <a:noFill/>
          <a:ln w="9525">
            <a:noFill/>
            <a:miter lim="800000"/>
            <a:headEnd/>
            <a:tailEnd/>
          </a:ln>
        </p:spPr>
        <p:txBody>
          <a:bodyPr/>
          <a:lstStyle/>
          <a:p>
            <a:pPr marL="342900" indent="-342900" algn="ctr">
              <a:spcBef>
                <a:spcPct val="20000"/>
              </a:spcBef>
              <a:defRPr/>
            </a:pPr>
            <a:r>
              <a:rPr lang="fa-IR" sz="2400" b="1" kern="0" dirty="0">
                <a:latin typeface="+mn-lt"/>
                <a:cs typeface="B Nazanin" pitchFamily="2" charset="-78"/>
              </a:rPr>
              <a:t>17% = (8% ـ 14%) × 1.5+ 8% = </a:t>
            </a:r>
            <a:r>
              <a:rPr lang="en-US" sz="2400" b="1" kern="0" dirty="0">
                <a:latin typeface="+mn-lt"/>
                <a:cs typeface="B Nazanin" pitchFamily="2" charset="-78"/>
              </a:rPr>
              <a:t>k</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algn="r" eaLnBrk="1" hangingPunct="1"/>
            <a:r>
              <a:rPr lang="fa-IR" sz="3200" b="1" smtClean="0">
                <a:solidFill>
                  <a:srgbClr val="FF0000"/>
                </a:solidFill>
                <a:cs typeface="B Titr" panose="00000700000000000000" pitchFamily="2" charset="-78"/>
              </a:rPr>
              <a:t>چند نمونه سئوال امتحاني</a:t>
            </a:r>
            <a:endParaRPr lang="en-US" sz="3200" b="1" smtClean="0">
              <a:solidFill>
                <a:srgbClr val="FF0000"/>
              </a:solidFill>
              <a:cs typeface="B Titr" panose="00000700000000000000" pitchFamily="2" charset="-78"/>
            </a:endParaRPr>
          </a:p>
        </p:txBody>
      </p:sp>
      <p:sp>
        <p:nvSpPr>
          <p:cNvPr id="66564" name="Rectangle 3"/>
          <p:cNvSpPr>
            <a:spLocks noGrp="1" noChangeArrowheads="1"/>
          </p:cNvSpPr>
          <p:nvPr>
            <p:ph type="body" idx="1"/>
          </p:nvPr>
        </p:nvSpPr>
        <p:spPr>
          <a:xfrm>
            <a:off x="431800" y="1600200"/>
            <a:ext cx="7777163" cy="4349750"/>
          </a:xfrm>
        </p:spPr>
        <p:txBody>
          <a:bodyPr/>
          <a:lstStyle/>
          <a:p>
            <a:pPr algn="just" eaLnBrk="1" hangingPunct="1">
              <a:buFontTx/>
              <a:buNone/>
            </a:pPr>
            <a:r>
              <a:rPr lang="fa-IR" sz="2400" b="1" smtClean="0">
                <a:cs typeface="B Mitra" panose="00000400000000000000" pitchFamily="2" charset="-78"/>
              </a:rPr>
              <a:t>1 ـ قيمت بازار سهام عادي شركت شهاب در حال حاضر 2500 ريال است. در صورتيكه نرخ بازده مورد انتظار بازار 20% ، نرخ بازده بدون ريسك 12% و بتاي شركت 2/1 و نرخ رشد بلند مدت شركت 5 درصد باشد، پيش بيني سهامداران از سود سال جاري شركت ( </a:t>
            </a:r>
            <a:r>
              <a:rPr lang="en-US" sz="2400" b="1" smtClean="0">
                <a:cs typeface="B Mitra" panose="00000400000000000000" pitchFamily="2" charset="-78"/>
              </a:rPr>
              <a:t>D1</a:t>
            </a:r>
            <a:r>
              <a:rPr lang="fa-IR" sz="2400" b="1" smtClean="0">
                <a:cs typeface="B Mitra" panose="00000400000000000000" pitchFamily="2" charset="-78"/>
              </a:rPr>
              <a:t> ) چقدر است؟</a:t>
            </a:r>
            <a:endParaRPr lang="en-US" sz="2400" b="1" smtClean="0">
              <a:cs typeface="B Mitra" panose="00000400000000000000" pitchFamily="2" charset="-78"/>
            </a:endParaRPr>
          </a:p>
          <a:p>
            <a:pPr algn="just" eaLnBrk="1" hangingPunct="1">
              <a:buFontTx/>
              <a:buNone/>
            </a:pPr>
            <a:endParaRPr lang="en-US" sz="2400" b="1" smtClean="0">
              <a:cs typeface="B Mitra" panose="00000400000000000000" pitchFamily="2" charset="-78"/>
            </a:endParaRPr>
          </a:p>
          <a:p>
            <a:pPr algn="ctr" eaLnBrk="1" hangingPunct="1">
              <a:buFontTx/>
              <a:buNone/>
            </a:pPr>
            <a:r>
              <a:rPr lang="fa-IR" sz="2400" b="1" smtClean="0">
                <a:cs typeface="B Titr" panose="00000700000000000000" pitchFamily="2" charset="-78"/>
              </a:rPr>
              <a:t>6/21% = (12%  ـ 20%) × 2/1 + 12% = </a:t>
            </a:r>
            <a:r>
              <a:rPr lang="en-US" sz="2400" b="1" smtClean="0">
                <a:cs typeface="B Titr" panose="00000700000000000000" pitchFamily="2" charset="-78"/>
              </a:rPr>
              <a:t>kj</a:t>
            </a:r>
          </a:p>
        </p:txBody>
      </p:sp>
      <p:sp>
        <p:nvSpPr>
          <p:cNvPr id="66565" name="Rectangle 4"/>
          <p:cNvSpPr>
            <a:spLocks noChangeArrowheads="1"/>
          </p:cNvSpPr>
          <p:nvPr/>
        </p:nvSpPr>
        <p:spPr bwMode="auto">
          <a:xfrm>
            <a:off x="0" y="322421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66562" name="Object 5"/>
          <p:cNvGraphicFramePr>
            <a:graphicFrameLocks noChangeAspect="1"/>
          </p:cNvGraphicFramePr>
          <p:nvPr/>
        </p:nvGraphicFramePr>
        <p:xfrm>
          <a:off x="720725" y="4811713"/>
          <a:ext cx="7056438" cy="827087"/>
        </p:xfrm>
        <a:graphic>
          <a:graphicData uri="http://schemas.openxmlformats.org/presentationml/2006/ole">
            <mc:AlternateContent xmlns:mc="http://schemas.openxmlformats.org/markup-compatibility/2006">
              <mc:Choice xmlns:v="urn:schemas-microsoft-com:vml" Requires="v">
                <p:oleObj spid="_x0000_s66577" name="Equation" r:id="rId3" imgW="3492500" imgH="406400" progId="Equation.3">
                  <p:embed/>
                </p:oleObj>
              </mc:Choice>
              <mc:Fallback>
                <p:oleObj name="Equation" r:id="rId3" imgW="3492500" imgH="406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 y="4811713"/>
                        <a:ext cx="7056438" cy="82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61963" y="428625"/>
            <a:ext cx="7777162" cy="1354138"/>
          </a:xfrm>
        </p:spPr>
        <p:txBody>
          <a:bodyPr/>
          <a:lstStyle/>
          <a:p>
            <a:pPr algn="just" eaLnBrk="1" hangingPunct="1"/>
            <a:r>
              <a:rPr lang="fa-IR" sz="2400" b="1" smtClean="0">
                <a:cs typeface="B Mitra" panose="00000400000000000000" pitchFamily="2" charset="-78"/>
              </a:rPr>
              <a:t>2 ـ سود سهام سال جاري شركت شبنم 340 ريال، نرخ بازده مورد انتظار بازار 15 درصد، نرخ بازده بدون ريسك 7 درصد، نرخ رشد شركت 3% و بتاي اين شركت 2/1 است. قيمت سهام شركت در حال حاضر چقدر است؟</a:t>
            </a:r>
            <a:r>
              <a:rPr lang="fa-IR" sz="2400" smtClean="0">
                <a:cs typeface="B Mitra" panose="00000400000000000000" pitchFamily="2" charset="-78"/>
              </a:rPr>
              <a:t> </a:t>
            </a:r>
            <a:endParaRPr lang="en-US" sz="2400" smtClean="0">
              <a:cs typeface="B Mitra" panose="00000400000000000000" pitchFamily="2" charset="-78"/>
            </a:endParaRPr>
          </a:p>
        </p:txBody>
      </p:sp>
      <p:sp>
        <p:nvSpPr>
          <p:cNvPr id="183299" name="Rectangle 3"/>
          <p:cNvSpPr>
            <a:spLocks noGrp="1" noChangeArrowheads="1"/>
          </p:cNvSpPr>
          <p:nvPr>
            <p:ph type="body" idx="1"/>
          </p:nvPr>
        </p:nvSpPr>
        <p:spPr>
          <a:xfrm>
            <a:off x="461963" y="1928813"/>
            <a:ext cx="7777162" cy="1143000"/>
          </a:xfrm>
        </p:spPr>
        <p:txBody>
          <a:bodyPr/>
          <a:lstStyle/>
          <a:p>
            <a:pPr algn="ctr" eaLnBrk="1" hangingPunct="1">
              <a:buFontTx/>
              <a:buNone/>
            </a:pPr>
            <a:r>
              <a:rPr lang="en-US" sz="2400" smtClean="0">
                <a:cs typeface="B Titr" panose="00000700000000000000" pitchFamily="2" charset="-78"/>
              </a:rPr>
              <a:t> </a:t>
            </a:r>
            <a:r>
              <a:rPr lang="fa-IR" sz="2400" b="1" smtClean="0">
                <a:cs typeface="B Titr" panose="00000700000000000000" pitchFamily="2" charset="-78"/>
              </a:rPr>
              <a:t>6/16% = (7%  ـ 15%) × 2/1 + 7% = </a:t>
            </a:r>
            <a:r>
              <a:rPr lang="en-US" sz="2400" b="1" smtClean="0">
                <a:cs typeface="B Titr" panose="00000700000000000000" pitchFamily="2" charset="-78"/>
              </a:rPr>
              <a:t>kj</a:t>
            </a:r>
            <a:endParaRPr lang="fa-IR" sz="2400" b="1" smtClean="0">
              <a:cs typeface="B Titr" panose="00000700000000000000" pitchFamily="2" charset="-78"/>
            </a:endParaRPr>
          </a:p>
          <a:p>
            <a:pPr algn="ctr" eaLnBrk="1" hangingPunct="1">
              <a:buFontTx/>
              <a:buNone/>
            </a:pPr>
            <a:r>
              <a:rPr lang="fa-IR" sz="2400" b="1" smtClean="0">
                <a:cs typeface="B Titr" panose="00000700000000000000" pitchFamily="2" charset="-78"/>
              </a:rPr>
              <a:t>2500 = (3% ـ 6/16%) ÷ 340</a:t>
            </a:r>
            <a:r>
              <a:rPr lang="fa-IR" sz="2400" smtClean="0">
                <a:cs typeface="B Titr" panose="00000700000000000000" pitchFamily="2" charset="-78"/>
              </a:rPr>
              <a:t> </a:t>
            </a:r>
            <a:endParaRPr lang="en-US" sz="2400" smtClean="0">
              <a:cs typeface="B Titr" panose="00000700000000000000" pitchFamily="2" charset="-78"/>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61963" y="500063"/>
            <a:ext cx="7777162" cy="1727200"/>
          </a:xfrm>
        </p:spPr>
        <p:txBody>
          <a:bodyPr/>
          <a:lstStyle/>
          <a:p>
            <a:pPr algn="just" eaLnBrk="1" hangingPunct="1"/>
            <a:r>
              <a:rPr lang="fa-IR" sz="2800" b="1" smtClean="0">
                <a:cs typeface="B Mitra" panose="00000400000000000000" pitchFamily="2" charset="-78"/>
              </a:rPr>
              <a:t>3 ـ اگر نرخ بازده كل بازار 18 درصد باشد، نرخ بازده مورد انتظار سهام شركت گلستان كه بتاي آن يك است چقدر است؟</a:t>
            </a:r>
            <a:endParaRPr lang="en-US" sz="2800" b="1" smtClean="0">
              <a:cs typeface="B Mitra" panose="00000400000000000000" pitchFamily="2" charset="-78"/>
            </a:endParaRPr>
          </a:p>
        </p:txBody>
      </p:sp>
      <p:sp>
        <p:nvSpPr>
          <p:cNvPr id="184323" name="Rectangle 3"/>
          <p:cNvSpPr>
            <a:spLocks noGrp="1" noChangeArrowheads="1"/>
          </p:cNvSpPr>
          <p:nvPr>
            <p:ph type="body" idx="1"/>
          </p:nvPr>
        </p:nvSpPr>
        <p:spPr>
          <a:xfrm>
            <a:off x="533400" y="2071688"/>
            <a:ext cx="7777163" cy="1503362"/>
          </a:xfrm>
        </p:spPr>
        <p:txBody>
          <a:bodyPr/>
          <a:lstStyle/>
          <a:p>
            <a:pPr eaLnBrk="1" hangingPunct="1">
              <a:buFontTx/>
              <a:buNone/>
            </a:pPr>
            <a:r>
              <a:rPr lang="fa-IR" sz="2400" b="1" smtClean="0">
                <a:cs typeface="B Titr" panose="00000700000000000000" pitchFamily="2" charset="-78"/>
              </a:rPr>
              <a:t>     جواب:</a:t>
            </a:r>
          </a:p>
          <a:p>
            <a:pPr eaLnBrk="1" hangingPunct="1">
              <a:buFontTx/>
              <a:buNone/>
            </a:pPr>
            <a:r>
              <a:rPr lang="fa-IR" sz="2400" b="1" smtClean="0">
                <a:cs typeface="B Titr" panose="00000700000000000000" pitchFamily="2" charset="-78"/>
              </a:rPr>
              <a:t>  18 درصد. زيرا بازده سهامي كه بتاي آن با بتاي بازار برابر باشد با بازده بازار برابر است.</a:t>
            </a:r>
            <a:r>
              <a:rPr lang="fa-IR" sz="2400" smtClean="0">
                <a:cs typeface="B Titr" panose="00000700000000000000" pitchFamily="2" charset="-78"/>
              </a:rPr>
              <a:t> </a:t>
            </a:r>
            <a:endParaRPr lang="en-US" sz="2400" smtClean="0">
              <a:cs typeface="B Titr" panose="00000700000000000000" pitchFamily="2" charset="-78"/>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431800" y="274638"/>
            <a:ext cx="7777163" cy="2433637"/>
          </a:xfrm>
        </p:spPr>
        <p:txBody>
          <a:bodyPr/>
          <a:lstStyle/>
          <a:p>
            <a:pPr algn="just" eaLnBrk="1" hangingPunct="1"/>
            <a:r>
              <a:rPr lang="fa-IR" sz="2800" b="1" smtClean="0">
                <a:cs typeface="B Mitra" panose="00000400000000000000" pitchFamily="2" charset="-78"/>
              </a:rPr>
              <a:t>4 ـ سود سهام سال جاري ( </a:t>
            </a:r>
            <a:r>
              <a:rPr lang="en-US" sz="2800" b="1" smtClean="0">
                <a:cs typeface="B Mitra" panose="00000400000000000000" pitchFamily="2" charset="-78"/>
              </a:rPr>
              <a:t>D1</a:t>
            </a:r>
            <a:r>
              <a:rPr lang="fa-IR" sz="2800" b="1" smtClean="0">
                <a:cs typeface="B Mitra" panose="00000400000000000000" pitchFamily="2" charset="-78"/>
              </a:rPr>
              <a:t>)  شركت شبنم 510 (پانصد و ده) ريال، نرخ بازده مورد انتظار بازار 15 درصد، نرخ بازده بدون ريسك 7 درصد، نرخ رشد شركت 3% و بتاي اين شركت 2/1 است. قيمت سهام شركت در حال حاضر چقدر است؟</a:t>
            </a:r>
            <a:r>
              <a:rPr lang="fa-IR" sz="2800" smtClean="0">
                <a:cs typeface="B Mitra" panose="00000400000000000000" pitchFamily="2" charset="-78"/>
              </a:rPr>
              <a:t> </a:t>
            </a:r>
            <a:endParaRPr lang="en-US" sz="2800" smtClean="0">
              <a:cs typeface="B Mitra" panose="00000400000000000000" pitchFamily="2" charset="-78"/>
            </a:endParaRPr>
          </a:p>
        </p:txBody>
      </p:sp>
      <p:sp>
        <p:nvSpPr>
          <p:cNvPr id="67588" name="Rectangle 3"/>
          <p:cNvSpPr>
            <a:spLocks noGrp="1" noChangeArrowheads="1"/>
          </p:cNvSpPr>
          <p:nvPr>
            <p:ph type="body" idx="1"/>
          </p:nvPr>
        </p:nvSpPr>
        <p:spPr>
          <a:xfrm>
            <a:off x="431800" y="2852738"/>
            <a:ext cx="7777163" cy="3273425"/>
          </a:xfrm>
        </p:spPr>
        <p:txBody>
          <a:bodyPr/>
          <a:lstStyle/>
          <a:p>
            <a:pPr eaLnBrk="1" hangingPunct="1">
              <a:buFontTx/>
              <a:buNone/>
            </a:pPr>
            <a:r>
              <a:rPr lang="fa-IR" sz="2800" b="1" smtClean="0">
                <a:cs typeface="B Mitra" panose="00000400000000000000" pitchFamily="2" charset="-78"/>
              </a:rPr>
              <a:t>    الف) 2833 ريال 	       ب) 3072 ريال </a:t>
            </a:r>
          </a:p>
          <a:p>
            <a:pPr eaLnBrk="1" hangingPunct="1">
              <a:buFontTx/>
              <a:buNone/>
            </a:pPr>
            <a:r>
              <a:rPr lang="fa-IR" sz="2800" b="1" smtClean="0">
                <a:cs typeface="B Mitra" panose="00000400000000000000" pitchFamily="2" charset="-78"/>
              </a:rPr>
              <a:t>	ج) 3400 ريال               </a:t>
            </a:r>
            <a:r>
              <a:rPr lang="fa-IR" sz="2800" b="1" smtClean="0">
                <a:solidFill>
                  <a:srgbClr val="FF0000"/>
                </a:solidFill>
                <a:cs typeface="B Mitra" panose="00000400000000000000" pitchFamily="2" charset="-78"/>
              </a:rPr>
              <a:t> د) 3750 ريال </a:t>
            </a:r>
          </a:p>
          <a:p>
            <a:pPr eaLnBrk="1" hangingPunct="1">
              <a:buFontTx/>
              <a:buNone/>
            </a:pPr>
            <a:endParaRPr lang="fa-IR" sz="1400" b="1" smtClean="0">
              <a:solidFill>
                <a:srgbClr val="FF0000"/>
              </a:solidFill>
              <a:cs typeface="B Mitra" panose="00000400000000000000" pitchFamily="2" charset="-78"/>
            </a:endParaRPr>
          </a:p>
          <a:p>
            <a:pPr algn="ctr" eaLnBrk="1" hangingPunct="1">
              <a:buFontTx/>
              <a:buNone/>
            </a:pPr>
            <a:r>
              <a:rPr lang="fa-IR" sz="2800" b="1" smtClean="0">
                <a:cs typeface="B Titr" panose="00000700000000000000" pitchFamily="2" charset="-78"/>
              </a:rPr>
              <a:t>6/16% = (7% ـ 15%) 2/1 + 7%</a:t>
            </a:r>
            <a:endParaRPr lang="en-US" sz="2800" b="1" smtClean="0">
              <a:cs typeface="B Titr" panose="00000700000000000000" pitchFamily="2" charset="-78"/>
            </a:endParaRPr>
          </a:p>
        </p:txBody>
      </p:sp>
      <p:sp>
        <p:nvSpPr>
          <p:cNvPr id="67589" name="Rectangle 4"/>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67586" name="Object 5"/>
          <p:cNvGraphicFramePr>
            <a:graphicFrameLocks noChangeAspect="1"/>
          </p:cNvGraphicFramePr>
          <p:nvPr/>
        </p:nvGraphicFramePr>
        <p:xfrm>
          <a:off x="1944688" y="4954588"/>
          <a:ext cx="4679950" cy="1169987"/>
        </p:xfrm>
        <a:graphic>
          <a:graphicData uri="http://schemas.openxmlformats.org/presentationml/2006/ole">
            <mc:AlternateContent xmlns:mc="http://schemas.openxmlformats.org/markup-compatibility/2006">
              <mc:Choice xmlns:v="urn:schemas-microsoft-com:vml" Requires="v">
                <p:oleObj spid="_x0000_s67602" name="Equation" r:id="rId3" imgW="1562100" imgH="393700" progId="Equation.3">
                  <p:embed/>
                </p:oleObj>
              </mc:Choice>
              <mc:Fallback>
                <p:oleObj name="Equation" r:id="rId3" imgW="1562100" imgH="393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88" y="4954588"/>
                        <a:ext cx="4679950" cy="1169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0" name="Rectangle 6"/>
          <p:cNvSpPr>
            <a:spLocks noChangeArrowheads="1"/>
          </p:cNvSpPr>
          <p:nvPr/>
        </p:nvSpPr>
        <p:spPr bwMode="auto">
          <a:xfrm>
            <a:off x="0" y="362426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31800" y="274638"/>
            <a:ext cx="7777163" cy="2433637"/>
          </a:xfrm>
        </p:spPr>
        <p:txBody>
          <a:bodyPr/>
          <a:lstStyle/>
          <a:p>
            <a:pPr algn="just" eaLnBrk="1" hangingPunct="1"/>
            <a:r>
              <a:rPr lang="ar-SA" sz="2800" b="1" smtClean="0">
                <a:cs typeface="B Mitra" panose="00000400000000000000" pitchFamily="2" charset="-78"/>
              </a:rPr>
              <a:t>5- انتظار مي رود سود جاري هر سهم عادي شركت نگار 450 ريال و نرخ رشد سالانه آن 4 درصد باشد. در صورتيكه بتاي اين شركت 2/1 نرخ بازده بدون ريسك 8 درصد و نرخ بازده مورد انتظار سهامي با بتاي يك  15 در صد باشد، نرخ بازده مورد انتظار سهام اين شركت چقدر است؟</a:t>
            </a:r>
            <a:endParaRPr lang="en-US" sz="2800" b="1" smtClean="0">
              <a:cs typeface="B Mitra" panose="00000400000000000000" pitchFamily="2" charset="-78"/>
            </a:endParaRPr>
          </a:p>
        </p:txBody>
      </p:sp>
      <p:sp>
        <p:nvSpPr>
          <p:cNvPr id="185347" name="Rectangle 3"/>
          <p:cNvSpPr>
            <a:spLocks noGrp="1" noChangeArrowheads="1"/>
          </p:cNvSpPr>
          <p:nvPr>
            <p:ph type="body" idx="1"/>
          </p:nvPr>
        </p:nvSpPr>
        <p:spPr>
          <a:xfrm>
            <a:off x="431800" y="2852738"/>
            <a:ext cx="7777163" cy="3273425"/>
          </a:xfrm>
        </p:spPr>
        <p:txBody>
          <a:bodyPr/>
          <a:lstStyle/>
          <a:p>
            <a:pPr eaLnBrk="1" hangingPunct="1">
              <a:buFontTx/>
              <a:buNone/>
            </a:pPr>
            <a:r>
              <a:rPr lang="fa-IR" sz="2800" b="1" smtClean="0">
                <a:cs typeface="B Mitra" panose="00000400000000000000" pitchFamily="2" charset="-78"/>
              </a:rPr>
              <a:t>         </a:t>
            </a:r>
            <a:r>
              <a:rPr lang="ar-SA" sz="2800" b="1" smtClean="0">
                <a:cs typeface="B Mitra" panose="00000400000000000000" pitchFamily="2" charset="-78"/>
              </a:rPr>
              <a:t>الف</a:t>
            </a:r>
            <a:r>
              <a:rPr lang="fa-IR" sz="2800" b="1" smtClean="0">
                <a:cs typeface="B Mitra" panose="00000400000000000000" pitchFamily="2" charset="-78"/>
              </a:rPr>
              <a:t>) </a:t>
            </a:r>
            <a:r>
              <a:rPr lang="ar-SA" sz="2800" b="1" smtClean="0">
                <a:cs typeface="B Mitra" panose="00000400000000000000" pitchFamily="2" charset="-78"/>
              </a:rPr>
              <a:t>26%                  </a:t>
            </a:r>
            <a:r>
              <a:rPr lang="ar-SA" sz="2800" b="1" smtClean="0">
                <a:solidFill>
                  <a:srgbClr val="FF0000"/>
                </a:solidFill>
                <a:cs typeface="B Mitra" panose="00000400000000000000" pitchFamily="2" charset="-78"/>
              </a:rPr>
              <a:t>ب) 4/16%  </a:t>
            </a:r>
            <a:endParaRPr lang="fa-IR" sz="2800" b="1" smtClean="0">
              <a:solidFill>
                <a:srgbClr val="FF0000"/>
              </a:solidFill>
              <a:cs typeface="B Mitra" panose="00000400000000000000" pitchFamily="2" charset="-78"/>
            </a:endParaRPr>
          </a:p>
          <a:p>
            <a:pPr eaLnBrk="1" hangingPunct="1">
              <a:buFontTx/>
              <a:buNone/>
            </a:pPr>
            <a:r>
              <a:rPr lang="ar-SA" sz="2800" b="1" smtClean="0">
                <a:cs typeface="B Mitra" panose="00000400000000000000" pitchFamily="2" charset="-78"/>
              </a:rPr>
              <a:t>	      ج) 18%                    د) 23% </a:t>
            </a:r>
            <a:endParaRPr lang="fa-IR" sz="2800" b="1" smtClean="0">
              <a:cs typeface="B Mitra" panose="00000400000000000000" pitchFamily="2" charset="-78"/>
            </a:endParaRPr>
          </a:p>
          <a:p>
            <a:pPr eaLnBrk="1" hangingPunct="1">
              <a:buFontTx/>
              <a:buNone/>
            </a:pPr>
            <a:endParaRPr lang="fa-IR" sz="1400" b="1" smtClean="0">
              <a:cs typeface="B Mitra" panose="00000400000000000000" pitchFamily="2" charset="-78"/>
            </a:endParaRPr>
          </a:p>
          <a:p>
            <a:pPr algn="ctr" eaLnBrk="1" hangingPunct="1">
              <a:buFontTx/>
              <a:buNone/>
            </a:pPr>
            <a:r>
              <a:rPr lang="fa-IR" sz="2800" b="1" smtClean="0">
                <a:cs typeface="B Titr" panose="00000700000000000000" pitchFamily="2" charset="-78"/>
              </a:rPr>
              <a:t>4/16% = (8</a:t>
            </a:r>
            <a:r>
              <a:rPr lang="ar-SA" sz="2800" b="1" smtClean="0">
                <a:cs typeface="B Titr" panose="00000700000000000000" pitchFamily="2" charset="-78"/>
              </a:rPr>
              <a:t>% ـ 15%) 2/1 + 8%</a:t>
            </a:r>
            <a:endParaRPr lang="en-US" sz="2800" b="1" smtClean="0">
              <a:cs typeface="B Titr" panose="00000700000000000000" pitchFamily="2" charset="-78"/>
            </a:endParaRPr>
          </a:p>
        </p:txBody>
      </p:sp>
      <p:sp>
        <p:nvSpPr>
          <p:cNvPr id="185348" name="Rectangle 4"/>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85349" name="Rectangle 5"/>
          <p:cNvSpPr>
            <a:spLocks noChangeArrowheads="1"/>
          </p:cNvSpPr>
          <p:nvPr/>
        </p:nvSpPr>
        <p:spPr bwMode="auto">
          <a:xfrm>
            <a:off x="0" y="362426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85350" name="Rectangle 6"/>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85351" name="Rectangle 7"/>
          <p:cNvSpPr>
            <a:spLocks noChangeArrowheads="1"/>
          </p:cNvSpPr>
          <p:nvPr/>
        </p:nvSpPr>
        <p:spPr bwMode="auto">
          <a:xfrm>
            <a:off x="0" y="362426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Rectangle 2"/>
          <p:cNvSpPr>
            <a:spLocks noGrp="1" noChangeArrowheads="1"/>
          </p:cNvSpPr>
          <p:nvPr>
            <p:ph type="body" idx="1"/>
          </p:nvPr>
        </p:nvSpPr>
        <p:spPr>
          <a:xfrm>
            <a:off x="431800" y="1268413"/>
            <a:ext cx="7777163" cy="4857750"/>
          </a:xfrm>
        </p:spPr>
        <p:txBody>
          <a:bodyPr/>
          <a:lstStyle/>
          <a:p>
            <a:pPr eaLnBrk="1" hangingPunct="1">
              <a:buFontTx/>
              <a:buNone/>
            </a:pPr>
            <a:r>
              <a:rPr lang="fa-IR" sz="2800" b="1" smtClean="0">
                <a:cs typeface="B Mitra" panose="00000400000000000000" pitchFamily="2" charset="-78"/>
              </a:rPr>
              <a:t>6 - با توجه به اطلاعات سئوال قبل قيمت سهام شركت چقدر است؟</a:t>
            </a:r>
          </a:p>
          <a:p>
            <a:pPr eaLnBrk="1" hangingPunct="1">
              <a:buFontTx/>
              <a:buNone/>
            </a:pPr>
            <a:r>
              <a:rPr lang="fa-IR" sz="2800" b="1" smtClean="0">
                <a:cs typeface="B Mitra" panose="00000400000000000000" pitchFamily="2" charset="-78"/>
              </a:rPr>
              <a:t>     الف) 2368 ريال         ب) 2744 ريال  </a:t>
            </a:r>
          </a:p>
          <a:p>
            <a:pPr eaLnBrk="1" hangingPunct="1">
              <a:buFontTx/>
              <a:buNone/>
            </a:pPr>
            <a:r>
              <a:rPr lang="fa-IR" sz="2800" b="1" smtClean="0">
                <a:cs typeface="B Mitra" panose="00000400000000000000" pitchFamily="2" charset="-78"/>
              </a:rPr>
              <a:t>     ج) 3214 ريال            </a:t>
            </a:r>
            <a:r>
              <a:rPr lang="fa-IR" sz="2800" b="1" smtClean="0">
                <a:solidFill>
                  <a:srgbClr val="FF0000"/>
                </a:solidFill>
                <a:cs typeface="B Mitra" panose="00000400000000000000" pitchFamily="2" charset="-78"/>
              </a:rPr>
              <a:t>د) 3629 ريال</a:t>
            </a:r>
            <a:r>
              <a:rPr lang="fa-IR" sz="2800" smtClean="0">
                <a:solidFill>
                  <a:srgbClr val="FF0000"/>
                </a:solidFill>
                <a:cs typeface="B Mitra" panose="00000400000000000000" pitchFamily="2" charset="-78"/>
              </a:rPr>
              <a:t> </a:t>
            </a:r>
            <a:endParaRPr lang="en-US" sz="2800" smtClean="0">
              <a:solidFill>
                <a:srgbClr val="FF0000"/>
              </a:solidFill>
              <a:cs typeface="B Mitra" panose="00000400000000000000" pitchFamily="2" charset="-78"/>
            </a:endParaRPr>
          </a:p>
        </p:txBody>
      </p:sp>
      <p:sp>
        <p:nvSpPr>
          <p:cNvPr id="68612" name="Rectangle 3"/>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68610" name="Object 4"/>
          <p:cNvGraphicFramePr>
            <a:graphicFrameLocks noChangeAspect="1"/>
          </p:cNvGraphicFramePr>
          <p:nvPr/>
        </p:nvGraphicFramePr>
        <p:xfrm>
          <a:off x="2303463" y="3646488"/>
          <a:ext cx="5041900" cy="1252537"/>
        </p:xfrm>
        <a:graphic>
          <a:graphicData uri="http://schemas.openxmlformats.org/presentationml/2006/ole">
            <mc:AlternateContent xmlns:mc="http://schemas.openxmlformats.org/markup-compatibility/2006">
              <mc:Choice xmlns:v="urn:schemas-microsoft-com:vml" Requires="v">
                <p:oleObj spid="_x0000_s68625" name="Equation" r:id="rId3" imgW="1574800" imgH="393700" progId="Equation.3">
                  <p:embed/>
                </p:oleObj>
              </mc:Choice>
              <mc:Fallback>
                <p:oleObj name="Equation" r:id="rId3" imgW="1574800" imgH="393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463" y="3646488"/>
                        <a:ext cx="5041900" cy="1252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3" name="Rectangle 5"/>
          <p:cNvSpPr>
            <a:spLocks noChangeArrowheads="1"/>
          </p:cNvSpPr>
          <p:nvPr/>
        </p:nvSpPr>
        <p:spPr bwMode="auto">
          <a:xfrm>
            <a:off x="0" y="362426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962025" y="2276475"/>
            <a:ext cx="6859588" cy="1143000"/>
          </a:xfrm>
        </p:spPr>
        <p:txBody>
          <a:bodyPr/>
          <a:lstStyle/>
          <a:p>
            <a:pPr eaLnBrk="1" hangingPunct="1">
              <a:defRPr/>
            </a:pPr>
            <a:r>
              <a:rPr lang="fa-IR" b="1" dirty="0" smtClean="0">
                <a:solidFill>
                  <a:srgbClr val="FF0000"/>
                </a:solidFill>
                <a:effectLst>
                  <a:outerShdw blurRad="38100" dist="38100" dir="2700000" algn="tl">
                    <a:srgbClr val="000000">
                      <a:alpha val="43137"/>
                    </a:srgbClr>
                  </a:outerShdw>
                </a:effectLst>
                <a:cs typeface="+mn-cs"/>
              </a:rPr>
              <a:t>فصل دوم: ارزش زماني پول</a:t>
            </a:r>
            <a:endParaRPr lang="en-US" b="1" dirty="0" smtClean="0">
              <a:solidFill>
                <a:srgbClr val="FF0000"/>
              </a:solidFill>
              <a:effectLst>
                <a:outerShdw blurRad="38100" dist="38100" dir="2700000" algn="tl">
                  <a:srgbClr val="000000">
                    <a:alpha val="43137"/>
                  </a:srgbClr>
                </a:outerShdw>
              </a:effectLst>
              <a:cs typeface="+mn-cs"/>
            </a:endParaRP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Rectangle 3"/>
          <p:cNvSpPr>
            <a:spLocks noGrp="1" noChangeArrowheads="1"/>
          </p:cNvSpPr>
          <p:nvPr>
            <p:ph type="body" idx="1"/>
          </p:nvPr>
        </p:nvSpPr>
        <p:spPr>
          <a:xfrm>
            <a:off x="431800" y="765175"/>
            <a:ext cx="7777163" cy="5360988"/>
          </a:xfrm>
        </p:spPr>
        <p:txBody>
          <a:bodyPr/>
          <a:lstStyle/>
          <a:p>
            <a:pPr algn="just" eaLnBrk="1" hangingPunct="1">
              <a:lnSpc>
                <a:spcPct val="90000"/>
              </a:lnSpc>
              <a:buFontTx/>
              <a:buNone/>
            </a:pPr>
            <a:r>
              <a:rPr lang="fa-IR" sz="2400" b="1" smtClean="0">
                <a:cs typeface="B Mitra" panose="00000400000000000000" pitchFamily="2" charset="-78"/>
              </a:rPr>
              <a:t>7 ـ براي سرمايه گذاري كه مجموعه بسيار متنوعي از اوراق بهادار را در اختيار دارد ، كداميك از جملات زير صحيح نيست؟</a:t>
            </a:r>
          </a:p>
          <a:p>
            <a:pPr algn="just" eaLnBrk="1" hangingPunct="1">
              <a:lnSpc>
                <a:spcPct val="90000"/>
              </a:lnSpc>
              <a:buFontTx/>
              <a:buNone/>
            </a:pPr>
            <a:r>
              <a:rPr lang="fa-IR" sz="2400" b="1" smtClean="0">
                <a:cs typeface="B Mitra" panose="00000400000000000000" pitchFamily="2" charset="-78"/>
              </a:rPr>
              <a:t>الف) هر چه ضريب همبستگي بين بازده سهام جديدي كه مي خواهد خريداري كند با بازده كل بازار بيشتر باشد ، ريسك سهام جديد براي او بيشتر است.</a:t>
            </a:r>
          </a:p>
          <a:p>
            <a:pPr algn="just" eaLnBrk="1" hangingPunct="1">
              <a:lnSpc>
                <a:spcPct val="90000"/>
              </a:lnSpc>
              <a:buFontTx/>
              <a:buNone/>
            </a:pPr>
            <a:r>
              <a:rPr lang="fa-IR" sz="2400" b="1" smtClean="0">
                <a:cs typeface="B Mitra" panose="00000400000000000000" pitchFamily="2" charset="-78"/>
              </a:rPr>
              <a:t>ب) هر چه ضريب همبستگي بين بازده سهام جديدي كه مي خواهد خريداري كند با بازده كل بازار بيشتر باشد ، سرمايه گذار بازده بيشتري طلب مي كند.</a:t>
            </a:r>
          </a:p>
          <a:p>
            <a:pPr algn="just" eaLnBrk="1" hangingPunct="1">
              <a:lnSpc>
                <a:spcPct val="90000"/>
              </a:lnSpc>
              <a:buFontTx/>
              <a:buNone/>
            </a:pPr>
            <a:r>
              <a:rPr lang="fa-IR" sz="2400" b="1" smtClean="0">
                <a:solidFill>
                  <a:srgbClr val="FF0000"/>
                </a:solidFill>
                <a:cs typeface="B Mitra" panose="00000400000000000000" pitchFamily="2" charset="-78"/>
              </a:rPr>
              <a:t>ج) هر چه ضريب همبستگي بين بازده سهام جديدي كه مي خواهد خريداري كند با بازده پرتفوي او كوچكتر باشد ، ريسك سهام جديد براي او بيشتر است.</a:t>
            </a:r>
          </a:p>
          <a:p>
            <a:pPr algn="just" eaLnBrk="1" hangingPunct="1">
              <a:lnSpc>
                <a:spcPct val="90000"/>
              </a:lnSpc>
              <a:buFontTx/>
              <a:buNone/>
            </a:pPr>
            <a:r>
              <a:rPr lang="fa-IR" sz="2400" b="1" smtClean="0">
                <a:cs typeface="B Mitra" panose="00000400000000000000" pitchFamily="2" charset="-78"/>
              </a:rPr>
              <a:t>د) تمام گزينه هاي فوق صحيح هستند.</a:t>
            </a:r>
          </a:p>
          <a:p>
            <a:pPr algn="just" eaLnBrk="1" hangingPunct="1">
              <a:lnSpc>
                <a:spcPct val="90000"/>
              </a:lnSpc>
              <a:buFontTx/>
              <a:buNone/>
            </a:pPr>
            <a:r>
              <a:rPr lang="fa-IR" sz="2400" b="1" smtClean="0">
                <a:cs typeface="B Mitra" panose="00000400000000000000" pitchFamily="2" charset="-78"/>
              </a:rPr>
              <a:t>گزينه ج صحيح است.</a:t>
            </a:r>
            <a:endParaRPr lang="en-US" sz="2400" b="1"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Rectangle 3"/>
          <p:cNvSpPr>
            <a:spLocks noGrp="1" noChangeArrowheads="1"/>
          </p:cNvSpPr>
          <p:nvPr>
            <p:ph type="body" idx="1"/>
          </p:nvPr>
        </p:nvSpPr>
        <p:spPr>
          <a:xfrm>
            <a:off x="431800" y="765175"/>
            <a:ext cx="7777163" cy="5360988"/>
          </a:xfrm>
        </p:spPr>
        <p:txBody>
          <a:bodyPr/>
          <a:lstStyle/>
          <a:p>
            <a:pPr algn="just" eaLnBrk="1" hangingPunct="1">
              <a:lnSpc>
                <a:spcPct val="90000"/>
              </a:lnSpc>
              <a:buFontTx/>
              <a:buNone/>
            </a:pPr>
            <a:r>
              <a:rPr lang="ar-SA" sz="2800" b="1" smtClean="0">
                <a:cs typeface="B Mitra" panose="00000400000000000000" pitchFamily="2" charset="-78"/>
              </a:rPr>
              <a:t>8- اگر سود سهام مورد انتظار سال آتي شركت الف و شركت ب با هم برابر باشد كدام يك از گزينه هاي زير صحيح است؟</a:t>
            </a:r>
          </a:p>
          <a:p>
            <a:pPr algn="just" eaLnBrk="1" hangingPunct="1">
              <a:lnSpc>
                <a:spcPct val="90000"/>
              </a:lnSpc>
              <a:buFontTx/>
              <a:buNone/>
            </a:pPr>
            <a:r>
              <a:rPr lang="ar-SA" sz="2800" b="1" smtClean="0">
                <a:solidFill>
                  <a:srgbClr val="FF0000"/>
                </a:solidFill>
                <a:cs typeface="B Mitra" panose="00000400000000000000" pitchFamily="2" charset="-78"/>
              </a:rPr>
              <a:t>الف) اگر بتاي يكي از آنها منفي و بتاي ديگري مثبت باشد ارزش بازار سهام هر كدام كه داراي بتاي منفي است بيشتر است. </a:t>
            </a:r>
          </a:p>
          <a:p>
            <a:pPr algn="just" eaLnBrk="1" hangingPunct="1">
              <a:lnSpc>
                <a:spcPct val="90000"/>
              </a:lnSpc>
              <a:buFontTx/>
              <a:buNone/>
            </a:pPr>
            <a:r>
              <a:rPr lang="ar-SA" sz="2800" b="1" smtClean="0">
                <a:cs typeface="B Mitra" panose="00000400000000000000" pitchFamily="2" charset="-78"/>
              </a:rPr>
              <a:t>ب) همواره ارزش بازار سهام شركتي بالا تراست كه بين بازده آن با بازده كل بازار همبستگي مثبت بالاتري وجود داشته است.</a:t>
            </a:r>
          </a:p>
          <a:p>
            <a:pPr algn="just" eaLnBrk="1" hangingPunct="1">
              <a:lnSpc>
                <a:spcPct val="90000"/>
              </a:lnSpc>
              <a:buFontTx/>
              <a:buNone/>
            </a:pPr>
            <a:r>
              <a:rPr lang="ar-SA" sz="2800" b="1" smtClean="0">
                <a:cs typeface="B Mitra" panose="00000400000000000000" pitchFamily="2" charset="-78"/>
              </a:rPr>
              <a:t>ج) ارزش بازار سهام شركتي كه داراي بتاي بالاتر است بيشتر است.</a:t>
            </a:r>
          </a:p>
          <a:p>
            <a:pPr algn="just" eaLnBrk="1" hangingPunct="1">
              <a:lnSpc>
                <a:spcPct val="90000"/>
              </a:lnSpc>
              <a:buFontTx/>
              <a:buNone/>
            </a:pPr>
            <a:r>
              <a:rPr lang="ar-SA" sz="2800" b="1" smtClean="0">
                <a:cs typeface="B Mitra" panose="00000400000000000000" pitchFamily="2" charset="-78"/>
              </a:rPr>
              <a:t>د) هيچكدام از گزينه هاي فوق صحيح نيستند.</a:t>
            </a:r>
          </a:p>
          <a:p>
            <a:pPr algn="just" eaLnBrk="1" hangingPunct="1">
              <a:lnSpc>
                <a:spcPct val="90000"/>
              </a:lnSpc>
              <a:buFontTx/>
              <a:buNone/>
            </a:pPr>
            <a:endParaRPr lang="fa-IR" sz="2800" b="1" smtClean="0">
              <a:cs typeface="B Mitra" panose="00000400000000000000" pitchFamily="2" charset="-78"/>
            </a:endParaRPr>
          </a:p>
          <a:p>
            <a:pPr algn="just" eaLnBrk="1" hangingPunct="1">
              <a:lnSpc>
                <a:spcPct val="90000"/>
              </a:lnSpc>
              <a:buFontTx/>
              <a:buNone/>
            </a:pPr>
            <a:r>
              <a:rPr lang="fa-IR" sz="2800" b="1" smtClean="0">
                <a:cs typeface="B Mitra" panose="00000400000000000000" pitchFamily="2" charset="-78"/>
              </a:rPr>
              <a:t>گزينه الف صحيح است.</a:t>
            </a:r>
            <a:endParaRPr lang="en-US" sz="2800" b="1"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Rectangle 3"/>
          <p:cNvSpPr>
            <a:spLocks noGrp="1" noChangeArrowheads="1"/>
          </p:cNvSpPr>
          <p:nvPr>
            <p:ph type="body" idx="1"/>
          </p:nvPr>
        </p:nvSpPr>
        <p:spPr>
          <a:xfrm>
            <a:off x="431800" y="692150"/>
            <a:ext cx="7777163" cy="5434013"/>
          </a:xfrm>
        </p:spPr>
        <p:txBody>
          <a:bodyPr/>
          <a:lstStyle/>
          <a:p>
            <a:pPr algn="just" eaLnBrk="1" hangingPunct="1">
              <a:buFontTx/>
              <a:buNone/>
            </a:pPr>
            <a:r>
              <a:rPr lang="fa-IR" sz="2800" b="1" smtClean="0">
                <a:cs typeface="B Mitra" panose="00000400000000000000" pitchFamily="2" charset="-78"/>
              </a:rPr>
              <a:t>9- انتظار مي رود سود هر سهم عادي شركت نگار در سال آينده 400 ريال باشد. در صورتيكه بتاي اين شركت 8/0 ، نرخ بازده بدون ريسك 8  درصد و نرخ بازده مورد انتظار بازار 18 در صد باشد، قيمت سهام شركت اكنون چقدر است؟</a:t>
            </a:r>
          </a:p>
          <a:p>
            <a:pPr eaLnBrk="1" hangingPunct="1">
              <a:buFontTx/>
              <a:buNone/>
            </a:pPr>
            <a:endParaRPr lang="fa-IR" sz="2800" b="1" smtClean="0">
              <a:cs typeface="B Mitra" panose="00000400000000000000" pitchFamily="2" charset="-78"/>
            </a:endParaRPr>
          </a:p>
          <a:p>
            <a:pPr eaLnBrk="1" hangingPunct="1">
              <a:buFontTx/>
              <a:buNone/>
            </a:pPr>
            <a:r>
              <a:rPr lang="fa-IR" sz="2800" b="1" smtClean="0">
                <a:cs typeface="B Mitra" panose="00000400000000000000" pitchFamily="2" charset="-78"/>
              </a:rPr>
              <a:t>    الف) 1786 ريال             </a:t>
            </a:r>
            <a:r>
              <a:rPr lang="fa-IR" sz="2800" b="1" smtClean="0">
                <a:solidFill>
                  <a:srgbClr val="FF0000"/>
                </a:solidFill>
                <a:cs typeface="B Mitra" panose="00000400000000000000" pitchFamily="2" charset="-78"/>
              </a:rPr>
              <a:t>ب) 2500 ريال </a:t>
            </a:r>
          </a:p>
          <a:p>
            <a:pPr eaLnBrk="1" hangingPunct="1">
              <a:buFontTx/>
              <a:buNone/>
            </a:pPr>
            <a:r>
              <a:rPr lang="fa-IR" sz="2800" b="1" smtClean="0">
                <a:cs typeface="B Mitra" panose="00000400000000000000" pitchFamily="2" charset="-78"/>
              </a:rPr>
              <a:t>    ج) 2222 ريال               د) 5000</a:t>
            </a:r>
            <a:r>
              <a:rPr lang="fa-IR" sz="2800" smtClean="0">
                <a:cs typeface="B Mitra" panose="00000400000000000000" pitchFamily="2" charset="-78"/>
              </a:rPr>
              <a:t> </a:t>
            </a:r>
          </a:p>
          <a:p>
            <a:pPr eaLnBrk="1" hangingPunct="1">
              <a:buFontTx/>
              <a:buNone/>
            </a:pPr>
            <a:r>
              <a:rPr lang="fa-IR" sz="2800" smtClean="0">
                <a:cs typeface="B Mitra" panose="00000400000000000000" pitchFamily="2" charset="-78"/>
              </a:rPr>
              <a:t>   </a:t>
            </a:r>
          </a:p>
          <a:p>
            <a:pPr eaLnBrk="1" hangingPunct="1">
              <a:buFontTx/>
              <a:buNone/>
            </a:pPr>
            <a:r>
              <a:rPr lang="fa-IR" sz="2800" smtClean="0">
                <a:cs typeface="B Mitra" panose="00000400000000000000" pitchFamily="2" charset="-78"/>
              </a:rPr>
              <a:t>    گزينه ب صحيح است. </a:t>
            </a:r>
            <a:endParaRPr lang="en-US" sz="2800"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7" name="Rectangle 2"/>
          <p:cNvSpPr>
            <a:spLocks noGrp="1" noChangeArrowheads="1"/>
          </p:cNvSpPr>
          <p:nvPr>
            <p:ph type="title"/>
          </p:nvPr>
        </p:nvSpPr>
        <p:spPr>
          <a:xfrm>
            <a:off x="431800" y="476250"/>
            <a:ext cx="7705725" cy="2074863"/>
          </a:xfrm>
        </p:spPr>
        <p:txBody>
          <a:bodyPr/>
          <a:lstStyle/>
          <a:p>
            <a:pPr algn="just" eaLnBrk="1" hangingPunct="1"/>
            <a:r>
              <a:rPr lang="fa-IR" sz="2400" b="1" smtClean="0">
                <a:cs typeface="B Mitra" panose="00000400000000000000" pitchFamily="2" charset="-78"/>
              </a:rPr>
              <a:t>10</a:t>
            </a:r>
            <a:r>
              <a:rPr lang="ar-SA" sz="2400" b="1" smtClean="0">
                <a:cs typeface="B Mitra" panose="00000400000000000000" pitchFamily="2" charset="-78"/>
              </a:rPr>
              <a:t>- شركت بهاران در سال گذشته 4000 ريال سود سهام پرداخت كرده است. انتظار مي رود سود اين شركت براي سال جاري 10 درصد كاهش داشته باشد اما بعد از آن بطور مداوم با نرخ 2 درصد افزايش پيداكند. در صورتيكه بتاي شركت 5/1 نرخ بازده بازار 15 درصد و نرخ بازده بدون ريسك 9 درصد باشد سهام آن چقدر مي ارزد؟</a:t>
            </a:r>
            <a:endParaRPr lang="en-US" sz="2400" b="1" smtClean="0">
              <a:cs typeface="B Mitra" panose="00000400000000000000" pitchFamily="2" charset="-78"/>
            </a:endParaRPr>
          </a:p>
        </p:txBody>
      </p:sp>
      <p:sp>
        <p:nvSpPr>
          <p:cNvPr id="69638" name="Rectangle 3"/>
          <p:cNvSpPr>
            <a:spLocks noGrp="1" noChangeArrowheads="1"/>
          </p:cNvSpPr>
          <p:nvPr>
            <p:ph type="body" idx="1"/>
          </p:nvPr>
        </p:nvSpPr>
        <p:spPr>
          <a:xfrm>
            <a:off x="431800" y="2565400"/>
            <a:ext cx="7777163" cy="3489325"/>
          </a:xfrm>
        </p:spPr>
        <p:txBody>
          <a:bodyPr/>
          <a:lstStyle/>
          <a:p>
            <a:pPr eaLnBrk="1" hangingPunct="1">
              <a:buFontTx/>
              <a:buNone/>
            </a:pPr>
            <a:r>
              <a:rPr lang="fa-IR" sz="2400" b="1" smtClean="0">
                <a:cs typeface="B Mitra" panose="00000400000000000000" pitchFamily="2" charset="-78"/>
              </a:rPr>
              <a:t>الف) 22888 ريال              ب) 20339 ريال            </a:t>
            </a:r>
          </a:p>
          <a:p>
            <a:pPr eaLnBrk="1" hangingPunct="1">
              <a:buFontTx/>
              <a:buNone/>
            </a:pPr>
            <a:r>
              <a:rPr lang="fa-IR" sz="2400" b="1" smtClean="0">
                <a:solidFill>
                  <a:srgbClr val="FF0000"/>
                </a:solidFill>
                <a:cs typeface="B Mitra" panose="00000400000000000000" pitchFamily="2" charset="-78"/>
              </a:rPr>
              <a:t> ج) 22498 ريال</a:t>
            </a:r>
            <a:r>
              <a:rPr lang="fa-IR" sz="2400" b="1" smtClean="0">
                <a:cs typeface="B Mitra" panose="00000400000000000000" pitchFamily="2" charset="-78"/>
              </a:rPr>
              <a:t>                  د) 26550 ريال</a:t>
            </a:r>
          </a:p>
          <a:p>
            <a:pPr eaLnBrk="1" hangingPunct="1">
              <a:buFontTx/>
              <a:buNone/>
            </a:pPr>
            <a:endParaRPr lang="fa-IR" sz="2400" b="1" smtClean="0">
              <a:cs typeface="B Mitra" panose="00000400000000000000" pitchFamily="2" charset="-78"/>
            </a:endParaRPr>
          </a:p>
          <a:p>
            <a:pPr eaLnBrk="1" hangingPunct="1">
              <a:buFontTx/>
              <a:buNone/>
            </a:pPr>
            <a:r>
              <a:rPr lang="fa-IR" sz="2000" b="1" smtClean="0">
                <a:cs typeface="B Mitra" panose="00000400000000000000" pitchFamily="2" charset="-78"/>
              </a:rPr>
              <a:t>3600 = </a:t>
            </a:r>
            <a:r>
              <a:rPr lang="en-US" sz="2000" b="1" smtClean="0">
                <a:cs typeface="B Mitra" panose="00000400000000000000" pitchFamily="2" charset="-78"/>
              </a:rPr>
              <a:t>D1</a:t>
            </a:r>
            <a:endParaRPr lang="fa-IR" sz="2000" b="1" smtClean="0">
              <a:cs typeface="B Mitra" panose="00000400000000000000" pitchFamily="2" charset="-78"/>
            </a:endParaRPr>
          </a:p>
          <a:p>
            <a:pPr eaLnBrk="1" hangingPunct="1">
              <a:buFontTx/>
              <a:buNone/>
            </a:pPr>
            <a:r>
              <a:rPr lang="fa-IR" sz="2000" b="1" smtClean="0">
                <a:cs typeface="B Mitra" panose="00000400000000000000" pitchFamily="2" charset="-78"/>
              </a:rPr>
              <a:t>3672 = 02/1 * 3600 = </a:t>
            </a:r>
            <a:r>
              <a:rPr lang="en-US" sz="2000" b="1" smtClean="0">
                <a:cs typeface="B Mitra" panose="00000400000000000000" pitchFamily="2" charset="-78"/>
              </a:rPr>
              <a:t>D2</a:t>
            </a:r>
            <a:endParaRPr lang="fa-IR" sz="2000" b="1" smtClean="0">
              <a:cs typeface="B Mitra" panose="00000400000000000000" pitchFamily="2" charset="-78"/>
            </a:endParaRPr>
          </a:p>
          <a:p>
            <a:pPr eaLnBrk="1" hangingPunct="1">
              <a:buFontTx/>
              <a:buNone/>
            </a:pPr>
            <a:r>
              <a:rPr lang="fa-IR" sz="2000" b="1" smtClean="0">
                <a:cs typeface="B Mitra" panose="00000400000000000000" pitchFamily="2" charset="-78"/>
              </a:rPr>
              <a:t>3745 = 02/1 * 3672 = </a:t>
            </a:r>
            <a:r>
              <a:rPr lang="en-US" sz="2000" b="1" smtClean="0">
                <a:cs typeface="B Mitra" panose="00000400000000000000" pitchFamily="2" charset="-78"/>
              </a:rPr>
              <a:t>D3</a:t>
            </a:r>
          </a:p>
        </p:txBody>
      </p:sp>
      <p:sp>
        <p:nvSpPr>
          <p:cNvPr id="69639" name="Rectangle 4"/>
          <p:cNvSpPr>
            <a:spLocks noChangeArrowheads="1"/>
          </p:cNvSpPr>
          <p:nvPr/>
        </p:nvSpPr>
        <p:spPr bwMode="auto">
          <a:xfrm>
            <a:off x="0" y="321468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69634" name="Object 5"/>
          <p:cNvGraphicFramePr>
            <a:graphicFrameLocks noChangeAspect="1"/>
          </p:cNvGraphicFramePr>
          <p:nvPr/>
        </p:nvGraphicFramePr>
        <p:xfrm>
          <a:off x="576263" y="3573463"/>
          <a:ext cx="3816350" cy="806450"/>
        </p:xfrm>
        <a:graphic>
          <a:graphicData uri="http://schemas.openxmlformats.org/presentationml/2006/ole">
            <mc:AlternateContent xmlns:mc="http://schemas.openxmlformats.org/markup-compatibility/2006">
              <mc:Choice xmlns:v="urn:schemas-microsoft-com:vml" Requires="v">
                <p:oleObj spid="_x0000_s69678" name="Equation" r:id="rId3" imgW="2032000" imgH="431800" progId="Equation.3">
                  <p:embed/>
                </p:oleObj>
              </mc:Choice>
              <mc:Fallback>
                <p:oleObj name="Equation" r:id="rId3" imgW="20320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3573463"/>
                        <a:ext cx="3816350" cy="8064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40" name="Rectangle 6"/>
          <p:cNvSpPr>
            <a:spLocks noChangeArrowheads="1"/>
          </p:cNvSpPr>
          <p:nvPr/>
        </p:nvSpPr>
        <p:spPr bwMode="auto">
          <a:xfrm>
            <a:off x="0" y="364331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9641" name="Rectangle 7"/>
          <p:cNvSpPr>
            <a:spLocks noChangeArrowheads="1"/>
          </p:cNvSpPr>
          <p:nvPr/>
        </p:nvSpPr>
        <p:spPr bwMode="auto">
          <a:xfrm>
            <a:off x="0" y="320516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69635" name="Object 8"/>
          <p:cNvGraphicFramePr>
            <a:graphicFrameLocks noChangeAspect="1"/>
          </p:cNvGraphicFramePr>
          <p:nvPr/>
        </p:nvGraphicFramePr>
        <p:xfrm>
          <a:off x="576263" y="4456113"/>
          <a:ext cx="3168650" cy="860425"/>
        </p:xfrm>
        <a:graphic>
          <a:graphicData uri="http://schemas.openxmlformats.org/presentationml/2006/ole">
            <mc:AlternateContent xmlns:mc="http://schemas.openxmlformats.org/markup-compatibility/2006">
              <mc:Choice xmlns:v="urn:schemas-microsoft-com:vml" Requires="v">
                <p:oleObj spid="_x0000_s69679" name="Equation" r:id="rId5" imgW="1651000" imgH="444500" progId="Equation.3">
                  <p:embed/>
                </p:oleObj>
              </mc:Choice>
              <mc:Fallback>
                <p:oleObj name="Equation" r:id="rId5" imgW="1651000" imgH="4445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63" y="4456113"/>
                        <a:ext cx="3168650" cy="8604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42" name="Rectangle 9"/>
          <p:cNvSpPr>
            <a:spLocks noChangeArrowheads="1"/>
          </p:cNvSpPr>
          <p:nvPr/>
        </p:nvSpPr>
        <p:spPr bwMode="auto">
          <a:xfrm>
            <a:off x="0" y="36528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9643" name="Rectangle 10"/>
          <p:cNvSpPr>
            <a:spLocks noChangeArrowheads="1"/>
          </p:cNvSpPr>
          <p:nvPr/>
        </p:nvSpPr>
        <p:spPr bwMode="auto">
          <a:xfrm>
            <a:off x="0" y="321468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69636" name="Object 11"/>
          <p:cNvGraphicFramePr>
            <a:graphicFrameLocks noChangeAspect="1"/>
          </p:cNvGraphicFramePr>
          <p:nvPr/>
        </p:nvGraphicFramePr>
        <p:xfrm>
          <a:off x="576263" y="5405438"/>
          <a:ext cx="5400675" cy="976312"/>
        </p:xfrm>
        <a:graphic>
          <a:graphicData uri="http://schemas.openxmlformats.org/presentationml/2006/ole">
            <mc:AlternateContent xmlns:mc="http://schemas.openxmlformats.org/markup-compatibility/2006">
              <mc:Choice xmlns:v="urn:schemas-microsoft-com:vml" Requires="v">
                <p:oleObj spid="_x0000_s69680" name="Equation" r:id="rId7" imgW="2374900" imgH="431800" progId="Equation.3">
                  <p:embed/>
                </p:oleObj>
              </mc:Choice>
              <mc:Fallback>
                <p:oleObj name="Equation" r:id="rId7" imgW="2374900" imgH="4318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263" y="5405438"/>
                        <a:ext cx="5400675" cy="9763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44" name="Rectangle 12"/>
          <p:cNvSpPr>
            <a:spLocks noChangeArrowheads="1"/>
          </p:cNvSpPr>
          <p:nvPr/>
        </p:nvSpPr>
        <p:spPr bwMode="auto">
          <a:xfrm>
            <a:off x="0" y="364331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287338" y="1125538"/>
            <a:ext cx="7777162" cy="3529012"/>
          </a:xfrm>
        </p:spPr>
        <p:txBody>
          <a:bodyPr/>
          <a:lstStyle/>
          <a:p>
            <a:pPr algn="just" eaLnBrk="1" hangingPunct="1">
              <a:buFontTx/>
              <a:buNone/>
            </a:pPr>
            <a:r>
              <a:rPr lang="en-US" sz="2800" b="1" smtClean="0">
                <a:cs typeface="B Mitra" panose="00000400000000000000" pitchFamily="2" charset="-78"/>
              </a:rPr>
              <a:t>   </a:t>
            </a:r>
            <a:r>
              <a:rPr lang="fa-IR" sz="2800" b="1" smtClean="0">
                <a:cs typeface="B Mitra" panose="00000400000000000000" pitchFamily="2" charset="-78"/>
              </a:rPr>
              <a:t>11</a:t>
            </a:r>
            <a:r>
              <a:rPr lang="ar-SA" sz="2800" b="1" smtClean="0">
                <a:cs typeface="B Mitra" panose="00000400000000000000" pitchFamily="2" charset="-78"/>
              </a:rPr>
              <a:t>- با توجه به اطلاعات سئوال قبل در صورتيكه نرخ رشد شركت نگار 4 در صد باشد قيمت سهام شركت چقدر است؟ </a:t>
            </a:r>
          </a:p>
          <a:p>
            <a:pPr algn="just" eaLnBrk="1" hangingPunct="1">
              <a:buFontTx/>
              <a:buNone/>
            </a:pPr>
            <a:r>
              <a:rPr lang="en-US" sz="2800" b="1" smtClean="0">
                <a:cs typeface="B Mitra" panose="00000400000000000000" pitchFamily="2" charset="-78"/>
              </a:rPr>
              <a:t>   </a:t>
            </a:r>
            <a:r>
              <a:rPr lang="ar-SA" sz="2800" b="1" smtClean="0">
                <a:cs typeface="B Mitra" panose="00000400000000000000" pitchFamily="2" charset="-78"/>
              </a:rPr>
              <a:t>الف) 10000  ريال            ب) 2857  ريال  </a:t>
            </a:r>
            <a:endParaRPr lang="en-US" sz="2800" b="1" smtClean="0">
              <a:cs typeface="B Mitra" panose="00000400000000000000" pitchFamily="2" charset="-78"/>
            </a:endParaRPr>
          </a:p>
          <a:p>
            <a:pPr algn="just" eaLnBrk="1" hangingPunct="1">
              <a:buFontTx/>
              <a:buNone/>
            </a:pPr>
            <a:r>
              <a:rPr lang="ar-SA" sz="2800" b="1" smtClean="0">
                <a:solidFill>
                  <a:srgbClr val="FF0000"/>
                </a:solidFill>
                <a:cs typeface="B Mitra" panose="00000400000000000000" pitchFamily="2" charset="-78"/>
              </a:rPr>
              <a:t>	ج) 3333 ريال</a:t>
            </a:r>
            <a:r>
              <a:rPr lang="ar-SA" sz="2800" b="1" smtClean="0">
                <a:cs typeface="B Mitra" panose="00000400000000000000" pitchFamily="2" charset="-78"/>
              </a:rPr>
              <a:t>                 </a:t>
            </a:r>
            <a:r>
              <a:rPr lang="en-US" sz="2800" b="1" smtClean="0">
                <a:cs typeface="B Mitra" panose="00000400000000000000" pitchFamily="2" charset="-78"/>
              </a:rPr>
              <a:t> </a:t>
            </a:r>
            <a:r>
              <a:rPr lang="ar-SA" sz="2800" b="1" smtClean="0">
                <a:cs typeface="B Mitra" panose="00000400000000000000" pitchFamily="2" charset="-78"/>
              </a:rPr>
              <a:t>د) هيچكدام</a:t>
            </a:r>
            <a:r>
              <a:rPr lang="ar-SA" sz="2800" smtClean="0">
                <a:cs typeface="B Mitra" panose="00000400000000000000" pitchFamily="2" charset="-78"/>
              </a:rPr>
              <a:t> </a:t>
            </a:r>
            <a:endParaRPr lang="en-US" sz="2800"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431800" y="765175"/>
            <a:ext cx="7777163" cy="4525963"/>
          </a:xfrm>
        </p:spPr>
        <p:txBody>
          <a:bodyPr/>
          <a:lstStyle/>
          <a:p>
            <a:pPr algn="just" eaLnBrk="1" hangingPunct="1">
              <a:buFontTx/>
              <a:buNone/>
            </a:pPr>
            <a:r>
              <a:rPr lang="en-US" sz="2800" b="1" smtClean="0">
                <a:cs typeface="B Mitra" panose="00000400000000000000" pitchFamily="2" charset="-78"/>
              </a:rPr>
              <a:t>    </a:t>
            </a:r>
            <a:r>
              <a:rPr lang="fa-IR" sz="2800" b="1" smtClean="0">
                <a:cs typeface="B Mitra" panose="00000400000000000000" pitchFamily="2" charset="-78"/>
              </a:rPr>
              <a:t>12- سود سهام جاري (</a:t>
            </a:r>
            <a:r>
              <a:rPr lang="en-US" sz="2800" b="1" smtClean="0">
                <a:cs typeface="B Mitra" panose="00000400000000000000" pitchFamily="2" charset="-78"/>
              </a:rPr>
              <a:t>D1</a:t>
            </a:r>
            <a:r>
              <a:rPr lang="fa-IR" sz="2800" b="1" smtClean="0">
                <a:cs typeface="B Mitra" panose="00000400000000000000" pitchFamily="2" charset="-78"/>
              </a:rPr>
              <a:t>) شركت پرستو 3000 ريال است. انتظار مي رود سود اين شركت براي مدت يك سال 8 درصد كاهش و بعد از آن بطور مداوم با نرخ 2 درصد افزايش پيداكند در صورتيكه بتاي شركت 5/1 نرخ بازده بازار 15 درصد و نرخ بازده بدون ريسك 9 درصد باشد سهام آن چقدر مي ارزد؟</a:t>
            </a:r>
          </a:p>
          <a:p>
            <a:pPr algn="just" eaLnBrk="1" hangingPunct="1">
              <a:buFontTx/>
              <a:buNone/>
            </a:pPr>
            <a:r>
              <a:rPr lang="en-US" sz="2800" b="1" smtClean="0">
                <a:cs typeface="B Mitra" panose="00000400000000000000" pitchFamily="2" charset="-78"/>
              </a:rPr>
              <a:t>   </a:t>
            </a:r>
            <a:r>
              <a:rPr lang="fa-IR" sz="2800" b="1" smtClean="0">
                <a:cs typeface="B Mitra" panose="00000400000000000000" pitchFamily="2" charset="-78"/>
              </a:rPr>
              <a:t>الف) 17595 ريال          ب) 16667 ريال </a:t>
            </a:r>
            <a:endParaRPr lang="en-US" sz="2800" b="1" smtClean="0">
              <a:cs typeface="B Mitra" panose="00000400000000000000" pitchFamily="2" charset="-78"/>
            </a:endParaRPr>
          </a:p>
          <a:p>
            <a:pPr algn="just" eaLnBrk="1" hangingPunct="1">
              <a:buFontTx/>
              <a:buNone/>
            </a:pPr>
            <a:r>
              <a:rPr lang="fa-IR" sz="2800" b="1" smtClean="0">
                <a:cs typeface="B Mitra" panose="00000400000000000000" pitchFamily="2" charset="-78"/>
              </a:rPr>
              <a:t>     ج) 18750 ريال     </a:t>
            </a:r>
            <a:r>
              <a:rPr lang="fa-IR" sz="2800" b="1" smtClean="0">
                <a:solidFill>
                  <a:srgbClr val="FF0000"/>
                </a:solidFill>
                <a:cs typeface="B Mitra" panose="00000400000000000000" pitchFamily="2" charset="-78"/>
              </a:rPr>
              <a:t>      د) 17161 ريال</a:t>
            </a:r>
            <a:endParaRPr lang="en-US" sz="2800" b="1" smtClean="0">
              <a:solidFill>
                <a:srgbClr val="FF0000"/>
              </a:solidFill>
              <a:cs typeface="B Mitra" panose="00000400000000000000" pitchFamily="2" charset="-78"/>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p:txBody>
          <a:bodyPr/>
          <a:lstStyle/>
          <a:p>
            <a:pPr eaLnBrk="1" hangingPunct="1">
              <a:buFontTx/>
              <a:buNone/>
            </a:pPr>
            <a:r>
              <a:rPr lang="en-US" sz="2800" b="1" smtClean="0">
                <a:cs typeface="B Mitra" panose="00000400000000000000" pitchFamily="2" charset="-78"/>
              </a:rPr>
              <a:t>  </a:t>
            </a:r>
            <a:r>
              <a:rPr lang="ar-SA" sz="2800" b="1" smtClean="0">
                <a:cs typeface="B Mitra" panose="00000400000000000000" pitchFamily="2" charset="-78"/>
              </a:rPr>
              <a:t>1</a:t>
            </a:r>
            <a:r>
              <a:rPr lang="fa-IR" sz="2800" b="1" smtClean="0">
                <a:cs typeface="B Mitra" panose="00000400000000000000" pitchFamily="2" charset="-78"/>
              </a:rPr>
              <a:t>3</a:t>
            </a:r>
            <a:r>
              <a:rPr lang="ar-SA" sz="2800" b="1" smtClean="0">
                <a:cs typeface="B Mitra" panose="00000400000000000000" pitchFamily="2" charset="-78"/>
              </a:rPr>
              <a:t> ـ اگر قيمت سهام شركت بهان در حال حاضر 2500 ريال، سود سهام مورد انتظار شركت در سال آينده 440 ريال ، نرخ بازده مورد انتظار بازار 12 درصد و نرخ بازده بدون ريسك 5 درصد باشد ، بتاي شركت چقدر است؟</a:t>
            </a:r>
          </a:p>
          <a:p>
            <a:pPr eaLnBrk="1" hangingPunct="1">
              <a:buFontTx/>
              <a:buNone/>
            </a:pPr>
            <a:r>
              <a:rPr lang="en-US" sz="2800" b="1" smtClean="0">
                <a:solidFill>
                  <a:srgbClr val="FF0000"/>
                </a:solidFill>
                <a:cs typeface="B Mitra" panose="00000400000000000000" pitchFamily="2" charset="-78"/>
              </a:rPr>
              <a:t>    </a:t>
            </a:r>
            <a:r>
              <a:rPr lang="ar-SA" sz="2800" b="1" smtClean="0">
                <a:solidFill>
                  <a:srgbClr val="FF0000"/>
                </a:solidFill>
                <a:cs typeface="B Mitra" panose="00000400000000000000" pitchFamily="2" charset="-78"/>
              </a:rPr>
              <a:t>الف) 8/1</a:t>
            </a:r>
            <a:r>
              <a:rPr lang="ar-SA" sz="2800" b="1" smtClean="0">
                <a:cs typeface="B Mitra" panose="00000400000000000000" pitchFamily="2" charset="-78"/>
              </a:rPr>
              <a:t>                      ب) 58/1</a:t>
            </a:r>
            <a:endParaRPr lang="en-US" sz="2800" b="1" smtClean="0">
              <a:cs typeface="B Mitra" panose="00000400000000000000" pitchFamily="2" charset="-78"/>
            </a:endParaRPr>
          </a:p>
          <a:p>
            <a:pPr eaLnBrk="1" hangingPunct="1">
              <a:buFontTx/>
              <a:buNone/>
            </a:pPr>
            <a:r>
              <a:rPr lang="ar-SA" sz="2800" b="1" smtClean="0">
                <a:cs typeface="B Mitra" panose="00000400000000000000" pitchFamily="2" charset="-78"/>
              </a:rPr>
              <a:t>     ج) 47/1               د) هيچكدام</a:t>
            </a:r>
            <a:r>
              <a:rPr lang="ar-SA" sz="2800" smtClean="0">
                <a:cs typeface="B Mitra" panose="00000400000000000000" pitchFamily="2" charset="-78"/>
              </a:rPr>
              <a:t> </a:t>
            </a:r>
            <a:endParaRPr lang="en-US" sz="2800"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a:xfrm>
            <a:off x="431800" y="1196975"/>
            <a:ext cx="7777163" cy="4525963"/>
          </a:xfrm>
        </p:spPr>
        <p:txBody>
          <a:bodyPr/>
          <a:lstStyle/>
          <a:p>
            <a:pPr algn="just" eaLnBrk="1" hangingPunct="1">
              <a:buFontTx/>
              <a:buNone/>
            </a:pPr>
            <a:r>
              <a:rPr lang="ar-SA" b="1" smtClean="0">
                <a:cs typeface="B Mitra" panose="00000400000000000000" pitchFamily="2" charset="-78"/>
              </a:rPr>
              <a:t>1</a:t>
            </a:r>
            <a:r>
              <a:rPr lang="fa-IR" b="1" smtClean="0">
                <a:cs typeface="B Mitra" panose="00000400000000000000" pitchFamily="2" charset="-78"/>
              </a:rPr>
              <a:t>4</a:t>
            </a:r>
            <a:r>
              <a:rPr lang="ar-SA" b="1" smtClean="0">
                <a:cs typeface="B Mitra" panose="00000400000000000000" pitchFamily="2" charset="-78"/>
              </a:rPr>
              <a:t> ـ كداميك از اوراق بهادار زير ريسك بالاتري دارد.</a:t>
            </a:r>
          </a:p>
          <a:p>
            <a:pPr algn="just" eaLnBrk="1" hangingPunct="1">
              <a:buFontTx/>
              <a:buNone/>
            </a:pPr>
            <a:r>
              <a:rPr lang="ar-SA" b="1" smtClean="0">
                <a:cs typeface="B Mitra" panose="00000400000000000000" pitchFamily="2" charset="-78"/>
              </a:rPr>
              <a:t>الف) سهام ممتاز 	</a:t>
            </a:r>
            <a:endParaRPr lang="en-US" b="1" smtClean="0">
              <a:cs typeface="B Mitra" panose="00000400000000000000" pitchFamily="2" charset="-78"/>
            </a:endParaRPr>
          </a:p>
          <a:p>
            <a:pPr algn="just" eaLnBrk="1" hangingPunct="1">
              <a:buFontTx/>
              <a:buNone/>
            </a:pPr>
            <a:r>
              <a:rPr lang="ar-SA" b="1" smtClean="0">
                <a:solidFill>
                  <a:srgbClr val="FF0000"/>
                </a:solidFill>
                <a:cs typeface="B Mitra" panose="00000400000000000000" pitchFamily="2" charset="-78"/>
              </a:rPr>
              <a:t>ب) سهام عادي</a:t>
            </a:r>
            <a:endParaRPr lang="en-US" b="1" smtClean="0">
              <a:solidFill>
                <a:srgbClr val="FF0000"/>
              </a:solidFill>
              <a:cs typeface="B Mitra" panose="00000400000000000000" pitchFamily="2" charset="-78"/>
            </a:endParaRPr>
          </a:p>
          <a:p>
            <a:pPr algn="just" eaLnBrk="1" hangingPunct="1">
              <a:buFontTx/>
              <a:buNone/>
            </a:pPr>
            <a:r>
              <a:rPr lang="ar-SA" b="1" smtClean="0">
                <a:cs typeface="B Mitra" panose="00000400000000000000" pitchFamily="2" charset="-78"/>
              </a:rPr>
              <a:t>ج) اوراق قرضه </a:t>
            </a:r>
          </a:p>
          <a:p>
            <a:pPr algn="just" eaLnBrk="1" hangingPunct="1">
              <a:buFontTx/>
              <a:buNone/>
            </a:pPr>
            <a:r>
              <a:rPr lang="ar-SA" b="1" smtClean="0">
                <a:cs typeface="B Mitra" panose="00000400000000000000" pitchFamily="2" charset="-78"/>
              </a:rPr>
              <a:t>د) ريسك تمام اوراق مندرج در گزينه هاي الف ب و ج يكسان است.</a:t>
            </a:r>
            <a:endParaRPr lang="en-US" b="1"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Rectangle 2"/>
          <p:cNvSpPr>
            <a:spLocks noGrp="1" noChangeArrowheads="1"/>
          </p:cNvSpPr>
          <p:nvPr>
            <p:ph type="body" idx="1"/>
          </p:nvPr>
        </p:nvSpPr>
        <p:spPr>
          <a:xfrm>
            <a:off x="431800" y="836613"/>
            <a:ext cx="7777163" cy="4525962"/>
          </a:xfrm>
        </p:spPr>
        <p:txBody>
          <a:bodyPr/>
          <a:lstStyle/>
          <a:p>
            <a:pPr algn="just" eaLnBrk="1" hangingPunct="1">
              <a:lnSpc>
                <a:spcPct val="90000"/>
              </a:lnSpc>
              <a:buFontTx/>
              <a:buNone/>
            </a:pPr>
            <a:r>
              <a:rPr lang="ar-SA" sz="2800" b="1" smtClean="0">
                <a:cs typeface="B Mitra" panose="00000400000000000000" pitchFamily="2" charset="-78"/>
              </a:rPr>
              <a:t>1</a:t>
            </a:r>
            <a:r>
              <a:rPr lang="fa-IR" sz="2800" b="1" smtClean="0">
                <a:cs typeface="B Mitra" panose="00000400000000000000" pitchFamily="2" charset="-78"/>
              </a:rPr>
              <a:t>5</a:t>
            </a:r>
            <a:r>
              <a:rPr lang="ar-SA" sz="2800" b="1" smtClean="0">
                <a:cs typeface="B Mitra" panose="00000400000000000000" pitchFamily="2" charset="-78"/>
              </a:rPr>
              <a:t> ـ كداميك از گزينه هاي زير صحيح است؟</a:t>
            </a:r>
          </a:p>
          <a:p>
            <a:pPr algn="just" eaLnBrk="1" hangingPunct="1">
              <a:lnSpc>
                <a:spcPct val="90000"/>
              </a:lnSpc>
              <a:buFontTx/>
              <a:buNone/>
            </a:pPr>
            <a:r>
              <a:rPr lang="ar-SA" sz="2800" b="1" smtClean="0">
                <a:cs typeface="B Mitra" panose="00000400000000000000" pitchFamily="2" charset="-78"/>
              </a:rPr>
              <a:t>الف) هر چه نرخ مورد انتظار سرمايه گذاران از بازده سهام شركتي بيشتر باشد، ارزش آن شركت بيشتر خواهد بود.</a:t>
            </a:r>
          </a:p>
          <a:p>
            <a:pPr algn="just" eaLnBrk="1" hangingPunct="1">
              <a:lnSpc>
                <a:spcPct val="90000"/>
              </a:lnSpc>
              <a:buFontTx/>
              <a:buNone/>
            </a:pPr>
            <a:r>
              <a:rPr lang="ar-SA" sz="2800" b="1" smtClean="0">
                <a:solidFill>
                  <a:srgbClr val="FF0000"/>
                </a:solidFill>
                <a:cs typeface="B Mitra" panose="00000400000000000000" pitchFamily="2" charset="-78"/>
              </a:rPr>
              <a:t>ب) هر چه نرخ رشد سود سهام شركتي بيشتر باشد، ارزش آن شركت بيشتر خواهد بود.</a:t>
            </a:r>
          </a:p>
          <a:p>
            <a:pPr algn="just" eaLnBrk="1" hangingPunct="1">
              <a:lnSpc>
                <a:spcPct val="90000"/>
              </a:lnSpc>
              <a:buFontTx/>
              <a:buNone/>
            </a:pPr>
            <a:r>
              <a:rPr lang="ar-SA" sz="2800" b="1" smtClean="0">
                <a:cs typeface="B Mitra" panose="00000400000000000000" pitchFamily="2" charset="-78"/>
              </a:rPr>
              <a:t>ج) رابطه بين سود نقدي سهام و ارزش سهام شركت معكوس است.</a:t>
            </a:r>
          </a:p>
          <a:p>
            <a:pPr algn="just" eaLnBrk="1" hangingPunct="1">
              <a:lnSpc>
                <a:spcPct val="90000"/>
              </a:lnSpc>
              <a:buFontTx/>
              <a:buNone/>
            </a:pPr>
            <a:r>
              <a:rPr lang="ar-SA" sz="2800" b="1" smtClean="0">
                <a:cs typeface="B Mitra" panose="00000400000000000000" pitchFamily="2" charset="-78"/>
              </a:rPr>
              <a:t>د) گزينه الف و ب هر دو صحيح است.</a:t>
            </a:r>
            <a:endParaRPr lang="en-US" sz="2800" b="1"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431800" y="836613"/>
            <a:ext cx="7777163" cy="4525962"/>
          </a:xfrm>
        </p:spPr>
        <p:txBody>
          <a:bodyPr/>
          <a:lstStyle/>
          <a:p>
            <a:pPr algn="just" eaLnBrk="1" hangingPunct="1">
              <a:buFontTx/>
              <a:buNone/>
            </a:pPr>
            <a:r>
              <a:rPr lang="en-US" b="1" smtClean="0">
                <a:cs typeface="B Mitra" panose="00000400000000000000" pitchFamily="2" charset="-78"/>
              </a:rPr>
              <a:t>   </a:t>
            </a:r>
            <a:r>
              <a:rPr lang="ar-SA" b="1" smtClean="0">
                <a:cs typeface="B Mitra" panose="00000400000000000000" pitchFamily="2" charset="-78"/>
              </a:rPr>
              <a:t>1</a:t>
            </a:r>
            <a:r>
              <a:rPr lang="fa-IR" b="1" smtClean="0">
                <a:cs typeface="B Mitra" panose="00000400000000000000" pitchFamily="2" charset="-78"/>
              </a:rPr>
              <a:t>6</a:t>
            </a:r>
            <a:r>
              <a:rPr lang="ar-SA" b="1" smtClean="0">
                <a:cs typeface="B Mitra" panose="00000400000000000000" pitchFamily="2" charset="-78"/>
              </a:rPr>
              <a:t> ـ قيمت سهام شركتي كه 336 ريال سود پرداخت مي كند در حال حاضر 2400 ريال است. در صورتي كه بتاي اين شركت 5/1 و نرخ بازده بدون ريسك 8 درصد باشد، نرخ بازده كل بازار چقدر است؟</a:t>
            </a:r>
          </a:p>
          <a:p>
            <a:pPr algn="just" eaLnBrk="1" hangingPunct="1">
              <a:buFontTx/>
              <a:buNone/>
            </a:pPr>
            <a:r>
              <a:rPr lang="en-US" b="1" smtClean="0">
                <a:cs typeface="B Mitra" panose="00000400000000000000" pitchFamily="2" charset="-78"/>
              </a:rPr>
              <a:t>   </a:t>
            </a:r>
            <a:r>
              <a:rPr lang="ar-SA" b="1" smtClean="0">
                <a:cs typeface="B Mitra" panose="00000400000000000000" pitchFamily="2" charset="-78"/>
              </a:rPr>
              <a:t>الف) 4 درصد     	</a:t>
            </a:r>
            <a:r>
              <a:rPr lang="en-US" b="1" smtClean="0">
                <a:cs typeface="B Mitra" panose="00000400000000000000" pitchFamily="2" charset="-78"/>
              </a:rPr>
              <a:t>      </a:t>
            </a:r>
            <a:r>
              <a:rPr lang="ar-SA" b="1" smtClean="0">
                <a:solidFill>
                  <a:srgbClr val="FF0000"/>
                </a:solidFill>
                <a:cs typeface="B Mitra" panose="00000400000000000000" pitchFamily="2" charset="-78"/>
              </a:rPr>
              <a:t>ب) 12 درصد</a:t>
            </a:r>
            <a:r>
              <a:rPr lang="ar-SA" b="1" smtClean="0">
                <a:cs typeface="B Mitra" panose="00000400000000000000" pitchFamily="2" charset="-78"/>
              </a:rPr>
              <a:t> </a:t>
            </a:r>
            <a:endParaRPr lang="en-US" b="1" smtClean="0">
              <a:cs typeface="B Mitra" panose="00000400000000000000" pitchFamily="2" charset="-78"/>
            </a:endParaRPr>
          </a:p>
          <a:p>
            <a:pPr algn="just" eaLnBrk="1" hangingPunct="1">
              <a:buFontTx/>
              <a:buNone/>
            </a:pPr>
            <a:r>
              <a:rPr lang="ar-SA" b="1" smtClean="0">
                <a:cs typeface="B Mitra" panose="00000400000000000000" pitchFamily="2" charset="-78"/>
              </a:rPr>
              <a:t>  	ج) 14 درصد   	</a:t>
            </a:r>
            <a:r>
              <a:rPr lang="en-US" b="1" smtClean="0">
                <a:cs typeface="B Mitra" panose="00000400000000000000" pitchFamily="2" charset="-78"/>
              </a:rPr>
              <a:t>       </a:t>
            </a:r>
            <a:r>
              <a:rPr lang="ar-SA" b="1" smtClean="0">
                <a:cs typeface="B Mitra" panose="00000400000000000000" pitchFamily="2" charset="-78"/>
              </a:rPr>
              <a:t>د) 18 درصد</a:t>
            </a:r>
            <a:endParaRPr lang="en-US" b="1"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body" idx="1"/>
          </p:nvPr>
        </p:nvSpPr>
        <p:spPr>
          <a:xfrm>
            <a:off x="431800" y="1052513"/>
            <a:ext cx="7488238" cy="3705225"/>
          </a:xfrm>
        </p:spPr>
        <p:txBody>
          <a:bodyPr/>
          <a:lstStyle/>
          <a:p>
            <a:pPr eaLnBrk="1" hangingPunct="1">
              <a:buFontTx/>
              <a:buNone/>
            </a:pPr>
            <a:r>
              <a:rPr lang="fa-IR" b="1" dirty="0" smtClean="0">
                <a:solidFill>
                  <a:srgbClr val="FF0000"/>
                </a:solidFill>
                <a:cs typeface="B Titr" panose="00000700000000000000" pitchFamily="2" charset="-78"/>
              </a:rPr>
              <a:t>اهداف رفتاري: </a:t>
            </a:r>
          </a:p>
          <a:p>
            <a:pPr algn="just" eaLnBrk="1" hangingPunct="1">
              <a:buFontTx/>
              <a:buNone/>
            </a:pPr>
            <a:r>
              <a:rPr lang="fa-IR" b="1" dirty="0" smtClean="0">
                <a:cs typeface="B Mitra" panose="00000400000000000000" pitchFamily="2" charset="-78"/>
              </a:rPr>
              <a:t>دانشجو بايد بتواند پس از مطالعه این فصل:</a:t>
            </a:r>
          </a:p>
          <a:p>
            <a:pPr algn="just" eaLnBrk="1" hangingPunct="1">
              <a:buFontTx/>
              <a:buNone/>
            </a:pPr>
            <a:r>
              <a:rPr lang="fa-IR" sz="2800" b="1" dirty="0" smtClean="0">
                <a:latin typeface="Times New Roman" panose="02020603050405020304" pitchFamily="18" charset="0"/>
                <a:cs typeface="Mitra" panose="00000700000000000000" pitchFamily="2" charset="-78"/>
              </a:rPr>
              <a:t>1 - نحوه محاسبه ارزش فعلي و ارزش آتي يك قسط را بداند. </a:t>
            </a:r>
          </a:p>
          <a:p>
            <a:pPr algn="just" eaLnBrk="1" hangingPunct="1">
              <a:buFontTx/>
              <a:buNone/>
            </a:pPr>
            <a:r>
              <a:rPr lang="fa-IR" sz="2800" b="1" dirty="0" smtClean="0">
                <a:latin typeface="Times New Roman" panose="02020603050405020304" pitchFamily="18" charset="0"/>
                <a:cs typeface="Mitra" panose="00000700000000000000" pitchFamily="2" charset="-78"/>
              </a:rPr>
              <a:t>2 - نحوه محاسبه ارزش فعلي چند قسط مساوي را بداند.  </a:t>
            </a:r>
          </a:p>
          <a:p>
            <a:pPr algn="just" eaLnBrk="1" hangingPunct="1">
              <a:buFontTx/>
              <a:buNone/>
            </a:pPr>
            <a:r>
              <a:rPr lang="fa-IR" sz="2800" b="1" dirty="0" smtClean="0">
                <a:latin typeface="Times New Roman" panose="02020603050405020304" pitchFamily="18" charset="0"/>
                <a:cs typeface="Mitra" panose="00000700000000000000" pitchFamily="2" charset="-78"/>
              </a:rPr>
              <a:t>3 - نحوه محاسبه ارزش آتي چند قسط مساوي را بداند.</a:t>
            </a:r>
          </a:p>
          <a:p>
            <a:pPr eaLnBrk="1" hangingPunct="1">
              <a:buFontTx/>
              <a:buNone/>
            </a:pPr>
            <a:endParaRPr lang="en-US" sz="2800" dirty="0" smtClean="0">
              <a:cs typeface="B Mitra" panose="00000400000000000000" pitchFamily="2" charset="-78"/>
            </a:endParaRP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Rectangle 2"/>
          <p:cNvSpPr>
            <a:spLocks noGrp="1" noChangeArrowheads="1"/>
          </p:cNvSpPr>
          <p:nvPr>
            <p:ph type="body" idx="1"/>
          </p:nvPr>
        </p:nvSpPr>
        <p:spPr>
          <a:xfrm>
            <a:off x="431800" y="836613"/>
            <a:ext cx="7777163" cy="4525962"/>
          </a:xfrm>
        </p:spPr>
        <p:txBody>
          <a:bodyPr/>
          <a:lstStyle/>
          <a:p>
            <a:pPr algn="just" eaLnBrk="1" hangingPunct="1">
              <a:buFontTx/>
              <a:buNone/>
            </a:pPr>
            <a:r>
              <a:rPr lang="fa-IR" b="1" smtClean="0">
                <a:cs typeface="B Mitra" panose="00000400000000000000" pitchFamily="2" charset="-78"/>
              </a:rPr>
              <a:t>   </a:t>
            </a:r>
            <a:r>
              <a:rPr lang="ar-SA" b="1" smtClean="0">
                <a:cs typeface="B Mitra" panose="00000400000000000000" pitchFamily="2" charset="-78"/>
              </a:rPr>
              <a:t>1</a:t>
            </a:r>
            <a:r>
              <a:rPr lang="fa-IR" b="1" smtClean="0">
                <a:cs typeface="B Mitra" panose="00000400000000000000" pitchFamily="2" charset="-78"/>
              </a:rPr>
              <a:t>7</a:t>
            </a:r>
            <a:r>
              <a:rPr lang="ar-SA" b="1" smtClean="0">
                <a:cs typeface="B Mitra" panose="00000400000000000000" pitchFamily="2" charset="-78"/>
              </a:rPr>
              <a:t> ـ با توجه به اطلاعات سئوال قبل، در صورتيكه شركت از نرخ رشد 5/4 درصد برخوردار باشد، نرخ بازده كل بازار چقدر است؟</a:t>
            </a:r>
          </a:p>
          <a:p>
            <a:pPr algn="just" eaLnBrk="1" hangingPunct="1">
              <a:buFontTx/>
              <a:buNone/>
            </a:pPr>
            <a:r>
              <a:rPr lang="en-US" b="1" smtClean="0">
                <a:cs typeface="B Mitra" panose="00000400000000000000" pitchFamily="2" charset="-78"/>
              </a:rPr>
              <a:t>   </a:t>
            </a:r>
            <a:r>
              <a:rPr lang="fa-IR" b="1" smtClean="0">
                <a:cs typeface="B Mitra" panose="00000400000000000000" pitchFamily="2" charset="-78"/>
              </a:rPr>
              <a:t>ا</a:t>
            </a:r>
            <a:r>
              <a:rPr lang="ar-SA" b="1" smtClean="0">
                <a:cs typeface="B Mitra" panose="00000400000000000000" pitchFamily="2" charset="-78"/>
              </a:rPr>
              <a:t>لف) 5/9 درصد     	ب) 14 درصد </a:t>
            </a:r>
            <a:endParaRPr lang="en-US" b="1" smtClean="0">
              <a:cs typeface="B Mitra" panose="00000400000000000000" pitchFamily="2" charset="-78"/>
            </a:endParaRPr>
          </a:p>
          <a:p>
            <a:pPr algn="just" eaLnBrk="1" hangingPunct="1">
              <a:buFontTx/>
              <a:buNone/>
            </a:pPr>
            <a:r>
              <a:rPr lang="ar-SA" b="1" smtClean="0">
                <a:solidFill>
                  <a:srgbClr val="FF0000"/>
                </a:solidFill>
                <a:cs typeface="B Mitra" panose="00000400000000000000" pitchFamily="2" charset="-78"/>
              </a:rPr>
              <a:t>  	ج) 15 درصد</a:t>
            </a:r>
            <a:r>
              <a:rPr lang="ar-SA" b="1" smtClean="0">
                <a:cs typeface="B Mitra" panose="00000400000000000000" pitchFamily="2" charset="-78"/>
              </a:rPr>
              <a:t>   		د) 5/18 درصد</a:t>
            </a:r>
            <a:endParaRPr lang="en-US" b="1"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p:cNvSpPr>
            <a:spLocks noGrp="1" noChangeArrowheads="1"/>
          </p:cNvSpPr>
          <p:nvPr>
            <p:ph type="body" idx="1"/>
          </p:nvPr>
        </p:nvSpPr>
        <p:spPr>
          <a:xfrm>
            <a:off x="431800" y="1196975"/>
            <a:ext cx="7777163" cy="4929188"/>
          </a:xfrm>
        </p:spPr>
        <p:txBody>
          <a:bodyPr/>
          <a:lstStyle/>
          <a:p>
            <a:pPr eaLnBrk="1" hangingPunct="1">
              <a:buFontTx/>
              <a:buNone/>
            </a:pPr>
            <a:r>
              <a:rPr lang="fa-IR" b="1" smtClean="0">
                <a:cs typeface="B Mitra" panose="00000400000000000000" pitchFamily="2" charset="-78"/>
              </a:rPr>
              <a:t>   </a:t>
            </a:r>
            <a:r>
              <a:rPr lang="ar-SA" b="1" smtClean="0">
                <a:cs typeface="B Mitra" panose="00000400000000000000" pitchFamily="2" charset="-78"/>
              </a:rPr>
              <a:t>1</a:t>
            </a:r>
            <a:r>
              <a:rPr lang="fa-IR" b="1" smtClean="0">
                <a:cs typeface="B Mitra" panose="00000400000000000000" pitchFamily="2" charset="-78"/>
              </a:rPr>
              <a:t>8</a:t>
            </a:r>
            <a:r>
              <a:rPr lang="ar-SA" b="1" smtClean="0">
                <a:cs typeface="B Mitra" panose="00000400000000000000" pitchFamily="2" charset="-78"/>
              </a:rPr>
              <a:t>- با توجه به اطلاعات سئوال قبل در صورتيكه نرخ رشد شركت پيام 4 در صد باشد قيمت سهام شركت چقدر است؟ </a:t>
            </a:r>
          </a:p>
          <a:p>
            <a:pPr eaLnBrk="1" hangingPunct="1">
              <a:buFontTx/>
              <a:buNone/>
            </a:pPr>
            <a:r>
              <a:rPr lang="fa-IR" b="1" smtClean="0">
                <a:cs typeface="B Mitra" panose="00000400000000000000" pitchFamily="2" charset="-78"/>
              </a:rPr>
              <a:t>   </a:t>
            </a:r>
            <a:r>
              <a:rPr lang="ar-SA" b="1" smtClean="0">
                <a:cs typeface="B Mitra" panose="00000400000000000000" pitchFamily="2" charset="-78"/>
              </a:rPr>
              <a:t>الف) 1524 ريال        ب) 1225 ريال </a:t>
            </a:r>
            <a:endParaRPr lang="fa-IR" b="1" smtClean="0">
              <a:cs typeface="B Mitra" panose="00000400000000000000" pitchFamily="2" charset="-78"/>
            </a:endParaRPr>
          </a:p>
          <a:p>
            <a:pPr eaLnBrk="1" hangingPunct="1">
              <a:buFontTx/>
              <a:buNone/>
            </a:pPr>
            <a:r>
              <a:rPr lang="ar-SA" b="1" smtClean="0">
                <a:cs typeface="B Mitra" panose="00000400000000000000" pitchFamily="2" charset="-78"/>
              </a:rPr>
              <a:t>    ج) 1667 ريال           </a:t>
            </a:r>
            <a:r>
              <a:rPr lang="ar-SA" b="1" smtClean="0">
                <a:solidFill>
                  <a:srgbClr val="FF0000"/>
                </a:solidFill>
                <a:cs typeface="B Mitra" panose="00000400000000000000" pitchFamily="2" charset="-78"/>
              </a:rPr>
              <a:t>د) هيچكدام</a:t>
            </a:r>
            <a:r>
              <a:rPr lang="ar-SA" smtClean="0">
                <a:solidFill>
                  <a:srgbClr val="FF0000"/>
                </a:solidFill>
                <a:cs typeface="B Mitra" panose="00000400000000000000" pitchFamily="2" charset="-78"/>
              </a:rPr>
              <a:t> </a:t>
            </a:r>
            <a:endParaRPr lang="en-US" smtClean="0">
              <a:solidFill>
                <a:srgbClr val="FF0000"/>
              </a:solidFill>
              <a:cs typeface="B Mitra" panose="00000400000000000000" pitchFamily="2" charset="-78"/>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431800" y="908050"/>
            <a:ext cx="7777163" cy="4525963"/>
          </a:xfrm>
        </p:spPr>
        <p:txBody>
          <a:bodyPr/>
          <a:lstStyle/>
          <a:p>
            <a:pPr algn="just" eaLnBrk="1" hangingPunct="1">
              <a:buFontTx/>
              <a:buNone/>
            </a:pPr>
            <a:r>
              <a:rPr lang="fa-IR" b="1" smtClean="0">
                <a:cs typeface="B Mitra" panose="00000400000000000000" pitchFamily="2" charset="-78"/>
              </a:rPr>
              <a:t>   19- سود سهام جاري (</a:t>
            </a:r>
            <a:r>
              <a:rPr lang="en-US" b="1" smtClean="0">
                <a:cs typeface="B Mitra" panose="00000400000000000000" pitchFamily="2" charset="-78"/>
              </a:rPr>
              <a:t>D1</a:t>
            </a:r>
            <a:r>
              <a:rPr lang="fa-IR" b="1" smtClean="0">
                <a:cs typeface="B Mitra" panose="00000400000000000000" pitchFamily="2" charset="-78"/>
              </a:rPr>
              <a:t>) شركت نگار 4000 ريال است. انتظار مي رود سود اين شركت براي مدت يك سال 10 درصد و بعد از آن بطور مداوم با نرخ  5 درصد رشد كند در صورتيكه نرخ بازده مورد انتظار اين شركت  18 درصد باشد سهام آن چقدر مي ارزد؟</a:t>
            </a:r>
          </a:p>
          <a:p>
            <a:pPr algn="just" eaLnBrk="1" hangingPunct="1">
              <a:buFontTx/>
              <a:buNone/>
            </a:pPr>
            <a:r>
              <a:rPr lang="fa-IR" b="1" smtClean="0">
                <a:solidFill>
                  <a:srgbClr val="FF0000"/>
                </a:solidFill>
                <a:cs typeface="B Mitra" panose="00000400000000000000" pitchFamily="2" charset="-78"/>
              </a:rPr>
              <a:t>    الف) 32073 ريال</a:t>
            </a:r>
            <a:r>
              <a:rPr lang="fa-IR" b="1" smtClean="0">
                <a:cs typeface="B Mitra" panose="00000400000000000000" pitchFamily="2" charset="-78"/>
              </a:rPr>
              <a:t>        ب) 37846 ريال          </a:t>
            </a:r>
          </a:p>
          <a:p>
            <a:pPr algn="just" eaLnBrk="1" hangingPunct="1">
              <a:buFontTx/>
              <a:buNone/>
            </a:pPr>
            <a:r>
              <a:rPr lang="fa-IR" b="1" smtClean="0">
                <a:cs typeface="B Mitra" panose="00000400000000000000" pitchFamily="2" charset="-78"/>
              </a:rPr>
              <a:t>    ج) 30769 ريال            د) 35538 ريال</a:t>
            </a:r>
            <a:r>
              <a:rPr lang="fa-IR" smtClean="0">
                <a:cs typeface="B Mitra" panose="00000400000000000000" pitchFamily="2" charset="-78"/>
              </a:rPr>
              <a:t> </a:t>
            </a:r>
            <a:endParaRPr lang="en-US"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31800" y="2001838"/>
            <a:ext cx="7777163" cy="1282700"/>
          </a:xfrm>
        </p:spPr>
        <p:txBody>
          <a:bodyPr/>
          <a:lstStyle/>
          <a:p>
            <a:pPr eaLnBrk="1" hangingPunct="1"/>
            <a:r>
              <a:rPr lang="ar-SA" smtClean="0">
                <a:solidFill>
                  <a:srgbClr val="FF0000"/>
                </a:solidFill>
                <a:cs typeface="B Titr" panose="00000700000000000000" pitchFamily="2" charset="-78"/>
              </a:rPr>
              <a:t>فصل </a:t>
            </a:r>
            <a:r>
              <a:rPr lang="fa-IR" smtClean="0">
                <a:solidFill>
                  <a:srgbClr val="FF0000"/>
                </a:solidFill>
                <a:cs typeface="B Titr" panose="00000700000000000000" pitchFamily="2" charset="-78"/>
              </a:rPr>
              <a:t>پنج</a:t>
            </a:r>
            <a:r>
              <a:rPr lang="ar-SA" smtClean="0">
                <a:solidFill>
                  <a:srgbClr val="FF0000"/>
                </a:solidFill>
                <a:cs typeface="B Titr" panose="00000700000000000000" pitchFamily="2" charset="-78"/>
              </a:rPr>
              <a:t>م: </a:t>
            </a:r>
            <a:r>
              <a:rPr lang="fa-IR" smtClean="0">
                <a:solidFill>
                  <a:srgbClr val="FF0000"/>
                </a:solidFill>
                <a:cs typeface="B Titr" panose="00000700000000000000" pitchFamily="2" charset="-78"/>
              </a:rPr>
              <a:t>هزينه سرمايه </a:t>
            </a:r>
            <a:endParaRPr lang="en-US" smtClean="0">
              <a:solidFill>
                <a:srgbClr val="FF0000"/>
              </a:solidFill>
              <a:cs typeface="B Titr" panose="00000700000000000000" pitchFamily="2" charset="-78"/>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Rectangle 2"/>
          <p:cNvSpPr>
            <a:spLocks noGrp="1" noChangeArrowheads="1"/>
          </p:cNvSpPr>
          <p:nvPr>
            <p:ph type="body" idx="1"/>
          </p:nvPr>
        </p:nvSpPr>
        <p:spPr>
          <a:xfrm>
            <a:off x="431800" y="1196975"/>
            <a:ext cx="7777163" cy="3992563"/>
          </a:xfrm>
        </p:spPr>
        <p:txBody>
          <a:bodyPr/>
          <a:lstStyle/>
          <a:p>
            <a:pPr eaLnBrk="1" hangingPunct="1">
              <a:buFontTx/>
              <a:buNone/>
            </a:pPr>
            <a:r>
              <a:rPr lang="fa-IR" b="1" smtClean="0">
                <a:solidFill>
                  <a:srgbClr val="FF0000"/>
                </a:solidFill>
                <a:cs typeface="B Titr" panose="00000700000000000000" pitchFamily="2" charset="-78"/>
              </a:rPr>
              <a:t>اهداف رفتاري: </a:t>
            </a:r>
          </a:p>
          <a:p>
            <a:pPr eaLnBrk="1" hangingPunct="1">
              <a:buFontTx/>
              <a:buNone/>
            </a:pPr>
            <a:r>
              <a:rPr lang="fa-IR" b="1" smtClean="0">
                <a:cs typeface="B Mitra" panose="00000400000000000000" pitchFamily="2" charset="-78"/>
              </a:rPr>
              <a:t>از دانشجو انتظار مي رود پس از مطالعه اين برنامه: </a:t>
            </a:r>
          </a:p>
          <a:p>
            <a:pPr eaLnBrk="1" hangingPunct="1">
              <a:buFontTx/>
              <a:buNone/>
            </a:pPr>
            <a:r>
              <a:rPr lang="fa-IR" b="1" smtClean="0">
                <a:cs typeface="B Mitra" panose="00000400000000000000" pitchFamily="2" charset="-78"/>
              </a:rPr>
              <a:t>1 - مفهوم هزينه سرمايه را بداند. </a:t>
            </a:r>
          </a:p>
          <a:p>
            <a:pPr eaLnBrk="1" hangingPunct="1">
              <a:buFontTx/>
              <a:buNone/>
            </a:pPr>
            <a:r>
              <a:rPr lang="fa-IR" b="1" smtClean="0">
                <a:cs typeface="B Mitra" panose="00000400000000000000" pitchFamily="2" charset="-78"/>
              </a:rPr>
              <a:t>2 – موارد استفاده از هزينه سرمايه را بداند. </a:t>
            </a:r>
          </a:p>
          <a:p>
            <a:pPr eaLnBrk="1" hangingPunct="1">
              <a:buFontTx/>
              <a:buNone/>
            </a:pPr>
            <a:r>
              <a:rPr lang="fa-IR" b="1" smtClean="0">
                <a:cs typeface="B Mitra" panose="00000400000000000000" pitchFamily="2" charset="-78"/>
              </a:rPr>
              <a:t>3 - نحوه محاسبه نرخ هزينه سرمايه را بداند. </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3"/>
          <p:cNvSpPr>
            <a:spLocks noGrp="1" noChangeArrowheads="1"/>
          </p:cNvSpPr>
          <p:nvPr>
            <p:ph type="body" idx="1"/>
          </p:nvPr>
        </p:nvSpPr>
        <p:spPr>
          <a:xfrm>
            <a:off x="431800" y="765175"/>
            <a:ext cx="7777163" cy="5360988"/>
          </a:xfrm>
        </p:spPr>
        <p:txBody>
          <a:bodyPr/>
          <a:lstStyle/>
          <a:p>
            <a:pPr algn="just" eaLnBrk="1" hangingPunct="1">
              <a:buFontTx/>
              <a:buNone/>
            </a:pPr>
            <a:r>
              <a:rPr lang="fa-IR" b="1" smtClean="0">
                <a:cs typeface="B Nazanin" panose="00000400000000000000" pitchFamily="2" charset="-78"/>
              </a:rPr>
              <a:t>    هزينه سرمايه، يكي از عوامل بسيار مهم در تجزيه و تحليل طرحهاي سرمايه گذاري يك شركت مي باشد. مدير مالي، با آگاهي از هزينه سرمايه ميزان بازده طرحهاي پيش روي شركت را با هزينه سرمايه مقايسه و طرحهائي كه بازده آن با توجه به هزينه سرمايه شركت در حد قابل قبول باشد را تائيد مي نمايد. در اين فصل ابتدا مفهوم هزينه سرمايه بيان گرديده و سپس موارد استفاده از هزينه سرمايه و همچنين نحوه محاسبه آن بيان خواهد شد.</a:t>
            </a:r>
            <a:r>
              <a:rPr lang="fa-IR" smtClean="0">
                <a:cs typeface="B Nazanin" panose="00000400000000000000" pitchFamily="2" charset="-78"/>
              </a:rPr>
              <a:t> </a:t>
            </a:r>
            <a:endParaRPr lang="en-US"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431800" y="274638"/>
            <a:ext cx="7777163" cy="1138237"/>
          </a:xfrm>
        </p:spPr>
        <p:txBody>
          <a:bodyPr/>
          <a:lstStyle/>
          <a:p>
            <a:pPr algn="r" eaLnBrk="1" hangingPunct="1"/>
            <a:r>
              <a:rPr lang="fa-IR" sz="3600" b="1" smtClean="0">
                <a:solidFill>
                  <a:srgbClr val="FF0000"/>
                </a:solidFill>
                <a:cs typeface="B Nazanin" panose="00000400000000000000" pitchFamily="2" charset="-78"/>
              </a:rPr>
              <a:t>مفهوم هزينه سرمايه</a:t>
            </a:r>
            <a:endParaRPr lang="en-US" sz="3600" b="1" smtClean="0">
              <a:solidFill>
                <a:srgbClr val="FF0000"/>
              </a:solidFill>
              <a:cs typeface="B Nazanin" panose="00000400000000000000" pitchFamily="2" charset="-78"/>
            </a:endParaRPr>
          </a:p>
        </p:txBody>
      </p:sp>
      <p:sp>
        <p:nvSpPr>
          <p:cNvPr id="201731" name="Rectangle 3"/>
          <p:cNvSpPr>
            <a:spLocks noGrp="1" noChangeArrowheads="1"/>
          </p:cNvSpPr>
          <p:nvPr>
            <p:ph type="body" idx="1"/>
          </p:nvPr>
        </p:nvSpPr>
        <p:spPr>
          <a:xfrm>
            <a:off x="431800" y="1412875"/>
            <a:ext cx="7777163" cy="4713288"/>
          </a:xfrm>
        </p:spPr>
        <p:txBody>
          <a:bodyPr/>
          <a:lstStyle/>
          <a:p>
            <a:pPr algn="just" eaLnBrk="1" hangingPunct="1">
              <a:buFontTx/>
              <a:buNone/>
            </a:pPr>
            <a:r>
              <a:rPr lang="fa-IR" b="1" smtClean="0">
                <a:cs typeface="B Nazanin" panose="00000400000000000000" pitchFamily="2" charset="-78"/>
              </a:rPr>
              <a:t>    هزينه سرمايه يك شركت، نرخ متوسط بازده مورد نظر سرمايه گذاراني است كه در اوراق بهادار شركت سرمايه گذاري كرده اند. به عبارت ديگر، ميانگين موزون هزينه تامين مالي سرمايه گذاريهاي شركت را هزينه سرمايه مي گويند. منابع تامين مالي سرمايه گذاريهاي شركت، شامل بدهيهاي بلند مدت (نظير وام و انواع مختلف اوراق قرضه)، سهام عادي و سهام ممتاز مي باشد.</a:t>
            </a:r>
            <a:r>
              <a:rPr lang="fa-IR" smtClean="0">
                <a:cs typeface="B Nazanin" panose="00000400000000000000" pitchFamily="2" charset="-78"/>
              </a:rPr>
              <a:t> </a:t>
            </a:r>
            <a:endParaRPr lang="en-US"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algn="r" eaLnBrk="1" hangingPunct="1"/>
            <a:r>
              <a:rPr lang="fa-IR" sz="3600" b="1" smtClean="0">
                <a:solidFill>
                  <a:srgbClr val="FF0000"/>
                </a:solidFill>
                <a:cs typeface="B Nazanin" panose="00000400000000000000" pitchFamily="2" charset="-78"/>
              </a:rPr>
              <a:t>موارد استفاده از هزينه سرمايه</a:t>
            </a:r>
            <a:r>
              <a:rPr lang="fa-IR" sz="3600" smtClean="0">
                <a:solidFill>
                  <a:srgbClr val="FF0000"/>
                </a:solidFill>
                <a:cs typeface="B Nazanin" panose="00000400000000000000" pitchFamily="2" charset="-78"/>
              </a:rPr>
              <a:t> </a:t>
            </a:r>
            <a:endParaRPr lang="en-US" sz="3600" smtClean="0">
              <a:solidFill>
                <a:srgbClr val="FF0000"/>
              </a:solidFill>
              <a:cs typeface="B Nazanin" panose="00000400000000000000" pitchFamily="2" charset="-78"/>
            </a:endParaRPr>
          </a:p>
        </p:txBody>
      </p:sp>
      <p:sp>
        <p:nvSpPr>
          <p:cNvPr id="202755" name="Rectangle 3"/>
          <p:cNvSpPr>
            <a:spLocks noGrp="1" noChangeArrowheads="1"/>
          </p:cNvSpPr>
          <p:nvPr>
            <p:ph type="body" idx="1"/>
          </p:nvPr>
        </p:nvSpPr>
        <p:spPr>
          <a:xfrm>
            <a:off x="431800" y="1628775"/>
            <a:ext cx="7777163" cy="4497388"/>
          </a:xfrm>
        </p:spPr>
        <p:txBody>
          <a:bodyPr/>
          <a:lstStyle/>
          <a:p>
            <a:pPr algn="just" eaLnBrk="1" hangingPunct="1"/>
            <a:r>
              <a:rPr lang="fa-IR" sz="3500" b="1" smtClean="0">
                <a:cs typeface="B Nazanin" panose="00000400000000000000" pitchFamily="2" charset="-78"/>
              </a:rPr>
              <a:t>هزينه سرمايه به عنوان يك عامل اساسي در ارزيابي طرحهاي سرمايه گذاري شركت مي باشد. بدين معني كه، هنگام محاسبه ارزش فعلي طرحهاي سرمايه گذاري از نرخ هزينه سرمايه به عنوان نرخ تنزيل جريانات نقدي طرح استفاده مي شود. </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xfrm>
            <a:off x="431800" y="836613"/>
            <a:ext cx="7777163" cy="5289550"/>
          </a:xfrm>
        </p:spPr>
        <p:txBody>
          <a:bodyPr/>
          <a:lstStyle/>
          <a:p>
            <a:pPr algn="just" eaLnBrk="1" hangingPunct="1">
              <a:lnSpc>
                <a:spcPct val="90000"/>
              </a:lnSpc>
            </a:pPr>
            <a:r>
              <a:rPr lang="fa-IR" sz="2600" b="1" smtClean="0">
                <a:cs typeface="B Mitra" panose="00000400000000000000" pitchFamily="2" charset="-78"/>
              </a:rPr>
              <a:t>دو شرط اساسي براي استفاده از هزينه سرمايه به منظور ارزيابي طرحهاي سرمايه گذاري جديد وجود دارد:</a:t>
            </a:r>
          </a:p>
          <a:p>
            <a:pPr algn="just" eaLnBrk="1" hangingPunct="1">
              <a:lnSpc>
                <a:spcPct val="90000"/>
              </a:lnSpc>
            </a:pPr>
            <a:r>
              <a:rPr lang="fa-IR" sz="2600" b="1" smtClean="0">
                <a:cs typeface="B Mitra" panose="00000400000000000000" pitchFamily="2" charset="-78"/>
              </a:rPr>
              <a:t>الف: طرح سرمايه گذاري جديد مورد نظر مخاطره اي مشابه طرحهاي سرمايه گذاري قبلي شركت داشته باشد. </a:t>
            </a:r>
          </a:p>
          <a:p>
            <a:pPr algn="just" eaLnBrk="1" hangingPunct="1">
              <a:lnSpc>
                <a:spcPct val="90000"/>
              </a:lnSpc>
            </a:pPr>
            <a:r>
              <a:rPr lang="fa-IR" sz="2600" b="1" smtClean="0">
                <a:cs typeface="B Mitra" panose="00000400000000000000" pitchFamily="2" charset="-78"/>
              </a:rPr>
              <a:t>ب: سياست تامين مالي شركت تحت تاثير سرمايه گذاريهاي جديد قرار نگيرد. </a:t>
            </a:r>
          </a:p>
          <a:p>
            <a:pPr algn="just" eaLnBrk="1" hangingPunct="1">
              <a:lnSpc>
                <a:spcPct val="90000"/>
              </a:lnSpc>
            </a:pPr>
            <a:r>
              <a:rPr lang="fa-IR" sz="2600" b="1" smtClean="0">
                <a:cs typeface="B Mitra" panose="00000400000000000000" pitchFamily="2" charset="-78"/>
              </a:rPr>
              <a:t>شرط اول بدين معني است كه طرح سرمايه گذاري جديد مخاطره شركت را تغيير ندهد. </a:t>
            </a:r>
          </a:p>
          <a:p>
            <a:pPr algn="just" eaLnBrk="1" hangingPunct="1">
              <a:lnSpc>
                <a:spcPct val="90000"/>
              </a:lnSpc>
            </a:pPr>
            <a:r>
              <a:rPr lang="fa-IR" sz="2600" b="1" smtClean="0">
                <a:cs typeface="B Mitra" panose="00000400000000000000" pitchFamily="2" charset="-78"/>
              </a:rPr>
              <a:t>شرط دوم بدين معني است كه مقدار نسبي انواع منابع مالي مورد استفاده شركت، در اثر اجراي طرح سرمايه گذاري جديد تغيير نكند. مثلا اگر قبلا شركت 30% منابع مالي خود را از طريق وام تامين مالي مي كرده است، اين نسبت در اثر اجراي طرح سرمايه گذاري جديد تغيير نكند.</a:t>
            </a:r>
            <a:r>
              <a:rPr lang="fa-IR" sz="2600" smtClean="0">
                <a:cs typeface="B Mitra" panose="00000400000000000000" pitchFamily="2" charset="-78"/>
              </a:rPr>
              <a:t> </a:t>
            </a:r>
            <a:endParaRPr lang="en-US" sz="2600"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31800" y="274638"/>
            <a:ext cx="7777163" cy="706437"/>
          </a:xfrm>
        </p:spPr>
        <p:txBody>
          <a:bodyPr/>
          <a:lstStyle/>
          <a:p>
            <a:pPr algn="r" eaLnBrk="1" hangingPunct="1"/>
            <a:r>
              <a:rPr lang="fa-IR" sz="3200" b="1" smtClean="0">
                <a:solidFill>
                  <a:srgbClr val="FF0000"/>
                </a:solidFill>
                <a:cs typeface="B Nazanin" panose="00000400000000000000" pitchFamily="2" charset="-78"/>
              </a:rPr>
              <a:t>فرمول كلي محاسبه نرخ هزينه سرمايه </a:t>
            </a:r>
            <a:endParaRPr lang="en-US" sz="3200" b="1" smtClean="0">
              <a:solidFill>
                <a:srgbClr val="FF0000"/>
              </a:solidFill>
              <a:cs typeface="B Nazanin" panose="00000400000000000000" pitchFamily="2" charset="-78"/>
            </a:endParaRPr>
          </a:p>
        </p:txBody>
      </p:sp>
      <p:sp>
        <p:nvSpPr>
          <p:cNvPr id="204803" name="Rectangle 3"/>
          <p:cNvSpPr>
            <a:spLocks noGrp="1" noChangeArrowheads="1"/>
          </p:cNvSpPr>
          <p:nvPr>
            <p:ph type="body" idx="1"/>
          </p:nvPr>
        </p:nvSpPr>
        <p:spPr>
          <a:xfrm>
            <a:off x="431800" y="1071563"/>
            <a:ext cx="7777163" cy="3571875"/>
          </a:xfrm>
        </p:spPr>
        <p:txBody>
          <a:bodyPr/>
          <a:lstStyle/>
          <a:p>
            <a:pPr algn="just" eaLnBrk="1" hangingPunct="1"/>
            <a:r>
              <a:rPr lang="fa-IR" sz="2600" b="1" smtClean="0">
                <a:cs typeface="B Nazanin" panose="00000400000000000000" pitchFamily="2" charset="-78"/>
              </a:rPr>
              <a:t>براي تعيين نرخ هزينه سرمايه بايد ميانگين موزون هزينه تامين منابع مالي شركت را محاسبه نمود. بطور مثال اگر شركتي 0.3 منابع مالي خود را از محل وام و اوراق قرضه 10 درصدي، 0.2  آن را از محل سهام ممتاز 15 درصدي و 0.5 بقيه را از محل سهام عادي كه نرخ بازده مورد انتظار آن 20% است تامين مي كند، محاسبه نرخ هزينه سرمايه آن بصورت زير است (براي سهولت كار فرض كنيد ماليات وجود ندارد):</a:t>
            </a:r>
          </a:p>
          <a:p>
            <a:pPr algn="ctr" eaLnBrk="1" hangingPunct="1">
              <a:buFontTx/>
              <a:buNone/>
            </a:pPr>
            <a:r>
              <a:rPr lang="fa-IR" sz="2600" b="1" smtClean="0">
                <a:cs typeface="B Nazanin" panose="00000400000000000000" pitchFamily="2" charset="-78"/>
              </a:rPr>
              <a:t>16%  = (20% × 0.5) + (15% × 0.2) + (10% × 0.3)</a:t>
            </a:r>
            <a:endParaRPr lang="en-US" sz="2600" smtClean="0">
              <a:cs typeface="B Nazanin" panose="00000400000000000000" pitchFamily="2" charset="-78"/>
            </a:endParaRPr>
          </a:p>
        </p:txBody>
      </p:sp>
      <p:sp>
        <p:nvSpPr>
          <p:cNvPr id="4" name="Rectangle 3"/>
          <p:cNvSpPr txBox="1">
            <a:spLocks noChangeArrowheads="1"/>
          </p:cNvSpPr>
          <p:nvPr/>
        </p:nvSpPr>
        <p:spPr bwMode="auto">
          <a:xfrm>
            <a:off x="360363" y="4483100"/>
            <a:ext cx="7777162" cy="2089150"/>
          </a:xfrm>
          <a:prstGeom prst="rect">
            <a:avLst/>
          </a:prstGeom>
          <a:noFill/>
          <a:ln w="9525">
            <a:noFill/>
            <a:miter lim="800000"/>
            <a:headEnd/>
            <a:tailEnd/>
          </a:ln>
        </p:spPr>
        <p:txBody>
          <a:bodyPr/>
          <a:lstStyle/>
          <a:p>
            <a:pPr marL="342900" indent="-342900" algn="just">
              <a:defRPr/>
            </a:pPr>
            <a:r>
              <a:rPr lang="fa-IR" sz="2500" b="1" kern="0" dirty="0">
                <a:latin typeface="+mn-lt"/>
                <a:cs typeface="B Nazanin" pitchFamily="2" charset="-78"/>
              </a:rPr>
              <a:t>    براي تعيين هزينه سرمايه، نسبت هاي مورد استفاده (در مثال فوق: 0.3 ، 0.2 و 0.5 ) بايد مبتني بر برنامه تامين مالي شركت باشند و هزينه ها (در مثال فوق: 10% ، 15% و 20% ) بايد به نرخ بازده بازار كه مورد انتظار سرمايه گذاران در اوراق بهادار شركت مي باشد در نظر گرفته شود.</a:t>
            </a:r>
            <a:endParaRPr lang="en-US" sz="2500" b="1" kern="0" dirty="0">
              <a:latin typeface="+mn-lt"/>
              <a:cs typeface="B Nazanin" pitchFamily="2" charset="-78"/>
            </a:endParaRPr>
          </a:p>
          <a:p>
            <a:pPr marL="342900" indent="-342900" algn="just">
              <a:spcBef>
                <a:spcPct val="20000"/>
              </a:spcBef>
              <a:buFontTx/>
              <a:buChar char="•"/>
              <a:defRPr/>
            </a:pPr>
            <a:endParaRPr lang="en-US" sz="25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390525" y="1714500"/>
            <a:ext cx="7777163" cy="3413125"/>
          </a:xfrm>
        </p:spPr>
        <p:txBody>
          <a:bodyPr/>
          <a:lstStyle/>
          <a:p>
            <a:pPr algn="just" eaLnBrk="1" hangingPunct="1">
              <a:buFont typeface="Wingdings" panose="05000000000000000000" pitchFamily="2" charset="2"/>
              <a:buNone/>
            </a:pPr>
            <a:r>
              <a:rPr lang="ar-SA" b="1" smtClean="0"/>
              <a:t> </a:t>
            </a:r>
            <a:r>
              <a:rPr lang="fa-IR" b="1" smtClean="0"/>
              <a:t>پول مجانی نیست وهزینه دارد. نرخ بهره، قیمت استفاده از اعتبارات و تسهیلات در اقتصاد است.</a:t>
            </a:r>
          </a:p>
          <a:p>
            <a:pPr algn="just" eaLnBrk="1" hangingPunct="1">
              <a:buFont typeface="Wingdings" panose="05000000000000000000" pitchFamily="2" charset="2"/>
              <a:buNone/>
            </a:pPr>
            <a:r>
              <a:rPr lang="ar-SA" b="1" smtClean="0"/>
              <a:t>وجود بهره در اقتصاد، موجب مي شود که پول ارزش زماني داشته باشد؛ يعني يک واحد پولي که امروز دريافت مي شود بيش از يک واحد پولي که در آينده دريافت خواهد شد ارزش داشته باشد. </a:t>
            </a:r>
          </a:p>
        </p:txBody>
      </p:sp>
      <p:sp>
        <p:nvSpPr>
          <p:cNvPr id="94211" name="Rectangle 3"/>
          <p:cNvSpPr>
            <a:spLocks noGrp="1" noChangeArrowheads="1"/>
          </p:cNvSpPr>
          <p:nvPr>
            <p:ph type="title"/>
          </p:nvPr>
        </p:nvSpPr>
        <p:spPr>
          <a:xfrm>
            <a:off x="390525" y="428625"/>
            <a:ext cx="7777163" cy="1143000"/>
          </a:xfrm>
        </p:spPr>
        <p:txBody>
          <a:bodyPr/>
          <a:lstStyle/>
          <a:p>
            <a:pPr eaLnBrk="1" hangingPunct="1">
              <a:defRPr/>
            </a:pPr>
            <a:r>
              <a:rPr lang="fa-IR" b="1" dirty="0" smtClean="0">
                <a:solidFill>
                  <a:srgbClr val="FF0000"/>
                </a:solidFill>
                <a:cs typeface="+mn-cs"/>
              </a:rPr>
              <a:t>دليل وجود ارزش زماني براي پول</a:t>
            </a:r>
            <a:endParaRPr lang="en-US" b="1" dirty="0" smtClean="0">
              <a:solidFill>
                <a:srgbClr val="FF0000"/>
              </a:solidFill>
              <a:cs typeface="+mn-cs"/>
            </a:endParaRP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31800" y="347663"/>
            <a:ext cx="7777163" cy="777875"/>
          </a:xfrm>
        </p:spPr>
        <p:txBody>
          <a:bodyPr/>
          <a:lstStyle/>
          <a:p>
            <a:pPr algn="r" eaLnBrk="1" hangingPunct="1"/>
            <a:r>
              <a:rPr lang="fa-IR" sz="3600" b="1" smtClean="0">
                <a:solidFill>
                  <a:srgbClr val="FF0000"/>
                </a:solidFill>
                <a:cs typeface="B Titr" panose="00000700000000000000" pitchFamily="2" charset="-78"/>
              </a:rPr>
              <a:t>تعيين نرخ هزينه بدهيها </a:t>
            </a:r>
            <a:endParaRPr lang="en-US" sz="3600" b="1" smtClean="0">
              <a:solidFill>
                <a:srgbClr val="FF0000"/>
              </a:solidFill>
              <a:cs typeface="B Titr" panose="00000700000000000000" pitchFamily="2" charset="-78"/>
            </a:endParaRPr>
          </a:p>
        </p:txBody>
      </p:sp>
      <p:sp>
        <p:nvSpPr>
          <p:cNvPr id="205827" name="Rectangle 3"/>
          <p:cNvSpPr>
            <a:spLocks noGrp="1" noChangeArrowheads="1"/>
          </p:cNvSpPr>
          <p:nvPr>
            <p:ph type="body" idx="1"/>
          </p:nvPr>
        </p:nvSpPr>
        <p:spPr>
          <a:xfrm>
            <a:off x="431800" y="1268413"/>
            <a:ext cx="7777163" cy="4897437"/>
          </a:xfrm>
        </p:spPr>
        <p:txBody>
          <a:bodyPr/>
          <a:lstStyle/>
          <a:p>
            <a:pPr algn="just" eaLnBrk="1" hangingPunct="1">
              <a:lnSpc>
                <a:spcPct val="80000"/>
              </a:lnSpc>
              <a:buFontTx/>
              <a:buNone/>
            </a:pPr>
            <a:r>
              <a:rPr lang="fa-IR" sz="2800" b="1" smtClean="0">
                <a:cs typeface="B Nazanin" panose="00000400000000000000" pitchFamily="2" charset="-78"/>
              </a:rPr>
              <a:t>     هنگام تعيين نرخ هزينه استفاده از بدهي براي تامين منابع مالي بايد نكات زير را در نظر گرفت:</a:t>
            </a:r>
          </a:p>
          <a:p>
            <a:pPr algn="just" eaLnBrk="1" hangingPunct="1">
              <a:lnSpc>
                <a:spcPct val="80000"/>
              </a:lnSpc>
              <a:buFontTx/>
              <a:buNone/>
            </a:pPr>
            <a:r>
              <a:rPr lang="fa-IR" sz="2800" b="1" smtClean="0">
                <a:cs typeface="B Nazanin" panose="00000400000000000000" pitchFamily="2" charset="-78"/>
              </a:rPr>
              <a:t>1. نرخ هزينه انواع مختلف بدهي بايد بطور جداگانه تعيين شود. اين بدان معني است كه اگر فرضا شركت يك نوع وام بانكي و دو نوع اوراق قرضه دارد، هزينه هر كدام از اين بدهيها بايد بطور جداگانه محاسبه و در تعيين نرخ هزينه سرمايه مد نظر قرار گيرد.</a:t>
            </a:r>
          </a:p>
          <a:p>
            <a:pPr algn="just" eaLnBrk="1" hangingPunct="1">
              <a:lnSpc>
                <a:spcPct val="80000"/>
              </a:lnSpc>
              <a:buFontTx/>
              <a:buNone/>
            </a:pPr>
            <a:r>
              <a:rPr lang="fa-IR" sz="2800" b="1" smtClean="0">
                <a:cs typeface="B Nazanin" panose="00000400000000000000" pitchFamily="2" charset="-78"/>
              </a:rPr>
              <a:t>2. ارزش جاري بدهيها در نظر گرفته شود نه ارزش اسمي آنها. </a:t>
            </a:r>
          </a:p>
          <a:p>
            <a:pPr algn="just" eaLnBrk="1" hangingPunct="1">
              <a:lnSpc>
                <a:spcPct val="80000"/>
              </a:lnSpc>
              <a:buFontTx/>
              <a:buNone/>
            </a:pPr>
            <a:r>
              <a:rPr lang="fa-IR" sz="2800" b="1" smtClean="0">
                <a:cs typeface="B Nazanin" panose="00000400000000000000" pitchFamily="2" charset="-78"/>
              </a:rPr>
              <a:t>3. نرخ بهره جاري بازار در نظر گرفته شود نه نرخ بهره تاريخي وامهائي كه قبلا شركت استفاده نموده است.</a:t>
            </a:r>
          </a:p>
          <a:p>
            <a:pPr algn="just" eaLnBrk="1" hangingPunct="1">
              <a:lnSpc>
                <a:spcPct val="80000"/>
              </a:lnSpc>
              <a:buFontTx/>
              <a:buNone/>
            </a:pPr>
            <a:r>
              <a:rPr lang="fa-IR" sz="2800" b="1" smtClean="0">
                <a:cs typeface="B Nazanin" panose="00000400000000000000" pitchFamily="2" charset="-78"/>
              </a:rPr>
              <a:t>4. اثرات ماليات بر درآمد بايد در نظر گرفته شود.</a:t>
            </a:r>
            <a:r>
              <a:rPr lang="fa-IR" sz="2800" smtClean="0">
                <a:cs typeface="B Nazanin" panose="00000400000000000000" pitchFamily="2" charset="-78"/>
              </a:rPr>
              <a:t> </a:t>
            </a:r>
            <a:endParaRPr lang="en-US" sz="2800"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Rectangle 3"/>
          <p:cNvSpPr>
            <a:spLocks noGrp="1" noChangeArrowheads="1"/>
          </p:cNvSpPr>
          <p:nvPr>
            <p:ph type="body" idx="1"/>
          </p:nvPr>
        </p:nvSpPr>
        <p:spPr>
          <a:xfrm>
            <a:off x="461963" y="428625"/>
            <a:ext cx="7777162" cy="2286000"/>
          </a:xfrm>
        </p:spPr>
        <p:txBody>
          <a:bodyPr/>
          <a:lstStyle/>
          <a:p>
            <a:pPr algn="just" eaLnBrk="1" hangingPunct="1">
              <a:buFontTx/>
              <a:buNone/>
            </a:pPr>
            <a:r>
              <a:rPr lang="fa-IR" sz="2600" smtClean="0">
                <a:solidFill>
                  <a:srgbClr val="C00000"/>
                </a:solidFill>
                <a:cs typeface="B Nazanin" panose="00000400000000000000" pitchFamily="2" charset="-78"/>
              </a:rPr>
              <a:t>نکته: </a:t>
            </a:r>
            <a:r>
              <a:rPr lang="fa-IR" sz="2600" smtClean="0">
                <a:cs typeface="B Nazanin" panose="00000400000000000000" pitchFamily="2" charset="-78"/>
              </a:rPr>
              <a:t>از آنجا كه هزينه بهره از نظر مالياتي مورد قبول دستگاههاي ذيربط قرار ميگيرد و لذا پرداخت هزينه بهره موجب كاهش سود مشمول ماليات و نتيجتاً ماليات پرداختي شركت ميگردد، اين امر بايد در تعيين نرخ هزينه استفاده از بدهيها مد نظر قرار گيرد. بايد در نظر داشته باشيد كه ”سود سهام تاثيري بر ماليات شركت ندارد“. </a:t>
            </a:r>
            <a:endParaRPr lang="en-US" sz="2600" smtClean="0">
              <a:cs typeface="B Nazanin" panose="00000400000000000000" pitchFamily="2" charset="-78"/>
            </a:endParaRPr>
          </a:p>
        </p:txBody>
      </p:sp>
      <p:sp>
        <p:nvSpPr>
          <p:cNvPr id="3" name="Rectangle 2"/>
          <p:cNvSpPr txBox="1">
            <a:spLocks noChangeArrowheads="1"/>
          </p:cNvSpPr>
          <p:nvPr/>
        </p:nvSpPr>
        <p:spPr bwMode="auto">
          <a:xfrm>
            <a:off x="461963" y="2714625"/>
            <a:ext cx="7777162" cy="3452813"/>
          </a:xfrm>
          <a:prstGeom prst="rect">
            <a:avLst/>
          </a:prstGeom>
          <a:noFill/>
          <a:ln w="9525">
            <a:noFill/>
            <a:miter lim="800000"/>
            <a:headEnd/>
            <a:tailEnd/>
          </a:ln>
        </p:spPr>
        <p:txBody>
          <a:bodyPr/>
          <a:lstStyle/>
          <a:p>
            <a:pPr marL="342900" indent="-342900" algn="just">
              <a:lnSpc>
                <a:spcPct val="80000"/>
              </a:lnSpc>
              <a:spcBef>
                <a:spcPct val="20000"/>
              </a:spcBef>
              <a:defRPr/>
            </a:pPr>
            <a:r>
              <a:rPr lang="fa-IR" sz="2600" kern="0">
                <a:latin typeface="+mn-lt"/>
                <a:cs typeface="B Nazanin" pitchFamily="2" charset="-78"/>
              </a:rPr>
              <a:t>براي روشن شدن اثرات مالياتي بهره فرض كنيد سود قبل از بهره و ماليات شركت الف و ب هركدام 100000 ريال و نرخ ماليات 40%  است. ضمنا فرض كنيد شركت الف فاقد بدهي (و نتيجتا هزينه بهره) است ولي شركت ب 200000 ريال وام 10 درصدي دارد و مبلغ 20000 ريال بابت بهره پرداخت مي كند. ماليات شركت الف 40000 ريال (40% × 100000) ولي ماليات شركت ب 32000 ريال (40% × 80000) مي باشد. ملاحظه خواهيد نمود كه شركت ب به علت داشتن بدهي (و نتيجتا پرداخت هزينه بهره) مبلغ 8000 ريال (40000 ريال منهاي 32000 ريال) كمتر ماليات پرداخت مي نمايد. در حقيقت پرداخت هزينه توسط شركت ب موجب ايجاد 8000 ريال صرفه جوئي مالياتي شده است. </a:t>
            </a:r>
            <a:endParaRPr lang="fa-IR" sz="26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Rectangle 2"/>
          <p:cNvSpPr>
            <a:spLocks noGrp="1" noChangeArrowheads="1"/>
          </p:cNvSpPr>
          <p:nvPr>
            <p:ph type="body" idx="1"/>
          </p:nvPr>
        </p:nvSpPr>
        <p:spPr>
          <a:xfrm>
            <a:off x="431800" y="476250"/>
            <a:ext cx="7777163" cy="5976938"/>
          </a:xfrm>
        </p:spPr>
        <p:txBody>
          <a:bodyPr/>
          <a:lstStyle/>
          <a:p>
            <a:pPr algn="just" eaLnBrk="1" hangingPunct="1">
              <a:lnSpc>
                <a:spcPct val="80000"/>
              </a:lnSpc>
              <a:buFontTx/>
              <a:buNone/>
            </a:pPr>
            <a:r>
              <a:rPr lang="fa-IR" sz="2800" b="1" smtClean="0">
                <a:cs typeface="B Nazanin" panose="00000400000000000000" pitchFamily="2" charset="-78"/>
              </a:rPr>
              <a:t>با دقت در مطالب فوق ملاحظه خواهيد كرد كه شركت ب 20000 ريال بهره پرداخت كرده است اما پرداخت اين هزينه موجب كاهش 8000 ريالي در ماليات شركت شده است. پس در حقيقت اثر واقعي بهره بر سود شركت فقط 12000 ريال (20000 ريال منهاي 8000 ريال) مي باشد. لذا اگر 12000 ريال را بر وام پرداختني تقسيم كنيد نرخ 6% بدست مي آيد. به اين نرخ كه از اين طريق محاسبه مي شود نرخ بهره مؤثر گفته مي شود. براي محاسبه نرخ بهره مؤثر از فرمول زير نيز مي توان استفاده نمود:       </a:t>
            </a:r>
          </a:p>
          <a:p>
            <a:pPr algn="ctr" eaLnBrk="1" hangingPunct="1">
              <a:lnSpc>
                <a:spcPct val="80000"/>
              </a:lnSpc>
              <a:buFontTx/>
              <a:buNone/>
            </a:pPr>
            <a:r>
              <a:rPr lang="fa-IR" sz="2800" b="1" smtClean="0">
                <a:solidFill>
                  <a:srgbClr val="FF0000"/>
                </a:solidFill>
                <a:cs typeface="B Nazanin" panose="00000400000000000000" pitchFamily="2" charset="-78"/>
              </a:rPr>
              <a:t>(نرخ ماليات ـ 1) × نرخ بهره اسمي = نرخ بهره مؤثر </a:t>
            </a:r>
          </a:p>
          <a:p>
            <a:pPr algn="ctr" eaLnBrk="1" hangingPunct="1">
              <a:lnSpc>
                <a:spcPct val="80000"/>
              </a:lnSpc>
              <a:buFontTx/>
              <a:buNone/>
            </a:pPr>
            <a:r>
              <a:rPr lang="fa-IR" sz="2800" b="1" smtClean="0">
                <a:solidFill>
                  <a:srgbClr val="FF0000"/>
                </a:solidFill>
                <a:cs typeface="B Nazanin" panose="00000400000000000000" pitchFamily="2" charset="-78"/>
              </a:rPr>
              <a:t>6% = (40% ـ 1) × 10%</a:t>
            </a:r>
          </a:p>
          <a:p>
            <a:pPr algn="ctr" eaLnBrk="1" hangingPunct="1">
              <a:lnSpc>
                <a:spcPct val="80000"/>
              </a:lnSpc>
              <a:buFontTx/>
              <a:buNone/>
            </a:pPr>
            <a:endParaRPr lang="fa-IR" sz="2800" b="1" smtClean="0">
              <a:solidFill>
                <a:srgbClr val="FF0000"/>
              </a:solidFill>
              <a:cs typeface="B Nazanin" panose="00000400000000000000" pitchFamily="2" charset="-78"/>
            </a:endParaRPr>
          </a:p>
          <a:p>
            <a:pPr algn="just" eaLnBrk="1" hangingPunct="1">
              <a:lnSpc>
                <a:spcPct val="80000"/>
              </a:lnSpc>
              <a:buFontTx/>
              <a:buNone/>
            </a:pPr>
            <a:r>
              <a:rPr lang="fa-IR" sz="2800" b="1" smtClean="0">
                <a:cs typeface="B Nazanin" panose="00000400000000000000" pitchFamily="2" charset="-78"/>
              </a:rPr>
              <a:t>ملاحظه مي شود كه وجود ماليات باعث شد كه نرخ مؤثر بهره براي شركت ب نه 10% بلكه 6% باشد.</a:t>
            </a:r>
            <a:r>
              <a:rPr lang="fa-IR" sz="2800" smtClean="0">
                <a:cs typeface="B Nazanin" panose="00000400000000000000" pitchFamily="2" charset="-78"/>
              </a:rPr>
              <a:t> </a:t>
            </a:r>
            <a:endParaRPr lang="en-US" sz="2800"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60" name="Rectangle 2"/>
          <p:cNvSpPr>
            <a:spLocks noGrp="1" noChangeArrowheads="1"/>
          </p:cNvSpPr>
          <p:nvPr>
            <p:ph type="title"/>
          </p:nvPr>
        </p:nvSpPr>
        <p:spPr>
          <a:xfrm>
            <a:off x="431800" y="274638"/>
            <a:ext cx="7777163" cy="654050"/>
          </a:xfrm>
        </p:spPr>
        <p:txBody>
          <a:bodyPr/>
          <a:lstStyle/>
          <a:p>
            <a:pPr algn="r" eaLnBrk="1" hangingPunct="1"/>
            <a:r>
              <a:rPr lang="fa-IR" sz="3600" b="1" smtClean="0">
                <a:solidFill>
                  <a:srgbClr val="FF0000"/>
                </a:solidFill>
                <a:cs typeface="B Nazanin" panose="00000400000000000000" pitchFamily="2" charset="-78"/>
              </a:rPr>
              <a:t>نرخ سود سهام ممتاز</a:t>
            </a:r>
            <a:r>
              <a:rPr lang="fa-IR" smtClean="0">
                <a:cs typeface="B Nazanin" panose="00000400000000000000" pitchFamily="2" charset="-78"/>
              </a:rPr>
              <a:t> </a:t>
            </a:r>
            <a:endParaRPr lang="en-US" smtClean="0">
              <a:cs typeface="B Nazanin" panose="00000400000000000000" pitchFamily="2" charset="-78"/>
            </a:endParaRPr>
          </a:p>
        </p:txBody>
      </p:sp>
      <p:sp>
        <p:nvSpPr>
          <p:cNvPr id="70661" name="Rectangle 3"/>
          <p:cNvSpPr>
            <a:spLocks noGrp="1" noChangeArrowheads="1"/>
          </p:cNvSpPr>
          <p:nvPr>
            <p:ph type="body" idx="1"/>
          </p:nvPr>
        </p:nvSpPr>
        <p:spPr>
          <a:xfrm>
            <a:off x="390525" y="1000125"/>
            <a:ext cx="7777163" cy="2543175"/>
          </a:xfrm>
        </p:spPr>
        <p:txBody>
          <a:bodyPr/>
          <a:lstStyle/>
          <a:p>
            <a:pPr algn="just" eaLnBrk="1" hangingPunct="1">
              <a:buFontTx/>
              <a:buNone/>
            </a:pPr>
            <a:r>
              <a:rPr lang="fa-IR" b="1" smtClean="0">
                <a:cs typeface="B Nazanin" panose="00000400000000000000" pitchFamily="2" charset="-78"/>
              </a:rPr>
              <a:t>براي محاسبه نرخ سود سهام ممتاز از فرمول زير استفاده مي شود:</a:t>
            </a:r>
          </a:p>
          <a:p>
            <a:pPr algn="just" eaLnBrk="1" hangingPunct="1"/>
            <a:endParaRPr lang="fa-IR" b="1" smtClean="0">
              <a:cs typeface="B Nazanin" panose="00000400000000000000" pitchFamily="2" charset="-78"/>
            </a:endParaRPr>
          </a:p>
          <a:p>
            <a:pPr algn="just" eaLnBrk="1" hangingPunct="1"/>
            <a:endParaRPr lang="en-US" b="1" smtClean="0">
              <a:cs typeface="B Nazanin" panose="00000400000000000000" pitchFamily="2" charset="-78"/>
            </a:endParaRPr>
          </a:p>
        </p:txBody>
      </p:sp>
      <p:graphicFrame>
        <p:nvGraphicFramePr>
          <p:cNvPr id="70658" name="Object 2" descr="Parchment"/>
          <p:cNvGraphicFramePr>
            <a:graphicFrameLocks noChangeAspect="1"/>
          </p:cNvGraphicFramePr>
          <p:nvPr/>
        </p:nvGraphicFramePr>
        <p:xfrm>
          <a:off x="2819400" y="2000250"/>
          <a:ext cx="2090738" cy="1152525"/>
        </p:xfrm>
        <a:graphic>
          <a:graphicData uri="http://schemas.openxmlformats.org/presentationml/2006/ole">
            <mc:AlternateContent xmlns:mc="http://schemas.openxmlformats.org/markup-compatibility/2006">
              <mc:Choice xmlns:v="urn:schemas-microsoft-com:vml" Requires="v">
                <p:oleObj spid="_x0000_s70685" name="Equation" r:id="rId3" imgW="545760" imgH="380880" progId="Equation.3">
                  <p:embed/>
                </p:oleObj>
              </mc:Choice>
              <mc:Fallback>
                <p:oleObj name="Equation" r:id="rId3" imgW="545760" imgH="380880" progId="Equation.3">
                  <p:embed/>
                  <p:pic>
                    <p:nvPicPr>
                      <p:cNvPr id="0" name="Object 2"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000250"/>
                        <a:ext cx="2090738" cy="1152525"/>
                      </a:xfrm>
                      <a:prstGeom prst="rect">
                        <a:avLst/>
                      </a:prstGeom>
                      <a:blipFill dpi="0" rotWithShape="0">
                        <a:blip r:embed="rId5"/>
                        <a:srcRect/>
                        <a:tile tx="0" ty="0" sx="100000" sy="100000" flip="none" algn="tl"/>
                      </a:blipFill>
                    </p:spPr>
                  </p:pic>
                </p:oleObj>
              </mc:Fallback>
            </mc:AlternateContent>
          </a:graphicData>
        </a:graphic>
      </p:graphicFrame>
      <p:sp>
        <p:nvSpPr>
          <p:cNvPr id="5" name="Rectangle 3"/>
          <p:cNvSpPr txBox="1">
            <a:spLocks noChangeArrowheads="1"/>
          </p:cNvSpPr>
          <p:nvPr/>
        </p:nvSpPr>
        <p:spPr bwMode="auto">
          <a:xfrm>
            <a:off x="390525" y="3571875"/>
            <a:ext cx="7777163" cy="2928938"/>
          </a:xfrm>
          <a:prstGeom prst="rect">
            <a:avLst/>
          </a:prstGeom>
          <a:noFill/>
          <a:ln w="9525">
            <a:noFill/>
            <a:miter lim="800000"/>
            <a:headEnd/>
            <a:tailEnd/>
          </a:ln>
        </p:spPr>
        <p:txBody>
          <a:bodyPr/>
          <a:lstStyle/>
          <a:p>
            <a:pPr marL="342900" indent="-342900" algn="just">
              <a:spcBef>
                <a:spcPct val="20000"/>
              </a:spcBef>
              <a:defRPr/>
            </a:pPr>
            <a:r>
              <a:rPr lang="fa-IR" sz="2600" kern="0" dirty="0">
                <a:latin typeface="+mn-lt"/>
                <a:cs typeface="B Nazanin" pitchFamily="2" charset="-78"/>
              </a:rPr>
              <a:t> مثال1: شركت كوشش در سال 1384 براي هر سهم ممتاز خود مبلغ 300 ريال سود نقدي پرداخت مي نمايد. در صورتيكه قيمت جاري هر سهم ممتاز شركت 2000 ريال باشد، نرخ بازده اين سهام چقدر است؟</a:t>
            </a:r>
          </a:p>
          <a:p>
            <a:pPr marL="342900" indent="-342900" algn="just">
              <a:spcBef>
                <a:spcPct val="20000"/>
              </a:spcBef>
              <a:defRPr/>
            </a:pPr>
            <a:r>
              <a:rPr lang="fa-IR" sz="2800" kern="0" dirty="0">
                <a:latin typeface="+mn-lt"/>
                <a:cs typeface="B Nazanin" pitchFamily="2" charset="-78"/>
              </a:rPr>
              <a:t>حل:</a:t>
            </a:r>
          </a:p>
        </p:txBody>
      </p:sp>
      <p:graphicFrame>
        <p:nvGraphicFramePr>
          <p:cNvPr id="70659" name="Object 5" descr="Parchment"/>
          <p:cNvGraphicFramePr>
            <a:graphicFrameLocks noChangeAspect="1"/>
          </p:cNvGraphicFramePr>
          <p:nvPr/>
        </p:nvGraphicFramePr>
        <p:xfrm>
          <a:off x="1622425" y="5181600"/>
          <a:ext cx="5056188" cy="1076325"/>
        </p:xfrm>
        <a:graphic>
          <a:graphicData uri="http://schemas.openxmlformats.org/presentationml/2006/ole">
            <mc:AlternateContent xmlns:mc="http://schemas.openxmlformats.org/markup-compatibility/2006">
              <mc:Choice xmlns:v="urn:schemas-microsoft-com:vml" Requires="v">
                <p:oleObj spid="_x0000_s70686" name="Equation" r:id="rId6" imgW="1320480" imgH="355320" progId="Equation.3">
                  <p:embed/>
                </p:oleObj>
              </mc:Choice>
              <mc:Fallback>
                <p:oleObj name="Equation" r:id="rId6" imgW="1320480" imgH="355320" progId="Equation.3">
                  <p:embed/>
                  <p:pic>
                    <p:nvPicPr>
                      <p:cNvPr id="0" name="Object 5" descr="Parch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2425" y="5181600"/>
                        <a:ext cx="5056188" cy="1076325"/>
                      </a:xfrm>
                      <a:prstGeom prst="rect">
                        <a:avLst/>
                      </a:prstGeom>
                      <a:blipFill dpi="0" rotWithShape="0">
                        <a:blip r:embed="rId5"/>
                        <a:srcRect/>
                        <a:tile tx="0" ty="0" sx="100000" sy="100000" flip="none" algn="tl"/>
                      </a:blipFill>
                    </p:spPr>
                  </p:pic>
                </p:oleObj>
              </mc:Fallback>
            </mc:AlternateContent>
          </a:graphicData>
        </a:graphic>
      </p:graphicFrame>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algn="r" eaLnBrk="1" hangingPunct="1"/>
            <a:r>
              <a:rPr lang="fa-IR" sz="3600" b="1" smtClean="0">
                <a:solidFill>
                  <a:srgbClr val="FF0000"/>
                </a:solidFill>
                <a:cs typeface="B Titr" panose="00000700000000000000" pitchFamily="2" charset="-78"/>
              </a:rPr>
              <a:t>نرخ سود سهام عادي</a:t>
            </a:r>
            <a:endParaRPr lang="en-US" sz="3600" b="1" smtClean="0">
              <a:solidFill>
                <a:srgbClr val="FF0000"/>
              </a:solidFill>
              <a:cs typeface="B Titr" panose="00000700000000000000" pitchFamily="2" charset="-78"/>
            </a:endParaRPr>
          </a:p>
        </p:txBody>
      </p:sp>
      <p:sp>
        <p:nvSpPr>
          <p:cNvPr id="208899" name="Rectangle 3"/>
          <p:cNvSpPr>
            <a:spLocks noGrp="1" noChangeArrowheads="1"/>
          </p:cNvSpPr>
          <p:nvPr>
            <p:ph type="body" idx="1"/>
          </p:nvPr>
        </p:nvSpPr>
        <p:spPr>
          <a:xfrm>
            <a:off x="431800" y="1412875"/>
            <a:ext cx="7777163" cy="4713288"/>
          </a:xfrm>
        </p:spPr>
        <p:txBody>
          <a:bodyPr/>
          <a:lstStyle/>
          <a:p>
            <a:pPr algn="just" eaLnBrk="1" hangingPunct="1">
              <a:buFontTx/>
              <a:buNone/>
            </a:pPr>
            <a:r>
              <a:rPr lang="fa-IR" sz="2400" b="1" smtClean="0">
                <a:cs typeface="B Mitra" panose="00000400000000000000" pitchFamily="2" charset="-78"/>
              </a:rPr>
              <a:t>     نرخ سود سهام عادي، نرخ بازده مورد انتظار سهامداران عادي شركت است. محاسبه نرخ سود سهام عادي به سادگي محاسبه نرخ بدهيها و سهام ممتاز نيست. براي پيش بيني نرخ سود سهام عادي 4 روش وجود دارد كه هركدام داراي مشكلاتي هستند. لذا مديران مالي به منظور پيش بيني نرخ معقول بيش از يك روش را مورد استفاده قرار مي دهند.</a:t>
            </a:r>
            <a:r>
              <a:rPr lang="fa-IR" sz="2400" smtClean="0">
                <a:cs typeface="B Mitra" panose="00000400000000000000" pitchFamily="2" charset="-78"/>
              </a:rPr>
              <a:t>  </a:t>
            </a:r>
            <a:r>
              <a:rPr lang="fa-IR" sz="2400" b="1" smtClean="0">
                <a:cs typeface="B Mitra" panose="00000400000000000000" pitchFamily="2" charset="-78"/>
              </a:rPr>
              <a:t>اين چهار روش عبارتند از:</a:t>
            </a:r>
          </a:p>
          <a:p>
            <a:pPr eaLnBrk="1" hangingPunct="1">
              <a:buFontTx/>
              <a:buNone/>
            </a:pPr>
            <a:r>
              <a:rPr lang="fa-IR" sz="2800" b="1" smtClean="0">
                <a:cs typeface="B Mitra" panose="00000400000000000000" pitchFamily="2" charset="-78"/>
              </a:rPr>
              <a:t>1 – روش نرخهاي بازده تاريخي</a:t>
            </a:r>
            <a:r>
              <a:rPr lang="fa-IR" sz="2800" smtClean="0">
                <a:cs typeface="B Mitra" panose="00000400000000000000" pitchFamily="2" charset="-78"/>
              </a:rPr>
              <a:t> </a:t>
            </a:r>
            <a:endParaRPr lang="fa-IR" sz="2800" b="1" smtClean="0">
              <a:cs typeface="B Mitra" panose="00000400000000000000" pitchFamily="2" charset="-78"/>
            </a:endParaRPr>
          </a:p>
          <a:p>
            <a:pPr eaLnBrk="1" hangingPunct="1">
              <a:buFontTx/>
              <a:buNone/>
            </a:pPr>
            <a:r>
              <a:rPr lang="fa-IR" sz="2800" b="1" smtClean="0">
                <a:cs typeface="B Mitra" panose="00000400000000000000" pitchFamily="2" charset="-78"/>
              </a:rPr>
              <a:t>2 – روش پيش بيني سود سهام </a:t>
            </a:r>
          </a:p>
          <a:p>
            <a:pPr eaLnBrk="1" hangingPunct="1">
              <a:buFontTx/>
              <a:buNone/>
            </a:pPr>
            <a:r>
              <a:rPr lang="fa-IR" sz="2800" b="1" smtClean="0">
                <a:cs typeface="B Mitra" panose="00000400000000000000" pitchFamily="2" charset="-78"/>
              </a:rPr>
              <a:t>3 – روش استفاده از بتاي سهام </a:t>
            </a:r>
          </a:p>
          <a:p>
            <a:pPr eaLnBrk="1" hangingPunct="1">
              <a:buFontTx/>
              <a:buNone/>
            </a:pPr>
            <a:r>
              <a:rPr lang="fa-IR" sz="2800" b="1" smtClean="0">
                <a:cs typeface="B Mitra" panose="00000400000000000000" pitchFamily="2" charset="-78"/>
              </a:rPr>
              <a:t>4 – روش استفاده از نرخهاي وام </a:t>
            </a:r>
          </a:p>
          <a:p>
            <a:pPr algn="just" eaLnBrk="1" hangingPunct="1">
              <a:buFontTx/>
              <a:buNone/>
            </a:pPr>
            <a:endParaRPr lang="en-US" sz="2800" b="1"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31800" y="274638"/>
            <a:ext cx="7777163" cy="796925"/>
          </a:xfrm>
        </p:spPr>
        <p:txBody>
          <a:bodyPr/>
          <a:lstStyle/>
          <a:p>
            <a:pPr algn="r" eaLnBrk="1" hangingPunct="1"/>
            <a:r>
              <a:rPr lang="fa-IR" sz="3200" b="1" smtClean="0">
                <a:solidFill>
                  <a:srgbClr val="FF0000"/>
                </a:solidFill>
                <a:cs typeface="B Nazanin" panose="00000400000000000000" pitchFamily="2" charset="-78"/>
              </a:rPr>
              <a:t>1 – روش نرخهاي بازده تاريخي </a:t>
            </a:r>
            <a:endParaRPr lang="en-US" sz="3200" b="1" smtClean="0">
              <a:solidFill>
                <a:srgbClr val="FF0000"/>
              </a:solidFill>
              <a:cs typeface="B Nazanin" panose="00000400000000000000" pitchFamily="2" charset="-78"/>
            </a:endParaRPr>
          </a:p>
        </p:txBody>
      </p:sp>
      <p:sp>
        <p:nvSpPr>
          <p:cNvPr id="209923" name="Rectangle 3"/>
          <p:cNvSpPr>
            <a:spLocks noGrp="1" noChangeArrowheads="1"/>
          </p:cNvSpPr>
          <p:nvPr>
            <p:ph type="body" idx="1"/>
          </p:nvPr>
        </p:nvSpPr>
        <p:spPr>
          <a:xfrm>
            <a:off x="461963" y="1143000"/>
            <a:ext cx="7777162" cy="3357563"/>
          </a:xfrm>
        </p:spPr>
        <p:txBody>
          <a:bodyPr/>
          <a:lstStyle/>
          <a:p>
            <a:pPr algn="just" eaLnBrk="1" hangingPunct="1">
              <a:buFontTx/>
              <a:buNone/>
            </a:pPr>
            <a:r>
              <a:rPr lang="fa-IR" sz="2600" b="1" smtClean="0">
                <a:cs typeface="B Nazanin" panose="00000400000000000000" pitchFamily="2" charset="-78"/>
              </a:rPr>
              <a:t>در اين روش متوسط نرخ بازده سالانه اي كه سهامداران طي 10 سال گذشته كسب كرده اند به عنوان نرخ بازده سهام عادي پذيرفته مي شود. استفاده از اين روش منوط به وجود شرايط زير است:</a:t>
            </a:r>
          </a:p>
          <a:p>
            <a:pPr algn="just" eaLnBrk="1" hangingPunct="1">
              <a:buFontTx/>
              <a:buNone/>
            </a:pPr>
            <a:r>
              <a:rPr lang="fa-IR" sz="2600" b="1" smtClean="0">
                <a:cs typeface="B Nazanin" panose="00000400000000000000" pitchFamily="2" charset="-78"/>
              </a:rPr>
              <a:t>الف. تغييرات قابل ملاحظه اي در انتظارات سرمايه گذاران نسبت به عملكرد آتي شركت پديد نيامده باشد.</a:t>
            </a:r>
          </a:p>
          <a:p>
            <a:pPr algn="just" eaLnBrk="1" hangingPunct="1">
              <a:buFontTx/>
              <a:buNone/>
            </a:pPr>
            <a:r>
              <a:rPr lang="fa-IR" sz="2600" b="1" smtClean="0">
                <a:cs typeface="B Nazanin" panose="00000400000000000000" pitchFamily="2" charset="-78"/>
              </a:rPr>
              <a:t>ب. تغييرات قابل ملاحظه اي در نرخ بهره بوجود نيامده باشد. </a:t>
            </a:r>
          </a:p>
          <a:p>
            <a:pPr algn="just" eaLnBrk="1" hangingPunct="1">
              <a:buFontTx/>
              <a:buNone/>
            </a:pPr>
            <a:r>
              <a:rPr lang="fa-IR" sz="2600" b="1" smtClean="0">
                <a:cs typeface="B Nazanin" panose="00000400000000000000" pitchFamily="2" charset="-78"/>
              </a:rPr>
              <a:t>ج. گرايش فكري سرمايه گذاران نسبت به مخاطره تغيير نكرده باشد.</a:t>
            </a:r>
          </a:p>
        </p:txBody>
      </p:sp>
      <p:sp>
        <p:nvSpPr>
          <p:cNvPr id="4" name="Rectangle 2"/>
          <p:cNvSpPr txBox="1">
            <a:spLocks noChangeArrowheads="1"/>
          </p:cNvSpPr>
          <p:nvPr/>
        </p:nvSpPr>
        <p:spPr bwMode="auto">
          <a:xfrm>
            <a:off x="533400" y="4572000"/>
            <a:ext cx="7777163" cy="1828800"/>
          </a:xfrm>
          <a:prstGeom prst="rect">
            <a:avLst/>
          </a:prstGeom>
          <a:noFill/>
          <a:ln w="9525">
            <a:noFill/>
            <a:miter lim="800000"/>
            <a:headEnd/>
            <a:tailEnd/>
          </a:ln>
        </p:spPr>
        <p:txBody>
          <a:bodyPr/>
          <a:lstStyle/>
          <a:p>
            <a:pPr marL="342900" indent="-342900" algn="just">
              <a:spcBef>
                <a:spcPct val="20000"/>
              </a:spcBef>
              <a:defRPr/>
            </a:pPr>
            <a:r>
              <a:rPr lang="fa-IR" sz="2600" b="1" kern="0" dirty="0">
                <a:latin typeface="+mn-lt"/>
                <a:cs typeface="B Nazanin" pitchFamily="2" charset="-78"/>
              </a:rPr>
              <a:t>از آنجا كه به ندرت چنين شرايطي فراهم مي شود و مضافا اينكه نرخهاي بازده تاريخي با توجه به شرايط موجود در آن دوران به وقوع پيوسته است و ممكن است وضعيت گذشته در آينده تكرار نگردد، در استفاده از اين روش بايد احتياط نمود.</a:t>
            </a:r>
            <a:r>
              <a:rPr lang="fa-IR" sz="2600" kern="0" dirty="0">
                <a:latin typeface="+mn-lt"/>
                <a:cs typeface="B Nazanin" pitchFamily="2" charset="-78"/>
              </a:rPr>
              <a:t> </a:t>
            </a:r>
            <a:endParaRPr lang="en-US" sz="26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31800" y="419100"/>
            <a:ext cx="7632700" cy="1785938"/>
          </a:xfrm>
        </p:spPr>
        <p:txBody>
          <a:bodyPr/>
          <a:lstStyle/>
          <a:p>
            <a:pPr algn="just" eaLnBrk="1" hangingPunct="1"/>
            <a:r>
              <a:rPr lang="fa-IR" sz="2400" b="1" smtClean="0">
                <a:cs typeface="B Titr" panose="00000700000000000000" pitchFamily="2" charset="-78"/>
              </a:rPr>
              <a:t>مثال2: اطلاعات مربوط به سهام شركت ندا طي سالهاي 1381 تا 1383 بصورت زير در دست است. در صورتي كه قيمت سهام اين شركت در ابتداي سال 1381 مبلغ 1000 ريال باشد، مطلوبست محاسبه نرخ بازده سالانه سهام شركت در سالهاي مذكور. </a:t>
            </a:r>
            <a:endParaRPr lang="en-US" sz="2400" b="1" smtClean="0">
              <a:cs typeface="B Titr" panose="00000700000000000000" pitchFamily="2" charset="-78"/>
            </a:endParaRPr>
          </a:p>
        </p:txBody>
      </p:sp>
      <p:pic>
        <p:nvPicPr>
          <p:cNvPr id="210947" name="Picture 3"/>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503238" y="3500438"/>
            <a:ext cx="7875587" cy="1143000"/>
          </a:xfrm>
          <a:noFill/>
        </p:spPr>
      </p:pic>
      <p:sp>
        <p:nvSpPr>
          <p:cNvPr id="210948" name="Text Box 4"/>
          <p:cNvSpPr txBox="1">
            <a:spLocks noChangeArrowheads="1"/>
          </p:cNvSpPr>
          <p:nvPr/>
        </p:nvSpPr>
        <p:spPr bwMode="auto">
          <a:xfrm>
            <a:off x="863600" y="4365625"/>
            <a:ext cx="6119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3200" b="1">
              <a:solidFill>
                <a:schemeClr val="tx2"/>
              </a:solidFill>
              <a:cs typeface="B Titr" panose="00000700000000000000" pitchFamily="2" charset="-78"/>
            </a:endParaRPr>
          </a:p>
        </p:txBody>
      </p:sp>
      <p:sp>
        <p:nvSpPr>
          <p:cNvPr id="210949" name="Text Box 5"/>
          <p:cNvSpPr txBox="1">
            <a:spLocks noChangeArrowheads="1"/>
          </p:cNvSpPr>
          <p:nvPr/>
        </p:nvSpPr>
        <p:spPr bwMode="auto">
          <a:xfrm>
            <a:off x="1008063" y="4500563"/>
            <a:ext cx="70564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400" b="1">
                <a:solidFill>
                  <a:schemeClr val="tx2"/>
                </a:solidFill>
                <a:cs typeface="B Nazanin" panose="00000400000000000000" pitchFamily="2" charset="-78"/>
              </a:rPr>
              <a:t>نرخ بازده سال 81 = 1000 ÷ (1000 ـ 50 + 1050 ) = 10% </a:t>
            </a:r>
          </a:p>
          <a:p>
            <a:pPr algn="ctr" eaLnBrk="1" hangingPunct="1"/>
            <a:r>
              <a:rPr lang="fa-IR" sz="2400" b="1">
                <a:solidFill>
                  <a:schemeClr val="tx2"/>
                </a:solidFill>
                <a:cs typeface="B Nazanin" panose="00000400000000000000" pitchFamily="2" charset="-78"/>
              </a:rPr>
              <a:t>نرخ بازده سال 82 = 1050 ÷ (1050 ـ 60 + 1116 ) = 12% </a:t>
            </a:r>
          </a:p>
          <a:p>
            <a:pPr algn="ctr" eaLnBrk="1" hangingPunct="1"/>
            <a:r>
              <a:rPr lang="fa-IR" sz="2400" b="1">
                <a:solidFill>
                  <a:schemeClr val="tx2"/>
                </a:solidFill>
                <a:cs typeface="B Nazanin" panose="00000400000000000000" pitchFamily="2" charset="-78"/>
              </a:rPr>
              <a:t>نرخ بازده سال 83 = 1116 ÷ (1116 ـ 70 + 1169 ) = 11% </a:t>
            </a:r>
          </a:p>
          <a:p>
            <a:pPr algn="ctr" eaLnBrk="1" hangingPunct="1"/>
            <a:r>
              <a:rPr lang="fa-IR" sz="2400" b="1">
                <a:solidFill>
                  <a:schemeClr val="tx2"/>
                </a:solidFill>
                <a:cs typeface="B Nazanin" panose="00000400000000000000" pitchFamily="2" charset="-78"/>
              </a:rPr>
              <a:t>ميانگين بازده 3 سال سهام = 3 ÷ (11% + 12% + 10%) = 11% </a:t>
            </a:r>
            <a:endParaRPr lang="en-US" sz="2400" b="1">
              <a:solidFill>
                <a:schemeClr val="tx2"/>
              </a:solidFill>
              <a:cs typeface="B Nazanin" panose="00000400000000000000" pitchFamily="2" charset="-78"/>
            </a:endParaRPr>
          </a:p>
        </p:txBody>
      </p:sp>
      <p:graphicFrame>
        <p:nvGraphicFramePr>
          <p:cNvPr id="190470" name="Group 6"/>
          <p:cNvGraphicFramePr>
            <a:graphicFrameLocks noGrp="1"/>
          </p:cNvGraphicFramePr>
          <p:nvPr>
            <p:ph idx="1"/>
          </p:nvPr>
        </p:nvGraphicFramePr>
        <p:xfrm>
          <a:off x="1462088" y="2286000"/>
          <a:ext cx="6192837" cy="1006476"/>
        </p:xfrm>
        <a:graphic>
          <a:graphicData uri="http://schemas.openxmlformats.org/drawingml/2006/table">
            <a:tbl>
              <a:tblPr rtl="1"/>
              <a:tblGrid>
                <a:gridCol w="2592387"/>
                <a:gridCol w="1152525"/>
                <a:gridCol w="1223963"/>
                <a:gridCol w="1223962"/>
              </a:tblGrid>
              <a:tr h="335492">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B Titr" pitchFamily="2" charset="-78"/>
                      </a:endParaRPr>
                    </a:p>
                  </a:txBody>
                  <a:tcPr marT="45749" marB="457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Titr" pitchFamily="2" charset="-78"/>
                        </a:rPr>
                        <a:t>سال</a:t>
                      </a:r>
                      <a:r>
                        <a:rPr kumimoji="0" lang="en-US" sz="1600" b="0" i="0" u="none" strike="noStrike" cap="none" normalizeH="0" baseline="0" smtClean="0">
                          <a:ln>
                            <a:noFill/>
                          </a:ln>
                          <a:solidFill>
                            <a:schemeClr val="tx1"/>
                          </a:solidFill>
                          <a:effectLst/>
                          <a:latin typeface="Arial" charset="0"/>
                          <a:cs typeface="B Titr" pitchFamily="2" charset="-78"/>
                        </a:rPr>
                        <a:t> </a:t>
                      </a:r>
                      <a:r>
                        <a:rPr kumimoji="0" lang="fa-IR" sz="1600" b="0" i="0" u="none" strike="noStrike" cap="none" normalizeH="0" baseline="0" smtClean="0">
                          <a:ln>
                            <a:noFill/>
                          </a:ln>
                          <a:solidFill>
                            <a:schemeClr val="tx1"/>
                          </a:solidFill>
                          <a:effectLst/>
                          <a:latin typeface="Arial" charset="0"/>
                          <a:cs typeface="B Titr" pitchFamily="2" charset="-78"/>
                        </a:rPr>
                        <a:t>81</a:t>
                      </a:r>
                      <a:endParaRPr kumimoji="0" lang="en-US" sz="1600" b="0" i="0" u="none" strike="noStrike" cap="none" normalizeH="0" baseline="0" smtClean="0">
                        <a:ln>
                          <a:noFill/>
                        </a:ln>
                        <a:solidFill>
                          <a:schemeClr val="tx1"/>
                        </a:solidFill>
                        <a:effectLst/>
                        <a:latin typeface="Arial" charset="0"/>
                        <a:cs typeface="B Titr" pitchFamily="2" charset="-78"/>
                      </a:endParaRP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سال 82 </a:t>
                      </a:r>
                      <a:endParaRPr kumimoji="0" lang="en-US" sz="1600" b="0" i="0" u="none" strike="noStrike" cap="none" normalizeH="0" baseline="0" smtClean="0">
                        <a:ln>
                          <a:noFill/>
                        </a:ln>
                        <a:solidFill>
                          <a:schemeClr val="tx1"/>
                        </a:solidFill>
                        <a:effectLst/>
                        <a:latin typeface="Arial" charset="0"/>
                        <a:cs typeface="B Titr" pitchFamily="2" charset="-78"/>
                      </a:endParaRP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سال 83</a:t>
                      </a:r>
                      <a:endParaRPr kumimoji="0" lang="en-US" sz="1600" b="0" i="0" u="none" strike="noStrike" cap="none" normalizeH="0" baseline="0" smtClean="0">
                        <a:ln>
                          <a:noFill/>
                        </a:ln>
                        <a:solidFill>
                          <a:schemeClr val="tx1"/>
                        </a:solidFill>
                        <a:effectLst/>
                        <a:latin typeface="Arial" charset="0"/>
                        <a:cs typeface="B Titr" pitchFamily="2" charset="-78"/>
                      </a:endParaRPr>
                    </a:p>
                  </a:txBody>
                  <a:tcPr marT="45749" marB="457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492">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Titr" pitchFamily="2" charset="-78"/>
                        </a:rPr>
                        <a:t>قيمت سهام در پايان سال</a:t>
                      </a:r>
                      <a:r>
                        <a:rPr kumimoji="0" lang="en-US" sz="1600" b="0" i="0" u="none" strike="noStrike" cap="none" normalizeH="0" baseline="0" smtClean="0">
                          <a:ln>
                            <a:noFill/>
                          </a:ln>
                          <a:solidFill>
                            <a:schemeClr val="tx1"/>
                          </a:solidFill>
                          <a:effectLst/>
                          <a:latin typeface="Arial" charset="0"/>
                          <a:cs typeface="B Titr" pitchFamily="2" charset="-78"/>
                        </a:rPr>
                        <a:t> </a:t>
                      </a:r>
                    </a:p>
                  </a:txBody>
                  <a:tcPr marT="45749" marB="457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1050</a:t>
                      </a:r>
                      <a:endParaRPr kumimoji="0" lang="en-US" sz="1600" b="0" i="0" u="none" strike="noStrike" cap="none" normalizeH="0" baseline="0" smtClean="0">
                        <a:ln>
                          <a:noFill/>
                        </a:ln>
                        <a:solidFill>
                          <a:schemeClr val="tx1"/>
                        </a:solidFill>
                        <a:effectLst/>
                        <a:latin typeface="Arial" charset="0"/>
                        <a:cs typeface="B Titr" pitchFamily="2" charset="-78"/>
                      </a:endParaRP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1116</a:t>
                      </a:r>
                      <a:endParaRPr kumimoji="0" lang="en-US" sz="1600" b="0" i="0" u="none" strike="noStrike" cap="none" normalizeH="0" baseline="0" smtClean="0">
                        <a:ln>
                          <a:noFill/>
                        </a:ln>
                        <a:solidFill>
                          <a:schemeClr val="tx1"/>
                        </a:solidFill>
                        <a:effectLst/>
                        <a:latin typeface="Arial" charset="0"/>
                        <a:cs typeface="B Titr" pitchFamily="2" charset="-78"/>
                      </a:endParaRP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1169</a:t>
                      </a:r>
                      <a:endParaRPr kumimoji="0" lang="en-US" sz="1600" b="0" i="0" u="none" strike="noStrike" cap="none" normalizeH="0" baseline="0" smtClean="0">
                        <a:ln>
                          <a:noFill/>
                        </a:ln>
                        <a:solidFill>
                          <a:schemeClr val="tx1"/>
                        </a:solidFill>
                        <a:effectLst/>
                        <a:latin typeface="Arial" charset="0"/>
                        <a:cs typeface="B Titr" pitchFamily="2" charset="-78"/>
                      </a:endParaRPr>
                    </a:p>
                  </a:txBody>
                  <a:tcPr marT="45749" marB="457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492">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سود سهام </a:t>
                      </a:r>
                      <a:endParaRPr kumimoji="0" lang="en-US" sz="1600" b="0" i="0" u="none" strike="noStrike" cap="none" normalizeH="0" baseline="0" smtClean="0">
                        <a:ln>
                          <a:noFill/>
                        </a:ln>
                        <a:solidFill>
                          <a:schemeClr val="tx1"/>
                        </a:solidFill>
                        <a:effectLst/>
                        <a:latin typeface="Arial" charset="0"/>
                        <a:cs typeface="B Titr" pitchFamily="2" charset="-78"/>
                      </a:endParaRPr>
                    </a:p>
                  </a:txBody>
                  <a:tcPr marT="45749" marB="457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charset="0"/>
                          <a:cs typeface="B Titr" pitchFamily="2" charset="-78"/>
                        </a:rPr>
                        <a:t>50</a:t>
                      </a:r>
                      <a:endParaRPr kumimoji="0" lang="en-US" sz="1600" b="0" i="0" u="none" strike="noStrike" cap="none" normalizeH="0" baseline="0" dirty="0" smtClean="0">
                        <a:ln>
                          <a:noFill/>
                        </a:ln>
                        <a:solidFill>
                          <a:schemeClr val="tx1"/>
                        </a:solidFill>
                        <a:effectLst/>
                        <a:latin typeface="Arial" charset="0"/>
                        <a:cs typeface="B Titr" pitchFamily="2" charset="-78"/>
                      </a:endParaRP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60</a:t>
                      </a:r>
                      <a:endParaRPr kumimoji="0" lang="en-US" sz="1600" b="0" i="0" u="none" strike="noStrike" cap="none" normalizeH="0" baseline="0" smtClean="0">
                        <a:ln>
                          <a:noFill/>
                        </a:ln>
                        <a:solidFill>
                          <a:schemeClr val="tx1"/>
                        </a:solidFill>
                        <a:effectLst/>
                        <a:latin typeface="Arial" charset="0"/>
                        <a:cs typeface="B Titr" pitchFamily="2" charset="-78"/>
                      </a:endParaRP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charset="0"/>
                          <a:cs typeface="B Titr" pitchFamily="2" charset="-78"/>
                        </a:rPr>
                        <a:t>70</a:t>
                      </a:r>
                      <a:endParaRPr kumimoji="0" lang="en-US" sz="1600" b="0" i="0" u="none" strike="noStrike" cap="none" normalizeH="0" baseline="0" dirty="0" smtClean="0">
                        <a:ln>
                          <a:noFill/>
                        </a:ln>
                        <a:solidFill>
                          <a:schemeClr val="tx1"/>
                        </a:solidFill>
                        <a:effectLst/>
                        <a:latin typeface="Arial" charset="0"/>
                        <a:cs typeface="B Titr" pitchFamily="2" charset="-78"/>
                      </a:endParaRPr>
                    </a:p>
                  </a:txBody>
                  <a:tcPr marT="45749" marB="457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4" name="Rectangle 2"/>
          <p:cNvSpPr>
            <a:spLocks noGrp="1" noChangeArrowheads="1"/>
          </p:cNvSpPr>
          <p:nvPr>
            <p:ph type="title"/>
          </p:nvPr>
        </p:nvSpPr>
        <p:spPr>
          <a:xfrm>
            <a:off x="431800" y="274638"/>
            <a:ext cx="7777163" cy="922337"/>
          </a:xfrm>
        </p:spPr>
        <p:txBody>
          <a:bodyPr/>
          <a:lstStyle/>
          <a:p>
            <a:pPr algn="r" eaLnBrk="1" hangingPunct="1"/>
            <a:r>
              <a:rPr lang="fa-IR" sz="3600" b="1" smtClean="0">
                <a:solidFill>
                  <a:srgbClr val="FF0000"/>
                </a:solidFill>
                <a:cs typeface="B Titr" panose="00000700000000000000" pitchFamily="2" charset="-78"/>
              </a:rPr>
              <a:t>2 – روش پيش بيني سود سهام</a:t>
            </a:r>
            <a:r>
              <a:rPr lang="fa-IR" b="1" smtClean="0"/>
              <a:t> </a:t>
            </a:r>
            <a:endParaRPr lang="en-US" b="1" smtClean="0"/>
          </a:p>
        </p:txBody>
      </p:sp>
      <p:sp>
        <p:nvSpPr>
          <p:cNvPr id="71685" name="Rectangle 3"/>
          <p:cNvSpPr>
            <a:spLocks noGrp="1" noChangeArrowheads="1"/>
          </p:cNvSpPr>
          <p:nvPr>
            <p:ph type="body" idx="1"/>
          </p:nvPr>
        </p:nvSpPr>
        <p:spPr>
          <a:xfrm>
            <a:off x="431800" y="1196975"/>
            <a:ext cx="7777163" cy="5184775"/>
          </a:xfrm>
        </p:spPr>
        <p:txBody>
          <a:bodyPr/>
          <a:lstStyle/>
          <a:p>
            <a:pPr algn="just" eaLnBrk="1" hangingPunct="1">
              <a:lnSpc>
                <a:spcPct val="90000"/>
              </a:lnSpc>
            </a:pPr>
            <a:r>
              <a:rPr lang="fa-IR" sz="1800" b="1" smtClean="0">
                <a:cs typeface="B Mitra" panose="00000400000000000000" pitchFamily="2" charset="-78"/>
              </a:rPr>
              <a:t>در اين روش با استفاده از پيش بيني سود سهام مورد انتظار و قيمت جاري سهام، نرخ بازده مورد انتظار سهامداران بصورت زير تعيين مي شود: </a:t>
            </a:r>
          </a:p>
          <a:p>
            <a:pPr algn="just" eaLnBrk="1" hangingPunct="1">
              <a:lnSpc>
                <a:spcPct val="90000"/>
              </a:lnSpc>
            </a:pPr>
            <a:endParaRPr lang="fa-IR" sz="1800" b="1" smtClean="0">
              <a:cs typeface="B Mitra" panose="00000400000000000000" pitchFamily="2" charset="-78"/>
            </a:endParaRPr>
          </a:p>
          <a:p>
            <a:pPr algn="just" eaLnBrk="1" hangingPunct="1">
              <a:lnSpc>
                <a:spcPct val="90000"/>
              </a:lnSpc>
            </a:pPr>
            <a:endParaRPr lang="fa-IR" sz="1800" b="1" smtClean="0">
              <a:cs typeface="B Mitra" panose="00000400000000000000" pitchFamily="2" charset="-78"/>
            </a:endParaRPr>
          </a:p>
          <a:p>
            <a:pPr algn="just" eaLnBrk="1" hangingPunct="1">
              <a:lnSpc>
                <a:spcPct val="90000"/>
              </a:lnSpc>
            </a:pPr>
            <a:endParaRPr lang="fa-IR" sz="1800" b="1" smtClean="0">
              <a:cs typeface="B Mitra" panose="00000400000000000000" pitchFamily="2" charset="-78"/>
            </a:endParaRPr>
          </a:p>
          <a:p>
            <a:pPr algn="just" eaLnBrk="1" hangingPunct="1">
              <a:lnSpc>
                <a:spcPct val="90000"/>
              </a:lnSpc>
            </a:pPr>
            <a:endParaRPr lang="fa-IR" sz="1800" b="1" smtClean="0">
              <a:cs typeface="B Mitra" panose="00000400000000000000" pitchFamily="2" charset="-78"/>
            </a:endParaRPr>
          </a:p>
          <a:p>
            <a:pPr algn="just" eaLnBrk="1" hangingPunct="1">
              <a:lnSpc>
                <a:spcPct val="90000"/>
              </a:lnSpc>
            </a:pPr>
            <a:endParaRPr lang="fa-IR" sz="1800" b="1" smtClean="0">
              <a:cs typeface="B Mitra" panose="00000400000000000000" pitchFamily="2" charset="-78"/>
            </a:endParaRPr>
          </a:p>
          <a:p>
            <a:pPr algn="just" eaLnBrk="1" hangingPunct="1">
              <a:lnSpc>
                <a:spcPct val="90000"/>
              </a:lnSpc>
            </a:pPr>
            <a:r>
              <a:rPr lang="fa-IR" sz="1800" b="1" smtClean="0">
                <a:cs typeface="B Mitra" panose="00000400000000000000" pitchFamily="2" charset="-78"/>
              </a:rPr>
              <a:t>در فرمول فوق </a:t>
            </a:r>
            <a:r>
              <a:rPr lang="en-US" sz="1800" b="1" smtClean="0">
                <a:cs typeface="B Mitra" panose="00000400000000000000" pitchFamily="2" charset="-78"/>
              </a:rPr>
              <a:t>P0 </a:t>
            </a:r>
            <a:r>
              <a:rPr lang="fa-IR" sz="1800" b="1" smtClean="0">
                <a:cs typeface="B Mitra" panose="00000400000000000000" pitchFamily="2" charset="-78"/>
              </a:rPr>
              <a:t> نشان دهنده قيمت امروز سهام در بازار است لذا چنانچه سود سهام مورد انتظار سهامداران ( </a:t>
            </a:r>
            <a:r>
              <a:rPr lang="en-US" sz="1800" b="1" smtClean="0">
                <a:cs typeface="B Mitra" panose="00000400000000000000" pitchFamily="2" charset="-78"/>
              </a:rPr>
              <a:t>D</a:t>
            </a:r>
            <a:r>
              <a:rPr lang="fa-IR" sz="1800" b="1" smtClean="0">
                <a:cs typeface="B Mitra" panose="00000400000000000000" pitchFamily="2" charset="-78"/>
              </a:rPr>
              <a:t>  ) مشخص باشد، نرخ بازده مورد انتظار ( </a:t>
            </a:r>
            <a:r>
              <a:rPr lang="en-US" sz="1800" b="1" smtClean="0">
                <a:cs typeface="B Mitra" panose="00000400000000000000" pitchFamily="2" charset="-78"/>
              </a:rPr>
              <a:t>k</a:t>
            </a:r>
            <a:r>
              <a:rPr lang="fa-IR" sz="1800" b="1" smtClean="0">
                <a:cs typeface="B Mitra" panose="00000400000000000000" pitchFamily="2" charset="-78"/>
              </a:rPr>
              <a:t>  )  را مي توان تعيين نمود. </a:t>
            </a:r>
          </a:p>
          <a:p>
            <a:pPr algn="just" eaLnBrk="1" hangingPunct="1">
              <a:lnSpc>
                <a:spcPct val="90000"/>
              </a:lnSpc>
            </a:pPr>
            <a:r>
              <a:rPr lang="fa-IR" sz="1800" b="1" smtClean="0">
                <a:cs typeface="B Mitra" panose="00000400000000000000" pitchFamily="2" charset="-78"/>
              </a:rPr>
              <a:t>اگر سود سهام شركت از الگوي منظمي پيروي كند و داراي نرخ رشد ثابتي باشد، بجاي فرمول فوق مي توان از فرمول زير استفاده نمود: </a:t>
            </a:r>
          </a:p>
          <a:p>
            <a:pPr algn="just" eaLnBrk="1" hangingPunct="1">
              <a:lnSpc>
                <a:spcPct val="90000"/>
              </a:lnSpc>
            </a:pPr>
            <a:endParaRPr lang="fa-IR" sz="1800" b="1" smtClean="0">
              <a:cs typeface="B Mitra" panose="00000400000000000000" pitchFamily="2" charset="-78"/>
            </a:endParaRPr>
          </a:p>
          <a:p>
            <a:pPr algn="just" eaLnBrk="1" hangingPunct="1">
              <a:lnSpc>
                <a:spcPct val="90000"/>
              </a:lnSpc>
            </a:pPr>
            <a:endParaRPr lang="fa-IR" sz="1800" b="1" smtClean="0">
              <a:cs typeface="B Mitra" panose="00000400000000000000" pitchFamily="2" charset="-78"/>
            </a:endParaRPr>
          </a:p>
          <a:p>
            <a:pPr algn="just" eaLnBrk="1" hangingPunct="1">
              <a:lnSpc>
                <a:spcPct val="90000"/>
              </a:lnSpc>
            </a:pPr>
            <a:endParaRPr lang="fa-IR" sz="1800" b="1" smtClean="0">
              <a:cs typeface="B Mitra" panose="00000400000000000000" pitchFamily="2" charset="-78"/>
            </a:endParaRPr>
          </a:p>
          <a:p>
            <a:pPr algn="just" eaLnBrk="1" hangingPunct="1">
              <a:lnSpc>
                <a:spcPct val="90000"/>
              </a:lnSpc>
            </a:pPr>
            <a:endParaRPr lang="fa-IR" sz="1800" b="1" smtClean="0">
              <a:cs typeface="B Mitra" panose="00000400000000000000" pitchFamily="2" charset="-78"/>
            </a:endParaRPr>
          </a:p>
          <a:p>
            <a:pPr algn="just" eaLnBrk="1" hangingPunct="1">
              <a:lnSpc>
                <a:spcPct val="90000"/>
              </a:lnSpc>
            </a:pPr>
            <a:endParaRPr lang="fa-IR" sz="1800" b="1" smtClean="0">
              <a:cs typeface="B Mitra" panose="00000400000000000000" pitchFamily="2" charset="-78"/>
            </a:endParaRPr>
          </a:p>
          <a:p>
            <a:pPr algn="just" eaLnBrk="1" hangingPunct="1">
              <a:lnSpc>
                <a:spcPct val="90000"/>
              </a:lnSpc>
            </a:pPr>
            <a:r>
              <a:rPr lang="fa-IR" sz="1800" b="1" smtClean="0">
                <a:cs typeface="B Mitra" panose="00000400000000000000" pitchFamily="2" charset="-78"/>
              </a:rPr>
              <a:t>لازم به ذكر است كه استفاده از هر كدام از اين فرمولها به جواب واحدي منتهي خواهد شد.</a:t>
            </a:r>
            <a:r>
              <a:rPr lang="fa-IR" sz="1800" smtClean="0">
                <a:cs typeface="B Mitra" panose="00000400000000000000" pitchFamily="2" charset="-78"/>
              </a:rPr>
              <a:t> </a:t>
            </a:r>
            <a:endParaRPr lang="en-US" sz="1800" smtClean="0">
              <a:cs typeface="B Mitra" panose="00000400000000000000" pitchFamily="2" charset="-78"/>
            </a:endParaRPr>
          </a:p>
        </p:txBody>
      </p:sp>
      <p:sp>
        <p:nvSpPr>
          <p:cNvPr id="71686"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71682" name="Object 5"/>
          <p:cNvGraphicFramePr>
            <a:graphicFrameLocks noChangeAspect="1"/>
          </p:cNvGraphicFramePr>
          <p:nvPr/>
        </p:nvGraphicFramePr>
        <p:xfrm>
          <a:off x="2879725" y="4295775"/>
          <a:ext cx="2449513" cy="1509713"/>
        </p:xfrm>
        <a:graphic>
          <a:graphicData uri="http://schemas.openxmlformats.org/presentationml/2006/ole">
            <mc:AlternateContent xmlns:mc="http://schemas.openxmlformats.org/markup-compatibility/2006">
              <mc:Choice xmlns:v="urn:schemas-microsoft-com:vml" Requires="v">
                <p:oleObj spid="_x0000_s71710" name="Equation" r:id="rId3" imgW="698197" imgH="431613" progId="Equation.3">
                  <p:embed/>
                </p:oleObj>
              </mc:Choice>
              <mc:Fallback>
                <p:oleObj name="Equation" r:id="rId3" imgW="698197" imgH="431613"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4295775"/>
                        <a:ext cx="2449513" cy="150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87" name="Rectangle 6"/>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71683" name="Object 7"/>
          <p:cNvGraphicFramePr>
            <a:graphicFrameLocks noChangeAspect="1"/>
          </p:cNvGraphicFramePr>
          <p:nvPr/>
        </p:nvGraphicFramePr>
        <p:xfrm>
          <a:off x="1296988" y="1768475"/>
          <a:ext cx="6119812" cy="1214438"/>
        </p:xfrm>
        <a:graphic>
          <a:graphicData uri="http://schemas.openxmlformats.org/presentationml/2006/ole">
            <mc:AlternateContent xmlns:mc="http://schemas.openxmlformats.org/markup-compatibility/2006">
              <mc:Choice xmlns:v="urn:schemas-microsoft-com:vml" Requires="v">
                <p:oleObj spid="_x0000_s71711" name="Equation" r:id="rId5" imgW="2260600" imgH="444500" progId="Equation.3">
                  <p:embed/>
                </p:oleObj>
              </mc:Choice>
              <mc:Fallback>
                <p:oleObj name="Equation" r:id="rId5" imgW="2260600" imgH="4445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988" y="1768475"/>
                        <a:ext cx="6119812" cy="1214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31800" y="274638"/>
            <a:ext cx="7777163" cy="725487"/>
          </a:xfrm>
        </p:spPr>
        <p:txBody>
          <a:bodyPr/>
          <a:lstStyle/>
          <a:p>
            <a:pPr algn="r" eaLnBrk="1" hangingPunct="1"/>
            <a:r>
              <a:rPr lang="fa-IR" sz="3200" b="1" smtClean="0">
                <a:solidFill>
                  <a:srgbClr val="FF0000"/>
                </a:solidFill>
                <a:cs typeface="B Nazanin" panose="00000400000000000000" pitchFamily="2" charset="-78"/>
              </a:rPr>
              <a:t>3 – روش استفاده از بتاي سهام</a:t>
            </a:r>
            <a:r>
              <a:rPr lang="fa-IR" sz="3200" b="1" smtClean="0">
                <a:cs typeface="B Nazanin" panose="00000400000000000000" pitchFamily="2" charset="-78"/>
              </a:rPr>
              <a:t> </a:t>
            </a:r>
            <a:endParaRPr lang="en-US" sz="3200" b="1" smtClean="0">
              <a:cs typeface="B Nazanin" panose="00000400000000000000" pitchFamily="2" charset="-78"/>
            </a:endParaRPr>
          </a:p>
        </p:txBody>
      </p:sp>
      <p:sp>
        <p:nvSpPr>
          <p:cNvPr id="211971" name="Rectangle 3"/>
          <p:cNvSpPr>
            <a:spLocks noGrp="1" noChangeArrowheads="1"/>
          </p:cNvSpPr>
          <p:nvPr>
            <p:ph type="body" idx="1"/>
          </p:nvPr>
        </p:nvSpPr>
        <p:spPr>
          <a:xfrm>
            <a:off x="390525" y="1071563"/>
            <a:ext cx="7777163" cy="2857500"/>
          </a:xfrm>
        </p:spPr>
        <p:txBody>
          <a:bodyPr/>
          <a:lstStyle/>
          <a:p>
            <a:pPr algn="just" eaLnBrk="1" hangingPunct="1">
              <a:buFontTx/>
              <a:buNone/>
            </a:pPr>
            <a:r>
              <a:rPr lang="fa-IR" sz="2600" b="1" smtClean="0">
                <a:cs typeface="B Nazanin" panose="00000400000000000000" pitchFamily="2" charset="-78"/>
              </a:rPr>
              <a:t>در اين روش با استفاده از مدل قيمت گذاري دارائيهاي سرمايه اي، كه در فصل قبل توضيح داده شد، نرخ بازده مورد انتظار سهامداران تعيين مي شود. </a:t>
            </a:r>
          </a:p>
          <a:p>
            <a:pPr algn="just" eaLnBrk="1" hangingPunct="1">
              <a:buFontTx/>
              <a:buNone/>
            </a:pPr>
            <a:r>
              <a:rPr lang="fa-IR" sz="2600" b="1" smtClean="0">
                <a:cs typeface="B Nazanin" panose="00000400000000000000" pitchFamily="2" charset="-78"/>
              </a:rPr>
              <a:t>يادآوري مي شود كه مدل قيمت گذاري دارائيهاي سرمايه اي بصورت زير است:</a:t>
            </a:r>
            <a:endParaRPr lang="en-US" sz="2600" b="1" smtClean="0">
              <a:cs typeface="B Nazanin" panose="00000400000000000000" pitchFamily="2" charset="-78"/>
            </a:endParaRPr>
          </a:p>
          <a:p>
            <a:pPr algn="ctr" eaLnBrk="1" hangingPunct="1">
              <a:buFontTx/>
              <a:buNone/>
            </a:pPr>
            <a:r>
              <a:rPr lang="en-US" sz="2600" b="1" smtClean="0">
                <a:cs typeface="B Nazanin" panose="00000400000000000000" pitchFamily="2" charset="-78"/>
              </a:rPr>
              <a:t>kj = i + β (km – i)</a:t>
            </a:r>
            <a:endParaRPr lang="fa-IR" sz="2600" b="1" smtClean="0">
              <a:cs typeface="B Nazanin" panose="00000400000000000000" pitchFamily="2" charset="-78"/>
            </a:endParaRPr>
          </a:p>
        </p:txBody>
      </p:sp>
      <p:sp>
        <p:nvSpPr>
          <p:cNvPr id="4" name="Rectangle 2"/>
          <p:cNvSpPr txBox="1">
            <a:spLocks noChangeArrowheads="1"/>
          </p:cNvSpPr>
          <p:nvPr/>
        </p:nvSpPr>
        <p:spPr bwMode="auto">
          <a:xfrm>
            <a:off x="319088" y="4056063"/>
            <a:ext cx="7889875" cy="2159000"/>
          </a:xfrm>
          <a:prstGeom prst="rect">
            <a:avLst/>
          </a:prstGeom>
          <a:noFill/>
          <a:ln w="9525">
            <a:noFill/>
            <a:miter lim="800000"/>
            <a:headEnd/>
            <a:tailEnd/>
          </a:ln>
        </p:spPr>
        <p:txBody>
          <a:bodyPr/>
          <a:lstStyle/>
          <a:p>
            <a:pPr marL="342900" indent="-342900" algn="just">
              <a:spcBef>
                <a:spcPct val="20000"/>
              </a:spcBef>
              <a:defRPr/>
            </a:pPr>
            <a:r>
              <a:rPr lang="fa-IR" sz="2600" b="1" kern="0" dirty="0">
                <a:latin typeface="+mn-lt"/>
                <a:cs typeface="B Nazanin" pitchFamily="2" charset="-78"/>
              </a:rPr>
              <a:t>در روش استفاده از بتاي سهام، چنانچه نرخ بازده بدون ريسك ( </a:t>
            </a:r>
            <a:r>
              <a:rPr lang="en-US" sz="2600" b="1" kern="0" dirty="0" err="1">
                <a:latin typeface="+mn-lt"/>
                <a:cs typeface="B Nazanin" pitchFamily="2" charset="-78"/>
              </a:rPr>
              <a:t>i</a:t>
            </a:r>
            <a:r>
              <a:rPr lang="fa-IR" sz="2600" b="1" kern="0" dirty="0">
                <a:latin typeface="+mn-lt"/>
                <a:cs typeface="B Nazanin" pitchFamily="2" charset="-78"/>
              </a:rPr>
              <a:t> )، نرخ بازده مورد انتــظار كل بازار ( </a:t>
            </a:r>
            <a:r>
              <a:rPr lang="en-US" sz="2600" b="1" kern="0" dirty="0">
                <a:latin typeface="+mn-lt"/>
                <a:cs typeface="B Nazanin" pitchFamily="2" charset="-78"/>
              </a:rPr>
              <a:t>km</a:t>
            </a:r>
            <a:r>
              <a:rPr lang="fa-IR" sz="2600" b="1" kern="0" dirty="0">
                <a:latin typeface="+mn-lt"/>
                <a:cs typeface="B Nazanin" pitchFamily="2" charset="-78"/>
              </a:rPr>
              <a:t> ) و بتا مشخص باشد، به راحتي مي توان نرخ بازده مورد انتظار سهامداران ( </a:t>
            </a:r>
            <a:r>
              <a:rPr lang="en-US" sz="2600" b="1" kern="0" dirty="0" err="1">
                <a:latin typeface="+mn-lt"/>
                <a:cs typeface="B Nazanin" pitchFamily="2" charset="-78"/>
              </a:rPr>
              <a:t>kj</a:t>
            </a:r>
            <a:r>
              <a:rPr lang="fa-IR" sz="2600" b="1" kern="0" dirty="0">
                <a:latin typeface="+mn-lt"/>
                <a:cs typeface="B Nazanin" pitchFamily="2" charset="-78"/>
              </a:rPr>
              <a:t>) را تعيين نمود.</a:t>
            </a:r>
            <a:r>
              <a:rPr lang="fa-IR" sz="2600" kern="0" dirty="0">
                <a:latin typeface="+mn-lt"/>
                <a:cs typeface="B Nazanin" pitchFamily="2" charset="-78"/>
              </a:rPr>
              <a:t> </a:t>
            </a:r>
            <a:endParaRPr lang="en-US" sz="26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31800" y="549275"/>
            <a:ext cx="7777163" cy="868363"/>
          </a:xfrm>
        </p:spPr>
        <p:txBody>
          <a:bodyPr/>
          <a:lstStyle/>
          <a:p>
            <a:pPr algn="r" eaLnBrk="1" hangingPunct="1"/>
            <a:r>
              <a:rPr lang="fa-IR" sz="3600" b="1" smtClean="0">
                <a:solidFill>
                  <a:srgbClr val="FF0000"/>
                </a:solidFill>
                <a:cs typeface="B Nazanin" panose="00000400000000000000" pitchFamily="2" charset="-78"/>
              </a:rPr>
              <a:t>4 – روش استفاده از نرخهاي وام </a:t>
            </a:r>
            <a:endParaRPr lang="en-US" sz="3600" b="1" smtClean="0">
              <a:solidFill>
                <a:srgbClr val="FF0000"/>
              </a:solidFill>
              <a:cs typeface="B Nazanin" panose="00000400000000000000" pitchFamily="2" charset="-78"/>
            </a:endParaRPr>
          </a:p>
        </p:txBody>
      </p:sp>
      <p:sp>
        <p:nvSpPr>
          <p:cNvPr id="212995" name="Rectangle 3"/>
          <p:cNvSpPr>
            <a:spLocks noGrp="1" noChangeArrowheads="1"/>
          </p:cNvSpPr>
          <p:nvPr>
            <p:ph type="body" idx="1"/>
          </p:nvPr>
        </p:nvSpPr>
        <p:spPr/>
        <p:txBody>
          <a:bodyPr/>
          <a:lstStyle/>
          <a:p>
            <a:pPr algn="just" eaLnBrk="1" hangingPunct="1">
              <a:buFontTx/>
              <a:buNone/>
            </a:pPr>
            <a:r>
              <a:rPr lang="fa-IR" smtClean="0">
                <a:cs typeface="B Nazanin" panose="00000400000000000000" pitchFamily="2" charset="-78"/>
              </a:rPr>
              <a:t>    در اين روش از اين فرض كه سهامداران خواهان نرخ بازده بالاتري از نرخ جاري وامها و اوراق قرضه هستند استفاده مي شود. بر اساس شواهد تجربي، در بازار اوراق بهادار كشورهاي پيشرفته نرخ بازده سهام عادي بطور متوسط 4 تا 6 درصد بالاتر از از نرخ جاري وامها و اوراق قرضه مي باشد. اين روش ساده تر از ساير روشها است اما عيب آن اين است كه نسبت به روشهاي قبلي از دقت كمتري برخوردار است. </a:t>
            </a:r>
            <a:endParaRPr lang="en-US"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body" idx="4294967295"/>
          </p:nvPr>
        </p:nvSpPr>
        <p:spPr>
          <a:xfrm>
            <a:off x="576263" y="260350"/>
            <a:ext cx="7531100" cy="6311900"/>
          </a:xfrm>
        </p:spPr>
        <p:txBody>
          <a:bodyPr/>
          <a:lstStyle/>
          <a:p>
            <a:pPr eaLnBrk="1" hangingPunct="1">
              <a:lnSpc>
                <a:spcPct val="80000"/>
              </a:lnSpc>
            </a:pPr>
            <a:endParaRPr lang="fa-IR" sz="2400" b="1" smtClean="0">
              <a:solidFill>
                <a:srgbClr val="FF0000"/>
              </a:solidFill>
              <a:cs typeface="B Titr" panose="00000700000000000000" pitchFamily="2" charset="-78"/>
            </a:endParaRPr>
          </a:p>
          <a:p>
            <a:pPr eaLnBrk="1" hangingPunct="1">
              <a:lnSpc>
                <a:spcPct val="80000"/>
              </a:lnSpc>
              <a:buFontTx/>
              <a:buNone/>
            </a:pPr>
            <a:r>
              <a:rPr lang="fa-IR" sz="3600" b="1" smtClean="0">
                <a:solidFill>
                  <a:srgbClr val="FF0000"/>
                </a:solidFill>
              </a:rPr>
              <a:t>ارزش آتي يك قسط</a:t>
            </a:r>
          </a:p>
          <a:p>
            <a:pPr algn="just" eaLnBrk="1" hangingPunct="1">
              <a:lnSpc>
                <a:spcPct val="80000"/>
              </a:lnSpc>
              <a:buFontTx/>
              <a:buNone/>
            </a:pPr>
            <a:r>
              <a:rPr lang="fa-IR" sz="2400" b="1" smtClean="0"/>
              <a:t>ارزش آتی ( پرداخت آتی) یک سرمایه گذاری (وام دریافتی) بر اساس نرخ بهره مشخص و مدت زمان مشخص از طریق فرمول ذیل محاسبه می گردد:</a:t>
            </a:r>
          </a:p>
          <a:p>
            <a:pPr algn="just" eaLnBrk="1" hangingPunct="1">
              <a:lnSpc>
                <a:spcPct val="80000"/>
              </a:lnSpc>
              <a:buFontTx/>
              <a:buNone/>
            </a:pPr>
            <a:endParaRPr lang="fa-IR" sz="2400" b="1" smtClean="0"/>
          </a:p>
          <a:p>
            <a:pPr algn="just" eaLnBrk="1" hangingPunct="1">
              <a:lnSpc>
                <a:spcPct val="80000"/>
              </a:lnSpc>
              <a:buFontTx/>
              <a:buNone/>
            </a:pPr>
            <a:endParaRPr lang="fa-IR" sz="2400" b="1" smtClean="0"/>
          </a:p>
          <a:p>
            <a:pPr algn="just" eaLnBrk="1" hangingPunct="1">
              <a:lnSpc>
                <a:spcPct val="80000"/>
              </a:lnSpc>
              <a:buFontTx/>
              <a:buNone/>
            </a:pPr>
            <a:endParaRPr lang="fa-IR" sz="2400" b="1" smtClean="0"/>
          </a:p>
          <a:p>
            <a:pPr algn="just" eaLnBrk="1" hangingPunct="1">
              <a:lnSpc>
                <a:spcPct val="80000"/>
              </a:lnSpc>
              <a:buFontTx/>
              <a:buNone/>
            </a:pPr>
            <a:r>
              <a:rPr lang="fa-IR" sz="2400" b="1" smtClean="0"/>
              <a:t>مثال: اگر نرخ بهره سالانه 10 درصد باشد، 1000 واحد پولي امروز يک سال بعد 1100 واحد، 2 سال بعد 1210 واحد و 5 سال بعد 1610 واحد مي ارزد.</a:t>
            </a:r>
          </a:p>
          <a:p>
            <a:pPr algn="just" eaLnBrk="1" hangingPunct="1">
              <a:lnSpc>
                <a:spcPct val="80000"/>
              </a:lnSpc>
              <a:buFontTx/>
              <a:buNone/>
            </a:pPr>
            <a:endParaRPr lang="fa-IR" sz="2800" b="1" smtClean="0">
              <a:cs typeface="B Mitra" panose="00000400000000000000" pitchFamily="2" charset="-78"/>
            </a:endParaRPr>
          </a:p>
          <a:p>
            <a:pPr algn="ctr" eaLnBrk="1" hangingPunct="1">
              <a:lnSpc>
                <a:spcPct val="80000"/>
              </a:lnSpc>
              <a:buFontTx/>
              <a:buNone/>
            </a:pPr>
            <a:r>
              <a:rPr lang="fa-IR" sz="2400" b="1" smtClean="0">
                <a:cs typeface="B Mitra" panose="00000400000000000000" pitchFamily="2" charset="-78"/>
              </a:rPr>
              <a:t>1100 = (10% + 1 ) 1000 </a:t>
            </a:r>
          </a:p>
          <a:p>
            <a:pPr algn="ctr" eaLnBrk="1" hangingPunct="1">
              <a:lnSpc>
                <a:spcPct val="80000"/>
              </a:lnSpc>
              <a:buFontTx/>
              <a:buNone/>
            </a:pPr>
            <a:r>
              <a:rPr lang="fa-IR" sz="2400" b="1" smtClean="0">
                <a:cs typeface="B Mitra" panose="00000400000000000000" pitchFamily="2" charset="-78"/>
              </a:rPr>
              <a:t>1210 = 2(10% + 1 ) 1000</a:t>
            </a:r>
          </a:p>
          <a:p>
            <a:pPr algn="ctr" eaLnBrk="1" hangingPunct="1">
              <a:lnSpc>
                <a:spcPct val="80000"/>
              </a:lnSpc>
              <a:buFontTx/>
              <a:buNone/>
            </a:pPr>
            <a:r>
              <a:rPr lang="fa-IR" sz="2400" b="1" smtClean="0">
                <a:cs typeface="B Mitra" panose="00000400000000000000" pitchFamily="2" charset="-78"/>
              </a:rPr>
              <a:t>1331 = 3(10% + 1 ) 1000</a:t>
            </a:r>
          </a:p>
          <a:p>
            <a:pPr algn="ctr" eaLnBrk="1" hangingPunct="1">
              <a:lnSpc>
                <a:spcPct val="80000"/>
              </a:lnSpc>
              <a:buFontTx/>
              <a:buNone/>
            </a:pPr>
            <a:r>
              <a:rPr lang="fa-IR" sz="2400" b="1" smtClean="0">
                <a:cs typeface="B Mitra" panose="00000400000000000000" pitchFamily="2" charset="-78"/>
              </a:rPr>
              <a:t>1464 = 4(10% + 1 ) 1000</a:t>
            </a:r>
          </a:p>
          <a:p>
            <a:pPr algn="ctr" eaLnBrk="1" hangingPunct="1">
              <a:lnSpc>
                <a:spcPct val="80000"/>
              </a:lnSpc>
              <a:buFontTx/>
              <a:buNone/>
            </a:pPr>
            <a:r>
              <a:rPr lang="fa-IR" sz="2400" b="1" smtClean="0">
                <a:cs typeface="B Mitra" panose="00000400000000000000" pitchFamily="2" charset="-78"/>
              </a:rPr>
              <a:t>1610 = 5(10% + 1 ) 1000</a:t>
            </a:r>
          </a:p>
        </p:txBody>
      </p:sp>
      <p:graphicFrame>
        <p:nvGraphicFramePr>
          <p:cNvPr id="1026" name="Object 5"/>
          <p:cNvGraphicFramePr>
            <a:graphicFrameLocks noChangeAspect="1"/>
          </p:cNvGraphicFramePr>
          <p:nvPr/>
        </p:nvGraphicFramePr>
        <p:xfrm>
          <a:off x="2747963" y="2214563"/>
          <a:ext cx="2859087" cy="500062"/>
        </p:xfrm>
        <a:graphic>
          <a:graphicData uri="http://schemas.openxmlformats.org/presentationml/2006/ole">
            <mc:AlternateContent xmlns:mc="http://schemas.openxmlformats.org/markup-compatibility/2006">
              <mc:Choice xmlns:v="urn:schemas-microsoft-com:vml" Requires="v">
                <p:oleObj spid="_x0000_s1040" name="Equation" r:id="rId3" imgW="825500" imgH="228600" progId="Equation.3">
                  <p:embed/>
                </p:oleObj>
              </mc:Choice>
              <mc:Fallback>
                <p:oleObj name="Equation" r:id="rId3" imgW="8255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963" y="2214563"/>
                        <a:ext cx="2859087" cy="500062"/>
                      </a:xfrm>
                      <a:prstGeom prst="rect">
                        <a:avLst/>
                      </a:prstGeom>
                      <a:solidFill>
                        <a:srgbClr val="FFFF99"/>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176213" y="285750"/>
            <a:ext cx="8074025" cy="1143000"/>
          </a:xfrm>
        </p:spPr>
        <p:txBody>
          <a:bodyPr/>
          <a:lstStyle/>
          <a:p>
            <a:pPr algn="r" eaLnBrk="1" hangingPunct="1"/>
            <a:r>
              <a:rPr lang="fa-IR" sz="2800" b="1" smtClean="0">
                <a:solidFill>
                  <a:srgbClr val="FF0000"/>
                </a:solidFill>
                <a:cs typeface="B Nazanin" panose="00000400000000000000" pitchFamily="2" charset="-78"/>
              </a:rPr>
              <a:t>تعيين نسبتها (سهم هر كدام از منابع مالي از كل منابع مالي شركت)  </a:t>
            </a:r>
            <a:endParaRPr lang="en-US" sz="2800" b="1" smtClean="0">
              <a:solidFill>
                <a:srgbClr val="FF0000"/>
              </a:solidFill>
              <a:cs typeface="B Nazanin" panose="00000400000000000000" pitchFamily="2" charset="-78"/>
            </a:endParaRPr>
          </a:p>
        </p:txBody>
      </p:sp>
      <p:sp>
        <p:nvSpPr>
          <p:cNvPr id="214019" name="Rectangle 3"/>
          <p:cNvSpPr>
            <a:spLocks noGrp="1" noChangeArrowheads="1"/>
          </p:cNvSpPr>
          <p:nvPr>
            <p:ph type="body" idx="1"/>
          </p:nvPr>
        </p:nvSpPr>
        <p:spPr>
          <a:xfrm>
            <a:off x="390525" y="1357313"/>
            <a:ext cx="7777163" cy="2928937"/>
          </a:xfrm>
        </p:spPr>
        <p:txBody>
          <a:bodyPr/>
          <a:lstStyle/>
          <a:p>
            <a:pPr algn="just" eaLnBrk="1" hangingPunct="1">
              <a:buFontTx/>
              <a:buNone/>
            </a:pPr>
            <a:r>
              <a:rPr lang="fa-IR" sz="2600" b="1" smtClean="0">
                <a:cs typeface="B Nazanin" panose="00000400000000000000" pitchFamily="2" charset="-78"/>
              </a:rPr>
              <a:t>براي تعيين نسبت هركدام از منابع مالي شركت از يك يا چندتا از روشهاي زير استفاده مي شود: </a:t>
            </a:r>
          </a:p>
          <a:p>
            <a:pPr algn="just" eaLnBrk="1" hangingPunct="1">
              <a:buFontTx/>
              <a:buNone/>
            </a:pPr>
            <a:r>
              <a:rPr lang="fa-IR" sz="2600" b="1" smtClean="0">
                <a:cs typeface="B Nazanin" panose="00000400000000000000" pitchFamily="2" charset="-78"/>
              </a:rPr>
              <a:t>1. استفاده از ارقام موجود در ترازنامه.</a:t>
            </a:r>
          </a:p>
          <a:p>
            <a:pPr algn="just" eaLnBrk="1" hangingPunct="1">
              <a:buFontTx/>
              <a:buNone/>
            </a:pPr>
            <a:r>
              <a:rPr lang="fa-IR" sz="2600" b="1" smtClean="0">
                <a:cs typeface="B Nazanin" panose="00000400000000000000" pitchFamily="2" charset="-78"/>
              </a:rPr>
              <a:t>2. استفاده از ارقام برنامه مالي شركت. </a:t>
            </a:r>
          </a:p>
          <a:p>
            <a:pPr algn="just" eaLnBrk="1" hangingPunct="1">
              <a:buFontTx/>
              <a:buNone/>
            </a:pPr>
            <a:r>
              <a:rPr lang="fa-IR" sz="2600" b="1" smtClean="0">
                <a:cs typeface="B Nazanin" panose="00000400000000000000" pitchFamily="2" charset="-78"/>
              </a:rPr>
              <a:t>3. استفاده از نسبتهاي تامين مالي مورد انتظار آينده.</a:t>
            </a:r>
          </a:p>
          <a:p>
            <a:pPr algn="just" eaLnBrk="1" hangingPunct="1">
              <a:buFontTx/>
              <a:buNone/>
            </a:pPr>
            <a:r>
              <a:rPr lang="fa-IR" sz="2600" b="1" smtClean="0">
                <a:cs typeface="B Nazanin" panose="00000400000000000000" pitchFamily="2" charset="-78"/>
              </a:rPr>
              <a:t>4. استفاده از ارزش جاري بازار اوراق بهادار شركت.</a:t>
            </a:r>
          </a:p>
        </p:txBody>
      </p:sp>
      <p:sp>
        <p:nvSpPr>
          <p:cNvPr id="4" name="Rectangle 2"/>
          <p:cNvSpPr txBox="1">
            <a:spLocks noChangeArrowheads="1"/>
          </p:cNvSpPr>
          <p:nvPr/>
        </p:nvSpPr>
        <p:spPr bwMode="auto">
          <a:xfrm>
            <a:off x="461963" y="4357688"/>
            <a:ext cx="7777162" cy="1900237"/>
          </a:xfrm>
          <a:prstGeom prst="rect">
            <a:avLst/>
          </a:prstGeom>
          <a:noFill/>
          <a:ln w="9525">
            <a:noFill/>
            <a:miter lim="800000"/>
            <a:headEnd/>
            <a:tailEnd/>
          </a:ln>
        </p:spPr>
        <p:txBody>
          <a:bodyPr/>
          <a:lstStyle/>
          <a:p>
            <a:pPr marL="342900" indent="-342900" algn="just">
              <a:spcBef>
                <a:spcPct val="20000"/>
              </a:spcBef>
              <a:defRPr/>
            </a:pPr>
            <a:r>
              <a:rPr lang="fa-IR" sz="2600" b="1" kern="0">
                <a:latin typeface="+mn-lt"/>
                <a:cs typeface="B Nazanin" pitchFamily="2" charset="-78"/>
              </a:rPr>
              <a:t>با توجه به اينكه ارزش جاري بازار رقم مربوط تري نسبت سايرين مي‌باشد و نسبت به ارقام مندرج در برنامه مالي و نسبتهاي مورد انتظار آينده قابل اتكاتر است، استفاده از ارزش جاري بازار اوراق بهادار شركت روش مناسبتري مي باشد.</a:t>
            </a:r>
            <a:r>
              <a:rPr lang="fa-IR" sz="2600" kern="0">
                <a:latin typeface="+mn-lt"/>
                <a:cs typeface="B Nazanin" pitchFamily="2" charset="-78"/>
              </a:rPr>
              <a:t> </a:t>
            </a:r>
            <a:endParaRPr lang="en-US" sz="26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533400" y="500063"/>
            <a:ext cx="7345363" cy="1143000"/>
          </a:xfrm>
        </p:spPr>
        <p:txBody>
          <a:bodyPr/>
          <a:lstStyle/>
          <a:p>
            <a:pPr algn="r" eaLnBrk="1" hangingPunct="1"/>
            <a:r>
              <a:rPr lang="fa-IR" sz="3600" b="1" smtClean="0">
                <a:solidFill>
                  <a:srgbClr val="FF0000"/>
                </a:solidFill>
                <a:cs typeface="B Titr" panose="00000700000000000000" pitchFamily="2" charset="-78"/>
              </a:rPr>
              <a:t>محاسبه نرخ هزينه سرمايه</a:t>
            </a:r>
            <a:endParaRPr lang="en-US" sz="3600" b="1" smtClean="0">
              <a:solidFill>
                <a:srgbClr val="FF0000"/>
              </a:solidFill>
              <a:cs typeface="B Titr" panose="00000700000000000000" pitchFamily="2" charset="-78"/>
            </a:endParaRPr>
          </a:p>
        </p:txBody>
      </p:sp>
      <p:sp>
        <p:nvSpPr>
          <p:cNvPr id="215043" name="Rectangle 3"/>
          <p:cNvSpPr>
            <a:spLocks noGrp="1" noChangeArrowheads="1"/>
          </p:cNvSpPr>
          <p:nvPr>
            <p:ph type="body" idx="1"/>
          </p:nvPr>
        </p:nvSpPr>
        <p:spPr>
          <a:xfrm>
            <a:off x="431800" y="1600200"/>
            <a:ext cx="7777163" cy="2757488"/>
          </a:xfrm>
        </p:spPr>
        <p:txBody>
          <a:bodyPr/>
          <a:lstStyle/>
          <a:p>
            <a:pPr algn="just" eaLnBrk="1" hangingPunct="1">
              <a:buFontTx/>
              <a:buNone/>
            </a:pPr>
            <a:r>
              <a:rPr lang="fa-IR" b="1" smtClean="0">
                <a:cs typeface="B Mitra" panose="00000400000000000000" pitchFamily="2" charset="-78"/>
              </a:rPr>
              <a:t>همانطوري كه قبلا گفته شد، براي تعيين نرخ هزينه سرمايه، بايد ميانگين موزون هزينه تامين منابع مالي شركت را محاسبه نمود. براي اين منظور بايد نسبت هر كدام از منابع مالي شركت در نرخ آن ضرب شده و حاصل بدست آمده را جمع نمود.</a:t>
            </a:r>
            <a:r>
              <a:rPr lang="fa-IR" smtClean="0">
                <a:cs typeface="B Mitra" panose="00000400000000000000" pitchFamily="2" charset="-78"/>
              </a:rPr>
              <a:t> </a:t>
            </a:r>
            <a:endParaRPr lang="en-US"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31800" y="274638"/>
            <a:ext cx="7777163" cy="706437"/>
          </a:xfrm>
        </p:spPr>
        <p:txBody>
          <a:bodyPr/>
          <a:lstStyle/>
          <a:p>
            <a:pPr algn="r" eaLnBrk="1" hangingPunct="1"/>
            <a:r>
              <a:rPr lang="fa-IR" sz="2800" b="1" smtClean="0">
                <a:cs typeface="B Mitra" panose="00000400000000000000" pitchFamily="2" charset="-78"/>
              </a:rPr>
              <a:t>مثال3: اطلاعات زير در مورد شركت سحاب در دست است:</a:t>
            </a:r>
            <a:endParaRPr lang="en-US" sz="2800" b="1" smtClean="0">
              <a:cs typeface="B Mitra" panose="00000400000000000000" pitchFamily="2" charset="-78"/>
            </a:endParaRPr>
          </a:p>
        </p:txBody>
      </p:sp>
      <p:graphicFrame>
        <p:nvGraphicFramePr>
          <p:cNvPr id="198659" name="Group 3"/>
          <p:cNvGraphicFramePr>
            <a:graphicFrameLocks noGrp="1"/>
          </p:cNvGraphicFramePr>
          <p:nvPr>
            <p:ph idx="1"/>
          </p:nvPr>
        </p:nvGraphicFramePr>
        <p:xfrm>
          <a:off x="431800" y="1052513"/>
          <a:ext cx="7777163" cy="3844925"/>
        </p:xfrm>
        <a:graphic>
          <a:graphicData uri="http://schemas.openxmlformats.org/drawingml/2006/table">
            <a:tbl>
              <a:tblPr rtl="1"/>
              <a:tblGrid>
                <a:gridCol w="3602038"/>
                <a:gridCol w="4175125"/>
              </a:tblGrid>
              <a:tr h="38449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Titr" pitchFamily="2" charset="-78"/>
                        </a:rPr>
                        <a:t>دارائيهاي جاري                           3600</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000" b="1" i="0" u="none" strike="noStrike" cap="none" normalizeH="0" baseline="0" dirty="0" smtClean="0">
                        <a:ln>
                          <a:noFill/>
                        </a:ln>
                        <a:solidFill>
                          <a:schemeClr val="tx1"/>
                        </a:solidFill>
                        <a:effectLst/>
                        <a:latin typeface="Arial" charset="0"/>
                        <a:cs typeface="B Titr"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000" b="1" i="0" u="none" strike="noStrike" cap="none" normalizeH="0" baseline="0" dirty="0" smtClean="0">
                        <a:ln>
                          <a:noFill/>
                        </a:ln>
                        <a:solidFill>
                          <a:schemeClr val="tx1"/>
                        </a:solidFill>
                        <a:effectLst/>
                        <a:latin typeface="Arial" charset="0"/>
                        <a:cs typeface="B Titr"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000" b="1" i="0" u="none" strike="noStrike" cap="none" normalizeH="0" baseline="0" dirty="0" smtClean="0">
                        <a:ln>
                          <a:noFill/>
                        </a:ln>
                        <a:solidFill>
                          <a:schemeClr val="tx1"/>
                        </a:solidFill>
                        <a:effectLst/>
                        <a:latin typeface="Arial" charset="0"/>
                        <a:cs typeface="B Titr"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Titr" pitchFamily="2" charset="-78"/>
                        </a:rPr>
                        <a:t>دارائيهاي بلند مدت                     7600</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000" b="1" i="0" u="none" strike="noStrike" cap="none" normalizeH="0" baseline="0" dirty="0" smtClean="0">
                        <a:ln>
                          <a:noFill/>
                        </a:ln>
                        <a:solidFill>
                          <a:schemeClr val="tx1"/>
                        </a:solidFill>
                        <a:effectLst/>
                        <a:latin typeface="Arial" charset="0"/>
                        <a:cs typeface="B Titr"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000" b="1" i="0" u="none" strike="noStrike" cap="none" normalizeH="0" baseline="0" dirty="0" smtClean="0">
                        <a:ln>
                          <a:noFill/>
                        </a:ln>
                        <a:solidFill>
                          <a:schemeClr val="tx1"/>
                        </a:solidFill>
                        <a:effectLst/>
                        <a:latin typeface="Arial" charset="0"/>
                        <a:cs typeface="B Titr"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000" b="1" i="0" u="none" strike="noStrike" cap="none" normalizeH="0" baseline="0" dirty="0" smtClean="0">
                        <a:ln>
                          <a:noFill/>
                        </a:ln>
                        <a:solidFill>
                          <a:schemeClr val="tx1"/>
                        </a:solidFill>
                        <a:effectLst/>
                        <a:latin typeface="Arial" charset="0"/>
                        <a:cs typeface="B Titr"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000" b="1" i="0" u="none" strike="noStrike" cap="none" normalizeH="0" baseline="0" dirty="0" smtClean="0">
                        <a:ln>
                          <a:noFill/>
                        </a:ln>
                        <a:solidFill>
                          <a:schemeClr val="tx1"/>
                        </a:solidFill>
                        <a:effectLst/>
                        <a:latin typeface="Arial" charset="0"/>
                        <a:cs typeface="B Titr"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Titr" pitchFamily="2" charset="-78"/>
                        </a:rPr>
                        <a:t>جمع دارائيها                                 </a:t>
                      </a:r>
                      <a:r>
                        <a:rPr kumimoji="0" lang="fa-IR" sz="2000" b="1" i="0" u="sng" strike="noStrike" cap="none" normalizeH="0" baseline="0" dirty="0" smtClean="0">
                          <a:ln>
                            <a:noFill/>
                          </a:ln>
                          <a:solidFill>
                            <a:schemeClr val="tx1"/>
                          </a:solidFill>
                          <a:effectLst/>
                          <a:latin typeface="Arial" charset="0"/>
                          <a:cs typeface="B Titr" pitchFamily="2" charset="-78"/>
                        </a:rPr>
                        <a:t>11200</a:t>
                      </a:r>
                      <a:r>
                        <a:rPr kumimoji="0" lang="en-US" sz="2000" b="0" i="0" u="none" strike="noStrike" cap="none" normalizeH="0" baseline="0" dirty="0" smtClean="0">
                          <a:ln>
                            <a:noFill/>
                          </a:ln>
                          <a:solidFill>
                            <a:schemeClr val="tx1"/>
                          </a:solidFill>
                          <a:effectLst/>
                          <a:latin typeface="Arial" charset="0"/>
                          <a:cs typeface="B Titr" pitchFamily="2" charset="-7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Titr" pitchFamily="2" charset="-78"/>
                        </a:rPr>
                        <a:t>حسابهاي پرداختني                              2500</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Titr" pitchFamily="2" charset="-78"/>
                        </a:rPr>
                        <a:t>وام پرداختني 15%                                800</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Titr" pitchFamily="2" charset="-78"/>
                        </a:rPr>
                        <a:t>اوراق قرضه پرداختني 12%                 1200</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000" b="1" i="0" u="none" strike="noStrike" cap="none" normalizeH="0" baseline="0" smtClean="0">
                        <a:ln>
                          <a:noFill/>
                        </a:ln>
                        <a:solidFill>
                          <a:schemeClr val="tx1"/>
                        </a:solidFill>
                        <a:effectLst/>
                        <a:latin typeface="Arial" charset="0"/>
                        <a:cs typeface="B Titr"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Titr" pitchFamily="2" charset="-78"/>
                        </a:rPr>
                        <a:t>سهام ممتاز 16%                                     1500</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Titr" pitchFamily="2" charset="-78"/>
                        </a:rPr>
                        <a:t>سهام عادي                                             3000</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Titr" pitchFamily="2" charset="-78"/>
                        </a:rPr>
                        <a:t>سود انباشته                                             1900</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Titr" pitchFamily="2" charset="-78"/>
                        </a:rPr>
                        <a:t>اندوخته ها                                               </a:t>
                      </a:r>
                      <a:r>
                        <a:rPr kumimoji="0" lang="fa-IR" sz="2000" b="1" i="0" u="sng" strike="noStrike" cap="none" normalizeH="0" baseline="0" smtClean="0">
                          <a:ln>
                            <a:noFill/>
                          </a:ln>
                          <a:solidFill>
                            <a:schemeClr val="tx1"/>
                          </a:solidFill>
                          <a:effectLst/>
                          <a:latin typeface="Arial" charset="0"/>
                          <a:cs typeface="B Titr" pitchFamily="2" charset="-78"/>
                        </a:rPr>
                        <a:t>500 </a:t>
                      </a:r>
                      <a:endParaRPr kumimoji="0" lang="fa-IR" sz="2000" b="1" i="0" u="none" strike="noStrike" cap="none" normalizeH="0" baseline="0" smtClean="0">
                        <a:ln>
                          <a:noFill/>
                        </a:ln>
                        <a:solidFill>
                          <a:schemeClr val="tx1"/>
                        </a:solidFill>
                        <a:effectLst/>
                        <a:latin typeface="Arial" charset="0"/>
                        <a:cs typeface="B Titr"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1800" b="1" i="0" u="none" strike="noStrike" cap="none" normalizeH="0" baseline="0" smtClean="0">
                        <a:ln>
                          <a:noFill/>
                        </a:ln>
                        <a:solidFill>
                          <a:schemeClr val="tx1"/>
                        </a:solidFill>
                        <a:effectLst/>
                        <a:latin typeface="Arial" charset="0"/>
                        <a:cs typeface="B Titr"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Titr" pitchFamily="2" charset="-78"/>
                        </a:rPr>
                        <a:t>جمع بدهيها و حقوق صاحبان سهام     </a:t>
                      </a:r>
                      <a:r>
                        <a:rPr kumimoji="0" lang="fa-IR" sz="2000" b="1" i="0" u="none" strike="noStrike" cap="none" normalizeH="0" baseline="0" smtClean="0">
                          <a:ln>
                            <a:noFill/>
                          </a:ln>
                          <a:solidFill>
                            <a:schemeClr val="tx1"/>
                          </a:solidFill>
                          <a:effectLst/>
                          <a:latin typeface="Arial" charset="0"/>
                          <a:cs typeface="B Titr" pitchFamily="2" charset="-78"/>
                        </a:rPr>
                        <a:t>    </a:t>
                      </a:r>
                      <a:r>
                        <a:rPr kumimoji="0" lang="fa-IR" sz="2000" b="1" i="0" u="sng" strike="noStrike" cap="none" normalizeH="0" baseline="0" smtClean="0">
                          <a:ln>
                            <a:noFill/>
                          </a:ln>
                          <a:solidFill>
                            <a:schemeClr val="tx1"/>
                          </a:solidFill>
                          <a:effectLst/>
                          <a:latin typeface="Arial" charset="0"/>
                          <a:cs typeface="B Titr" pitchFamily="2" charset="-78"/>
                        </a:rPr>
                        <a:t>11200</a:t>
                      </a:r>
                      <a:r>
                        <a:rPr kumimoji="0" lang="en-US" sz="2000" b="0" i="0" u="none" strike="noStrike" cap="none" normalizeH="0" baseline="0" smtClean="0">
                          <a:ln>
                            <a:noFill/>
                          </a:ln>
                          <a:solidFill>
                            <a:schemeClr val="tx1"/>
                          </a:solidFill>
                          <a:effectLst/>
                          <a:latin typeface="Arial" charset="0"/>
                          <a:cs typeface="B Titr" pitchFamily="2" charset="-7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6075" name="Text Box 11"/>
          <p:cNvSpPr txBox="1">
            <a:spLocks noChangeArrowheads="1"/>
          </p:cNvSpPr>
          <p:nvPr/>
        </p:nvSpPr>
        <p:spPr bwMode="auto">
          <a:xfrm>
            <a:off x="503238" y="5445125"/>
            <a:ext cx="7704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sz="3200" b="1">
              <a:solidFill>
                <a:schemeClr val="tx2"/>
              </a:solidFill>
              <a:cs typeface="B Titr" panose="00000700000000000000" pitchFamily="2" charset="-78"/>
            </a:endParaRPr>
          </a:p>
        </p:txBody>
      </p:sp>
      <p:sp>
        <p:nvSpPr>
          <p:cNvPr id="216076" name="Text Box 12"/>
          <p:cNvSpPr txBox="1">
            <a:spLocks noChangeArrowheads="1"/>
          </p:cNvSpPr>
          <p:nvPr/>
        </p:nvSpPr>
        <p:spPr bwMode="auto">
          <a:xfrm>
            <a:off x="461963" y="5143500"/>
            <a:ext cx="77771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fa-IR" sz="2400" b="1">
                <a:solidFill>
                  <a:schemeClr val="tx2"/>
                </a:solidFill>
                <a:cs typeface="B Mitra" panose="00000400000000000000" pitchFamily="2" charset="-78"/>
              </a:rPr>
              <a:t>ضمنا نرخ ماليات 25% ، نرخ بازده مورد انتظار سهام عادي 20% ، ارزش جاري سهام ممتاز شركت 2000 ميليون ريال و ارزش جاري بازار سهام عادي 6000 ميليون ريال مي باشد. مطلوبست محاسبه نرخ هزينه سرمايه شركت. </a:t>
            </a:r>
            <a:endParaRPr lang="en-US" sz="2400" b="1">
              <a:solidFill>
                <a:schemeClr val="tx2"/>
              </a:solidFill>
              <a:cs typeface="B Mitra" panose="00000400000000000000" pitchFamily="2" charset="-78"/>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9682" name="Group 2"/>
          <p:cNvGraphicFramePr>
            <a:graphicFrameLocks noGrp="1"/>
          </p:cNvGraphicFramePr>
          <p:nvPr>
            <p:ph/>
          </p:nvPr>
        </p:nvGraphicFramePr>
        <p:xfrm>
          <a:off x="431800" y="1139825"/>
          <a:ext cx="7777163" cy="2649538"/>
        </p:xfrm>
        <a:graphic>
          <a:graphicData uri="http://schemas.openxmlformats.org/drawingml/2006/table">
            <a:tbl>
              <a:tblPr rtl="1"/>
              <a:tblGrid>
                <a:gridCol w="1296988"/>
                <a:gridCol w="1079500"/>
                <a:gridCol w="957262"/>
                <a:gridCol w="1109663"/>
                <a:gridCol w="1111250"/>
                <a:gridCol w="1112837"/>
                <a:gridCol w="1109663"/>
              </a:tblGrid>
              <a:tr h="7080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منبع تامين مالي</a:t>
                      </a:r>
                      <a:r>
                        <a:rPr kumimoji="0" lang="en-US" sz="2000" b="0" i="0" u="none" strike="noStrike" cap="none" normalizeH="0" baseline="0" dirty="0" smtClean="0">
                          <a:ln>
                            <a:noFill/>
                          </a:ln>
                          <a:solidFill>
                            <a:schemeClr val="tx1"/>
                          </a:solidFill>
                          <a:effectLst/>
                          <a:latin typeface="Arial" charset="0"/>
                          <a:cs typeface="B Nazanin" pitchFamily="2" charset="-7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ارزش اسمي</a:t>
                      </a:r>
                      <a:r>
                        <a:rPr kumimoji="0" lang="en-US" sz="2000" b="0" i="0" u="none" strike="noStrike" cap="none" normalizeH="0" baseline="0" smtClean="0">
                          <a:ln>
                            <a:noFill/>
                          </a:ln>
                          <a:solidFill>
                            <a:schemeClr val="tx1"/>
                          </a:solidFill>
                          <a:effectLst/>
                          <a:latin typeface="Arial" charset="0"/>
                          <a:cs typeface="B Nazanin" pitchFamily="2" charset="-7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ارزش بازار</a:t>
                      </a:r>
                      <a:r>
                        <a:rPr kumimoji="0" lang="en-US" sz="2000" b="0" i="0" u="none" strike="noStrike" cap="none" normalizeH="0" baseline="0" smtClean="0">
                          <a:ln>
                            <a:noFill/>
                          </a:ln>
                          <a:solidFill>
                            <a:schemeClr val="tx1"/>
                          </a:solidFill>
                          <a:effectLst/>
                          <a:latin typeface="Arial" charset="0"/>
                          <a:cs typeface="B Nazanin" pitchFamily="2" charset="-7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نسبت از كل</a:t>
                      </a:r>
                      <a:r>
                        <a:rPr kumimoji="0" lang="en-US" sz="2000" b="0" i="0" u="none" strike="noStrike" cap="none" normalizeH="0" baseline="0" smtClean="0">
                          <a:ln>
                            <a:noFill/>
                          </a:ln>
                          <a:solidFill>
                            <a:schemeClr val="tx1"/>
                          </a:solidFill>
                          <a:effectLst/>
                          <a:latin typeface="Arial" charset="0"/>
                          <a:cs typeface="B Nazanin" pitchFamily="2" charset="-7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نرخ اسمي</a:t>
                      </a:r>
                      <a:r>
                        <a:rPr kumimoji="0" lang="en-US" sz="2000" b="0" i="0" u="none" strike="noStrike" cap="none" normalizeH="0" baseline="0" smtClean="0">
                          <a:ln>
                            <a:noFill/>
                          </a:ln>
                          <a:solidFill>
                            <a:schemeClr val="tx1"/>
                          </a:solidFill>
                          <a:effectLst/>
                          <a:latin typeface="Arial" charset="0"/>
                          <a:cs typeface="B Nazanin" pitchFamily="2" charset="-7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نرخ مؤثر</a:t>
                      </a:r>
                      <a:r>
                        <a:rPr kumimoji="0" lang="en-US" sz="2000" b="0" i="0" u="none" strike="noStrike" cap="none" normalizeH="0" baseline="0" smtClean="0">
                          <a:ln>
                            <a:noFill/>
                          </a:ln>
                          <a:solidFill>
                            <a:schemeClr val="tx1"/>
                          </a:solidFill>
                          <a:effectLst/>
                          <a:latin typeface="Arial" charset="0"/>
                          <a:cs typeface="B Nazanin" pitchFamily="2" charset="-7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هزينه سرمايه</a:t>
                      </a:r>
                      <a:r>
                        <a:rPr kumimoji="0" lang="en-US" sz="2000" b="0" i="0" u="none" strike="noStrike" cap="none" normalizeH="0" baseline="0" smtClean="0">
                          <a:ln>
                            <a:noFill/>
                          </a:ln>
                          <a:solidFill>
                            <a:schemeClr val="tx1"/>
                          </a:solidFill>
                          <a:effectLst/>
                          <a:latin typeface="Arial" charset="0"/>
                          <a:cs typeface="B Nazanin" pitchFamily="2" charset="-7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49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وام</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اوراق قرضه</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سهام ممتاز</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سهام عادي</a:t>
                      </a:r>
                      <a:r>
                        <a:rPr kumimoji="0" lang="en-US" sz="2000" b="0" i="0" u="none" strike="noStrike" cap="none" normalizeH="0" baseline="0" smtClean="0">
                          <a:ln>
                            <a:noFill/>
                          </a:ln>
                          <a:solidFill>
                            <a:schemeClr val="tx1"/>
                          </a:solidFill>
                          <a:effectLst/>
                          <a:latin typeface="Arial" charset="0"/>
                          <a:cs typeface="B Nazanin" pitchFamily="2" charset="-7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800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1200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1500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3000</a:t>
                      </a:r>
                      <a:r>
                        <a:rPr kumimoji="0" lang="en-US" sz="2000" b="0" i="0" u="none" strike="noStrike" cap="none" normalizeH="0" baseline="0" smtClean="0">
                          <a:ln>
                            <a:noFill/>
                          </a:ln>
                          <a:solidFill>
                            <a:schemeClr val="tx1"/>
                          </a:solidFill>
                          <a:effectLst/>
                          <a:latin typeface="Arial" charset="0"/>
                          <a:cs typeface="B Nazanin" pitchFamily="2" charset="-7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800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1200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2000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6000</a:t>
                      </a:r>
                      <a:r>
                        <a:rPr kumimoji="0" lang="en-US" sz="2000" b="0" i="0" u="none" strike="noStrike" cap="none" normalizeH="0" baseline="0" smtClean="0">
                          <a:ln>
                            <a:noFill/>
                          </a:ln>
                          <a:solidFill>
                            <a:schemeClr val="tx1"/>
                          </a:solidFill>
                          <a:effectLst/>
                          <a:latin typeface="Arial" charset="0"/>
                          <a:cs typeface="B Nazanin" pitchFamily="2" charset="-7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0.08</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0.12</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0.20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0.60</a:t>
                      </a:r>
                      <a:r>
                        <a:rPr kumimoji="0" lang="en-US" sz="2000" b="0" i="0" u="none" strike="noStrike" cap="none" normalizeH="0" baseline="0" dirty="0" smtClean="0">
                          <a:ln>
                            <a:noFill/>
                          </a:ln>
                          <a:solidFill>
                            <a:schemeClr val="tx1"/>
                          </a:solidFill>
                          <a:effectLst/>
                          <a:latin typeface="Arial" charset="0"/>
                          <a:cs typeface="B Nazanin" pitchFamily="2" charset="-7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0.15</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0.12</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0.16</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0.20</a:t>
                      </a:r>
                      <a:endParaRPr kumimoji="0" lang="en-US" sz="2000" b="0" i="0" u="none" strike="noStrike" cap="none" normalizeH="0" baseline="0" dirty="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0.1125</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0.075</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0.12</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0.20</a:t>
                      </a:r>
                      <a:endParaRPr kumimoji="0" lang="en-US" sz="2000" b="0" i="0" u="none" strike="noStrike" cap="none" normalizeH="0" baseline="0" dirty="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0.009</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0.009</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0.024</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0.12</a:t>
                      </a:r>
                      <a:r>
                        <a:rPr kumimoji="0" lang="en-US" sz="2000" b="0" i="0" u="none" strike="noStrike" cap="none" normalizeH="0" baseline="0" dirty="0" smtClean="0">
                          <a:ln>
                            <a:noFill/>
                          </a:ln>
                          <a:solidFill>
                            <a:schemeClr val="tx1"/>
                          </a:solidFill>
                          <a:effectLst/>
                          <a:latin typeface="Arial" charset="0"/>
                          <a:cs typeface="B Nazanin" pitchFamily="2" charset="-7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charset="0"/>
                          <a:cs typeface="B Nazanin" pitchFamily="2" charset="-78"/>
                        </a:rPr>
                        <a:t>جمع </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charset="0"/>
                          <a:cs typeface="B Nazanin" pitchFamily="2" charset="-78"/>
                        </a:rPr>
                        <a:t>6500</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charset="0"/>
                          <a:cs typeface="B Nazanin" pitchFamily="2" charset="-78"/>
                        </a:rPr>
                        <a:t>10000</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charset="0"/>
                          <a:cs typeface="B Nazanin" pitchFamily="2" charset="-78"/>
                        </a:rPr>
                        <a:t>1</a:t>
                      </a:r>
                      <a:endParaRPr kumimoji="0" lang="en-US" sz="2000" b="0" i="0" u="none" strike="noStrike" cap="none" normalizeH="0" baseline="0" dirty="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charset="0"/>
                          <a:cs typeface="B Nazanin" pitchFamily="2" charset="-78"/>
                        </a:rPr>
                        <a:t>0.162</a:t>
                      </a:r>
                      <a:endParaRPr kumimoji="0" lang="en-US" sz="2000" b="0" i="0" u="none" strike="noStrike" cap="none" normalizeH="0" baseline="0" dirty="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7124" name="Text Box 36"/>
          <p:cNvSpPr txBox="1">
            <a:spLocks noChangeArrowheads="1"/>
          </p:cNvSpPr>
          <p:nvPr/>
        </p:nvSpPr>
        <p:spPr bwMode="auto">
          <a:xfrm>
            <a:off x="717550" y="4195763"/>
            <a:ext cx="7491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sz="2400" b="1">
                <a:solidFill>
                  <a:schemeClr val="tx2"/>
                </a:solidFill>
                <a:cs typeface="B Titr" panose="00000700000000000000" pitchFamily="2" charset="-78"/>
              </a:rPr>
              <a:t>لذا نرخ هزينه سرمايه شركت سحاب 0.162 يا همان 16.2%مي باشد. </a:t>
            </a:r>
            <a:endParaRPr lang="en-US" sz="2400" b="1">
              <a:solidFill>
                <a:schemeClr val="tx2"/>
              </a:solidFill>
              <a:cs typeface="B Titr" panose="00000700000000000000" pitchFamily="2" charset="-78"/>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3"/>
          <p:cNvSpPr>
            <a:spLocks noGrp="1" noChangeArrowheads="1"/>
          </p:cNvSpPr>
          <p:nvPr>
            <p:ph type="body" idx="1"/>
          </p:nvPr>
        </p:nvSpPr>
        <p:spPr>
          <a:xfrm>
            <a:off x="431800" y="692150"/>
            <a:ext cx="7777163" cy="4165600"/>
          </a:xfrm>
        </p:spPr>
        <p:txBody>
          <a:bodyPr/>
          <a:lstStyle/>
          <a:p>
            <a:pPr algn="just" eaLnBrk="1" hangingPunct="1">
              <a:buFontTx/>
              <a:buNone/>
            </a:pPr>
            <a:r>
              <a:rPr lang="fa-IR" sz="2800" b="1" smtClean="0">
                <a:cs typeface="B Nazanin" panose="00000400000000000000" pitchFamily="2" charset="-78"/>
              </a:rPr>
              <a:t>براي محاسبه نسبت از كل بايد ارزش بازار هر منبع تامين مالي را بر جمع كل ارزش بازار منابع تامين مالي تقسيم كرد. بطور مثال براي بدست آوردن نسبت وام از كل منابع تامين مالي بايد ارزش بازار وام، يعني 800 را بر 10000 تقسيم نمود.    (0.08 = 10000 ÷ 800) . </a:t>
            </a:r>
          </a:p>
          <a:p>
            <a:pPr algn="just" eaLnBrk="1" hangingPunct="1">
              <a:buFontTx/>
              <a:buNone/>
            </a:pPr>
            <a:r>
              <a:rPr lang="fa-IR" sz="2800" b="1" smtClean="0">
                <a:cs typeface="B Nazanin" panose="00000400000000000000" pitchFamily="2" charset="-78"/>
              </a:rPr>
              <a:t>نرخ مؤثر وام و اوراق قرضه بصورت زير محاسبه مي شود:</a:t>
            </a:r>
          </a:p>
          <a:p>
            <a:pPr algn="ctr" eaLnBrk="1" hangingPunct="1">
              <a:buFontTx/>
              <a:buNone/>
            </a:pPr>
            <a:r>
              <a:rPr lang="fa-IR" sz="2400" b="1" smtClean="0">
                <a:cs typeface="B Nazanin" panose="00000400000000000000" pitchFamily="2" charset="-78"/>
              </a:rPr>
              <a:t>(نرخ ماليات ـ 1) × نرخ اسمي = نرخ مؤثر </a:t>
            </a:r>
          </a:p>
          <a:p>
            <a:pPr algn="ctr" eaLnBrk="1" hangingPunct="1">
              <a:buFontTx/>
              <a:buNone/>
            </a:pPr>
            <a:r>
              <a:rPr lang="fa-IR" sz="2400" b="1" smtClean="0">
                <a:cs typeface="B Nazanin" panose="00000400000000000000" pitchFamily="2" charset="-78"/>
              </a:rPr>
              <a:t>(25% ـ 1) × 0.15 </a:t>
            </a:r>
            <a:r>
              <a:rPr lang="en-US" sz="2400" b="1" smtClean="0">
                <a:cs typeface="B Nazanin" panose="00000400000000000000" pitchFamily="2" charset="-78"/>
              </a:rPr>
              <a:t>=</a:t>
            </a:r>
            <a:r>
              <a:rPr lang="fa-IR" sz="2400" b="1" smtClean="0">
                <a:cs typeface="B Nazanin" panose="00000400000000000000" pitchFamily="2" charset="-78"/>
              </a:rPr>
              <a:t>0.1125  = نرخ موثر وام</a:t>
            </a:r>
          </a:p>
          <a:p>
            <a:pPr algn="ctr" eaLnBrk="1" hangingPunct="1">
              <a:buFontTx/>
              <a:buNone/>
            </a:pPr>
            <a:r>
              <a:rPr lang="fa-IR" sz="2400" b="1" smtClean="0">
                <a:cs typeface="B Nazanin" panose="00000400000000000000" pitchFamily="2" charset="-78"/>
              </a:rPr>
              <a:t>(25% ـ 1) × 0.1 </a:t>
            </a:r>
            <a:r>
              <a:rPr lang="en-US" sz="2400" b="1" smtClean="0">
                <a:cs typeface="B Nazanin" panose="00000400000000000000" pitchFamily="2" charset="-78"/>
              </a:rPr>
              <a:t>=</a:t>
            </a:r>
            <a:r>
              <a:rPr lang="fa-IR" sz="2400" b="1" smtClean="0">
                <a:cs typeface="B Nazanin" panose="00000400000000000000" pitchFamily="2" charset="-78"/>
              </a:rPr>
              <a:t> 0.075= نرخ موثر اوراق قرضه</a:t>
            </a:r>
            <a:endParaRPr lang="en-US" sz="2400" b="1" smtClean="0">
              <a:cs typeface="B Nazanin" panose="00000400000000000000" pitchFamily="2" charset="-78"/>
            </a:endParaRPr>
          </a:p>
        </p:txBody>
      </p:sp>
      <p:sp>
        <p:nvSpPr>
          <p:cNvPr id="4" name="Rectangle 3"/>
          <p:cNvSpPr txBox="1">
            <a:spLocks noChangeArrowheads="1"/>
          </p:cNvSpPr>
          <p:nvPr/>
        </p:nvSpPr>
        <p:spPr bwMode="auto">
          <a:xfrm>
            <a:off x="1104900" y="4786313"/>
            <a:ext cx="6848475" cy="566737"/>
          </a:xfrm>
          <a:prstGeom prst="rect">
            <a:avLst/>
          </a:prstGeom>
          <a:noFill/>
          <a:ln w="9525">
            <a:noFill/>
            <a:miter lim="800000"/>
            <a:headEnd/>
            <a:tailEnd/>
          </a:ln>
        </p:spPr>
        <p:txBody>
          <a:bodyPr/>
          <a:lstStyle/>
          <a:p>
            <a:pPr marL="342900" indent="-342900" algn="ctr">
              <a:spcBef>
                <a:spcPct val="20000"/>
              </a:spcBef>
              <a:defRPr/>
            </a:pPr>
            <a:r>
              <a:rPr lang="fa-IR" sz="2400" b="1" kern="0">
                <a:latin typeface="+mn-lt"/>
                <a:cs typeface="B Nazanin" pitchFamily="2" charset="-78"/>
              </a:rPr>
              <a:t>  12% = (2000 ÷ 1500) × 16% = نرخ مؤثر سهام ممتاز</a:t>
            </a:r>
            <a:endParaRPr lang="en-US" sz="24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Content Placeholder 2"/>
          <p:cNvSpPr>
            <a:spLocks noGrp="1"/>
          </p:cNvSpPr>
          <p:nvPr>
            <p:ph idx="1"/>
          </p:nvPr>
        </p:nvSpPr>
        <p:spPr>
          <a:xfrm>
            <a:off x="390525" y="214313"/>
            <a:ext cx="7931150" cy="1928812"/>
          </a:xfrm>
        </p:spPr>
        <p:txBody>
          <a:bodyPr/>
          <a:lstStyle/>
          <a:p>
            <a:pPr algn="just">
              <a:buFontTx/>
              <a:buNone/>
            </a:pPr>
            <a:r>
              <a:rPr lang="fa-IR" sz="2200" b="1" smtClean="0">
                <a:cs typeface="B Nazanin" panose="00000400000000000000" pitchFamily="2" charset="-78"/>
              </a:rPr>
              <a:t>مثال:</a:t>
            </a:r>
            <a:r>
              <a:rPr lang="fa-IR" sz="2200" smtClean="0">
                <a:cs typeface="B Nazanin" panose="00000400000000000000" pitchFamily="2" charset="-78"/>
              </a:rPr>
              <a:t> اطلاعات زیر از شرکت ماهان در دست است.سهام ممتاز به تعداد 100 سهم به ارزش اسمی هر سهم 2000 ریال و ارزش بازار هر سهم 2500 ریال با نرخ 15% ، سهام عادی به تعداد 200 سهم که ارزش اسمی هر سهم 1000 ریال وارزش بازار آن 2500 ریال با نرخ بازده 25% ، اوراق قرضه به ارزش 250000 ریال با نرخ 10%، نرخ مالیات نیز 20% می باشد. مطلوبست محاسبه نرخ هزینه سرمایه شرکت (نیمسال اول 89-88)</a:t>
            </a:r>
            <a:endParaRPr lang="en-US" sz="2200" smtClean="0">
              <a:cs typeface="B Nazanin" panose="00000400000000000000" pitchFamily="2" charset="-78"/>
            </a:endParaRPr>
          </a:p>
        </p:txBody>
      </p:sp>
      <p:graphicFrame>
        <p:nvGraphicFramePr>
          <p:cNvPr id="4" name="Group 2"/>
          <p:cNvGraphicFramePr>
            <a:graphicFrameLocks/>
          </p:cNvGraphicFramePr>
          <p:nvPr/>
        </p:nvGraphicFramePr>
        <p:xfrm>
          <a:off x="390525" y="2214563"/>
          <a:ext cx="7777163" cy="2293937"/>
        </p:xfrm>
        <a:graphic>
          <a:graphicData uri="http://schemas.openxmlformats.org/drawingml/2006/table">
            <a:tbl>
              <a:tblPr rtl="1"/>
              <a:tblGrid>
                <a:gridCol w="1166659"/>
                <a:gridCol w="1062030"/>
                <a:gridCol w="1105061"/>
                <a:gridCol w="1109663"/>
                <a:gridCol w="1111250"/>
                <a:gridCol w="1112837"/>
                <a:gridCol w="1109663"/>
              </a:tblGrid>
              <a:tr h="63021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منبع تامين مالي</a:t>
                      </a:r>
                      <a:r>
                        <a:rPr kumimoji="0" lang="en-US" sz="1800" b="0" i="0" u="none" strike="noStrike" cap="none" normalizeH="0" baseline="0" dirty="0" smtClean="0">
                          <a:ln>
                            <a:noFill/>
                          </a:ln>
                          <a:solidFill>
                            <a:schemeClr val="tx1"/>
                          </a:solidFill>
                          <a:effectLst/>
                          <a:latin typeface="Arial" charset="0"/>
                          <a:cs typeface="B Nazanin" pitchFamily="2" charset="-78"/>
                        </a:rPr>
                        <a:t> </a:t>
                      </a:r>
                    </a:p>
                  </a:txBody>
                  <a:tcPr marT="40696" marB="40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Nazanin" pitchFamily="2" charset="-78"/>
                        </a:rPr>
                        <a:t>ارزش اسمي</a:t>
                      </a:r>
                      <a:r>
                        <a:rPr kumimoji="0" lang="en-US" sz="1800" b="0" i="0" u="none" strike="noStrike" cap="none" normalizeH="0" baseline="0" smtClean="0">
                          <a:ln>
                            <a:noFill/>
                          </a:ln>
                          <a:solidFill>
                            <a:schemeClr val="tx1"/>
                          </a:solidFill>
                          <a:effectLst/>
                          <a:latin typeface="Arial" charset="0"/>
                          <a:cs typeface="B Nazanin" pitchFamily="2" charset="-78"/>
                        </a:rPr>
                        <a:t> </a:t>
                      </a:r>
                    </a:p>
                  </a:txBody>
                  <a:tcPr marT="40696" marB="40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Nazanin" pitchFamily="2" charset="-78"/>
                        </a:rPr>
                        <a:t>ارزش بازار</a:t>
                      </a:r>
                      <a:r>
                        <a:rPr kumimoji="0" lang="en-US" sz="1800" b="0" i="0" u="none" strike="noStrike" cap="none" normalizeH="0" baseline="0" smtClean="0">
                          <a:ln>
                            <a:noFill/>
                          </a:ln>
                          <a:solidFill>
                            <a:schemeClr val="tx1"/>
                          </a:solidFill>
                          <a:effectLst/>
                          <a:latin typeface="Arial" charset="0"/>
                          <a:cs typeface="B Nazanin" pitchFamily="2" charset="-78"/>
                        </a:rPr>
                        <a:t> </a:t>
                      </a:r>
                    </a:p>
                  </a:txBody>
                  <a:tcPr marT="40696" marB="40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Nazanin" pitchFamily="2" charset="-78"/>
                        </a:rPr>
                        <a:t>نسبت از كل</a:t>
                      </a:r>
                      <a:r>
                        <a:rPr kumimoji="0" lang="en-US" sz="1800" b="0" i="0" u="none" strike="noStrike" cap="none" normalizeH="0" baseline="0" smtClean="0">
                          <a:ln>
                            <a:noFill/>
                          </a:ln>
                          <a:solidFill>
                            <a:schemeClr val="tx1"/>
                          </a:solidFill>
                          <a:effectLst/>
                          <a:latin typeface="Arial" charset="0"/>
                          <a:cs typeface="B Nazanin" pitchFamily="2" charset="-78"/>
                        </a:rPr>
                        <a:t> </a:t>
                      </a:r>
                    </a:p>
                  </a:txBody>
                  <a:tcPr marT="40696" marB="40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Nazanin" pitchFamily="2" charset="-78"/>
                        </a:rPr>
                        <a:t>نرخ اسمي</a:t>
                      </a:r>
                      <a:r>
                        <a:rPr kumimoji="0" lang="en-US" sz="1800" b="0" i="0" u="none" strike="noStrike" cap="none" normalizeH="0" baseline="0" smtClean="0">
                          <a:ln>
                            <a:noFill/>
                          </a:ln>
                          <a:solidFill>
                            <a:schemeClr val="tx1"/>
                          </a:solidFill>
                          <a:effectLst/>
                          <a:latin typeface="Arial" charset="0"/>
                          <a:cs typeface="B Nazanin" pitchFamily="2" charset="-78"/>
                        </a:rPr>
                        <a:t> </a:t>
                      </a:r>
                    </a:p>
                  </a:txBody>
                  <a:tcPr marT="40696" marB="40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Nazanin" pitchFamily="2" charset="-78"/>
                        </a:rPr>
                        <a:t>نرخ مؤثر</a:t>
                      </a:r>
                      <a:r>
                        <a:rPr kumimoji="0" lang="en-US" sz="1800" b="0" i="0" u="none" strike="noStrike" cap="none" normalizeH="0" baseline="0" smtClean="0">
                          <a:ln>
                            <a:noFill/>
                          </a:ln>
                          <a:solidFill>
                            <a:schemeClr val="tx1"/>
                          </a:solidFill>
                          <a:effectLst/>
                          <a:latin typeface="Arial" charset="0"/>
                          <a:cs typeface="B Nazanin" pitchFamily="2" charset="-78"/>
                        </a:rPr>
                        <a:t> </a:t>
                      </a:r>
                    </a:p>
                  </a:txBody>
                  <a:tcPr marT="40696" marB="40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Nazanin" pitchFamily="2" charset="-78"/>
                        </a:rPr>
                        <a:t>هزينه سرمايه</a:t>
                      </a:r>
                      <a:r>
                        <a:rPr kumimoji="0" lang="en-US" sz="1800" b="0" i="0" u="none" strike="noStrike" cap="none" normalizeH="0" baseline="0" smtClean="0">
                          <a:ln>
                            <a:noFill/>
                          </a:ln>
                          <a:solidFill>
                            <a:schemeClr val="tx1"/>
                          </a:solidFill>
                          <a:effectLst/>
                          <a:latin typeface="Arial" charset="0"/>
                          <a:cs typeface="B Nazanin" pitchFamily="2" charset="-78"/>
                        </a:rPr>
                        <a:t> </a:t>
                      </a:r>
                    </a:p>
                  </a:txBody>
                  <a:tcPr marT="40696" marB="40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5131">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اوراق قرضه</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سهام ممتاز</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سهام عادي</a:t>
                      </a:r>
                      <a:r>
                        <a:rPr kumimoji="0" lang="en-US" sz="1800" b="0" i="0" u="none" strike="noStrike" cap="none" normalizeH="0" baseline="0" dirty="0" smtClean="0">
                          <a:ln>
                            <a:noFill/>
                          </a:ln>
                          <a:solidFill>
                            <a:schemeClr val="tx1"/>
                          </a:solidFill>
                          <a:effectLst/>
                          <a:latin typeface="Arial" charset="0"/>
                          <a:cs typeface="B Nazanin" pitchFamily="2" charset="-78"/>
                        </a:rPr>
                        <a:t> </a:t>
                      </a:r>
                    </a:p>
                  </a:txBody>
                  <a:tcPr marT="40696" marB="40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250000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200000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200000</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T="40696" marB="40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250000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250000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500000</a:t>
                      </a:r>
                      <a:r>
                        <a:rPr kumimoji="0" lang="en-US" sz="1800" b="0" i="0" u="none" strike="noStrike" cap="none" normalizeH="0" baseline="0" dirty="0" smtClean="0">
                          <a:ln>
                            <a:noFill/>
                          </a:ln>
                          <a:solidFill>
                            <a:schemeClr val="tx1"/>
                          </a:solidFill>
                          <a:effectLst/>
                          <a:latin typeface="Arial" charset="0"/>
                          <a:cs typeface="B Nazanin" pitchFamily="2" charset="-78"/>
                        </a:rPr>
                        <a:t> </a:t>
                      </a:r>
                    </a:p>
                  </a:txBody>
                  <a:tcPr marT="40696" marB="40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0.25</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0.25</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0.50</a:t>
                      </a:r>
                      <a:r>
                        <a:rPr kumimoji="0" lang="en-US" sz="1800" b="0" i="0" u="none" strike="noStrike" cap="none" normalizeH="0" baseline="0" dirty="0" smtClean="0">
                          <a:ln>
                            <a:noFill/>
                          </a:ln>
                          <a:solidFill>
                            <a:schemeClr val="tx1"/>
                          </a:solidFill>
                          <a:effectLst/>
                          <a:latin typeface="Arial" charset="0"/>
                          <a:cs typeface="B Nazanin" pitchFamily="2" charset="-78"/>
                        </a:rPr>
                        <a:t> </a:t>
                      </a:r>
                    </a:p>
                  </a:txBody>
                  <a:tcPr marT="40696" marB="40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0.10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0.15</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0.25</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T="40696" marB="40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0.08</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0.12</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0.25</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T="40696" marB="40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0.02</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0.03</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0.125</a:t>
                      </a:r>
                      <a:r>
                        <a:rPr kumimoji="0" lang="en-US" sz="1800" b="0" i="0" u="none" strike="noStrike" cap="none" normalizeH="0" baseline="0" dirty="0" smtClean="0">
                          <a:ln>
                            <a:noFill/>
                          </a:ln>
                          <a:solidFill>
                            <a:schemeClr val="tx1"/>
                          </a:solidFill>
                          <a:effectLst/>
                          <a:latin typeface="Arial" charset="0"/>
                          <a:cs typeface="B Nazanin" pitchFamily="2" charset="-78"/>
                        </a:rPr>
                        <a:t> </a:t>
                      </a:r>
                    </a:p>
                  </a:txBody>
                  <a:tcPr marT="40696" marB="40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5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جمع </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T="40696" marB="40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650000</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T="40696" marB="40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1000000</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T="40696" marB="40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1</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T="40696" marB="40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T="40696" marB="40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T="40696" marB="40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0.175</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T="40696" marB="40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3"/>
          <p:cNvSpPr txBox="1">
            <a:spLocks noChangeArrowheads="1"/>
          </p:cNvSpPr>
          <p:nvPr/>
        </p:nvSpPr>
        <p:spPr bwMode="auto">
          <a:xfrm>
            <a:off x="533400" y="4714875"/>
            <a:ext cx="7777163" cy="1928813"/>
          </a:xfrm>
          <a:prstGeom prst="rect">
            <a:avLst/>
          </a:prstGeom>
          <a:noFill/>
          <a:ln w="9525">
            <a:noFill/>
            <a:miter lim="800000"/>
            <a:headEnd/>
            <a:tailEnd/>
          </a:ln>
        </p:spPr>
        <p:txBody>
          <a:bodyPr/>
          <a:lstStyle/>
          <a:p>
            <a:pPr marL="342900" indent="-342900" algn="just">
              <a:spcBef>
                <a:spcPct val="20000"/>
              </a:spcBef>
              <a:defRPr/>
            </a:pPr>
            <a:r>
              <a:rPr lang="fa-IR" sz="2200" b="1" kern="0" dirty="0">
                <a:latin typeface="+mn-lt"/>
                <a:cs typeface="B Nazanin" pitchFamily="2" charset="-78"/>
              </a:rPr>
              <a:t>نرخ مؤثر سهام ممتاز و اوراق قرضه بصورت زير محاسبه مي شود:</a:t>
            </a:r>
          </a:p>
          <a:p>
            <a:pPr marL="342900" indent="-342900" algn="ctr">
              <a:spcBef>
                <a:spcPct val="20000"/>
              </a:spcBef>
              <a:defRPr/>
            </a:pPr>
            <a:r>
              <a:rPr lang="fa-IR" sz="2200" b="1" kern="0" dirty="0">
                <a:latin typeface="+mn-lt"/>
                <a:cs typeface="B Nazanin" pitchFamily="2" charset="-78"/>
              </a:rPr>
              <a:t>(نرخ ماليات ـ 1) × نرخ اسمي = نرخ مؤثر </a:t>
            </a:r>
          </a:p>
          <a:p>
            <a:pPr marL="342900" indent="-342900" algn="ctr">
              <a:spcBef>
                <a:spcPct val="20000"/>
              </a:spcBef>
              <a:defRPr/>
            </a:pPr>
            <a:r>
              <a:rPr lang="fa-IR" sz="2200" b="1" kern="0" dirty="0">
                <a:latin typeface="+mn-lt"/>
                <a:cs typeface="B Nazanin" pitchFamily="2" charset="-78"/>
              </a:rPr>
              <a:t> = (0.20 ـ 1) × 0.10 = نرخ موثر اوراق قرضه</a:t>
            </a:r>
            <a:endParaRPr lang="en-US" sz="2200" b="1" kern="0" dirty="0">
              <a:latin typeface="+mn-lt"/>
              <a:cs typeface="B Nazanin" pitchFamily="2" charset="-78"/>
            </a:endParaRPr>
          </a:p>
        </p:txBody>
      </p:sp>
      <p:sp>
        <p:nvSpPr>
          <p:cNvPr id="6" name="Rectangle 3"/>
          <p:cNvSpPr txBox="1">
            <a:spLocks noChangeArrowheads="1"/>
          </p:cNvSpPr>
          <p:nvPr/>
        </p:nvSpPr>
        <p:spPr bwMode="auto">
          <a:xfrm>
            <a:off x="1104900" y="6000750"/>
            <a:ext cx="6848475" cy="566738"/>
          </a:xfrm>
          <a:prstGeom prst="rect">
            <a:avLst/>
          </a:prstGeom>
          <a:noFill/>
          <a:ln w="9525">
            <a:noFill/>
            <a:miter lim="800000"/>
            <a:headEnd/>
            <a:tailEnd/>
          </a:ln>
        </p:spPr>
        <p:txBody>
          <a:bodyPr/>
          <a:lstStyle/>
          <a:p>
            <a:pPr marL="342900" indent="-342900" algn="ctr">
              <a:spcBef>
                <a:spcPct val="20000"/>
              </a:spcBef>
              <a:defRPr/>
            </a:pPr>
            <a:r>
              <a:rPr lang="fa-IR" sz="2200" b="1" kern="0" dirty="0">
                <a:latin typeface="+mn-lt"/>
                <a:cs typeface="B Nazanin" pitchFamily="2" charset="-78"/>
              </a:rPr>
              <a:t>  12% = (250000 ÷ 200000) × 15% = نرخ مؤثر سهام ممتاز</a:t>
            </a:r>
            <a:endParaRPr lang="en-US" sz="22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Content Placeholder 2"/>
          <p:cNvSpPr>
            <a:spLocks noGrp="1"/>
          </p:cNvSpPr>
          <p:nvPr>
            <p:ph idx="1"/>
          </p:nvPr>
        </p:nvSpPr>
        <p:spPr>
          <a:xfrm>
            <a:off x="431800" y="642938"/>
            <a:ext cx="7777163" cy="1285875"/>
          </a:xfrm>
        </p:spPr>
        <p:txBody>
          <a:bodyPr/>
          <a:lstStyle/>
          <a:p>
            <a:pPr algn="just">
              <a:buFontTx/>
              <a:buNone/>
            </a:pPr>
            <a:r>
              <a:rPr lang="fa-IR" sz="2400" b="1" smtClean="0">
                <a:cs typeface="B Nazanin" panose="00000400000000000000" pitchFamily="2" charset="-78"/>
              </a:rPr>
              <a:t>مثال:</a:t>
            </a:r>
            <a:r>
              <a:rPr lang="fa-IR" sz="2400" smtClean="0">
                <a:cs typeface="B Nazanin" panose="00000400000000000000" pitchFamily="2" charset="-78"/>
              </a:rPr>
              <a:t> شرکتی در ساختار سرمایه خود دارای 65% سهام عادی با نرخ 15%، 25% بدهی با نرخ 6%، و 10% سهام ممتاز با نرخ 10% می باشد. اگر نرخ مالیات 25% باشد، نرخ هزینه متوسط سرمایه چند درصد است؟ (نیمسال دوم 88-87)</a:t>
            </a:r>
            <a:endParaRPr lang="en-US" sz="2400" smtClean="0">
              <a:cs typeface="B Nazanin" panose="00000400000000000000" pitchFamily="2" charset="-78"/>
            </a:endParaRPr>
          </a:p>
        </p:txBody>
      </p:sp>
      <p:sp>
        <p:nvSpPr>
          <p:cNvPr id="220163" name="Rectangle 3"/>
          <p:cNvSpPr>
            <a:spLocks noChangeArrowheads="1"/>
          </p:cNvSpPr>
          <p:nvPr/>
        </p:nvSpPr>
        <p:spPr bwMode="auto">
          <a:xfrm>
            <a:off x="390525" y="2357438"/>
            <a:ext cx="764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800" b="1">
                <a:cs typeface="B Nazanin" panose="00000400000000000000" pitchFamily="2" charset="-78"/>
              </a:rPr>
              <a:t>]</a:t>
            </a:r>
            <a:r>
              <a:rPr lang="fa-IR" sz="2800" b="1">
                <a:cs typeface="B Nazanin" panose="00000400000000000000" pitchFamily="2" charset="-78"/>
              </a:rPr>
              <a:t>(0.25× (0.25- 1) 0.06 </a:t>
            </a:r>
            <a:r>
              <a:rPr lang="en-US" sz="2800" b="1">
                <a:cs typeface="B Nazanin" panose="00000400000000000000" pitchFamily="2" charset="-78"/>
              </a:rPr>
              <a:t>[</a:t>
            </a:r>
            <a:r>
              <a:rPr lang="fa-IR" sz="2800" b="1">
                <a:cs typeface="B Nazanin" panose="00000400000000000000" pitchFamily="2" charset="-78"/>
              </a:rPr>
              <a:t> + ( 010× 0.10) + (0.15 × 0.65)</a:t>
            </a:r>
            <a:r>
              <a:rPr lang="en-US" sz="2800" b="1">
                <a:cs typeface="B Nazanin" panose="00000400000000000000" pitchFamily="2" charset="-78"/>
              </a:rPr>
              <a:t>Ks = </a:t>
            </a:r>
            <a:endParaRPr lang="en-US" sz="2800">
              <a:cs typeface="B Nazanin" panose="00000400000000000000" pitchFamily="2" charset="-78"/>
            </a:endParaRPr>
          </a:p>
        </p:txBody>
      </p:sp>
      <p:sp>
        <p:nvSpPr>
          <p:cNvPr id="220164" name="Rectangle 4"/>
          <p:cNvSpPr>
            <a:spLocks noChangeArrowheads="1"/>
          </p:cNvSpPr>
          <p:nvPr/>
        </p:nvSpPr>
        <p:spPr bwMode="auto">
          <a:xfrm>
            <a:off x="1319213" y="3143250"/>
            <a:ext cx="607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800" b="1">
                <a:cs typeface="B Nazanin" panose="00000400000000000000" pitchFamily="2" charset="-78"/>
              </a:rPr>
              <a:t>11.87%  = (0.01125)+ ( 0.01) + (0.0975)</a:t>
            </a:r>
            <a:r>
              <a:rPr lang="en-US" sz="2800" b="1">
                <a:cs typeface="B Nazanin" panose="00000400000000000000" pitchFamily="2" charset="-78"/>
              </a:rPr>
              <a:t>Ks = </a:t>
            </a:r>
            <a:endParaRPr lang="en-US" sz="280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algn="r" eaLnBrk="1" hangingPunct="1"/>
            <a:r>
              <a:rPr lang="fa-IR" sz="2400" b="1" smtClean="0">
                <a:solidFill>
                  <a:srgbClr val="FF0000"/>
                </a:solidFill>
                <a:cs typeface="B Titr" panose="00000700000000000000" pitchFamily="2" charset="-78"/>
              </a:rPr>
              <a:t>روش ديگر محاسبه هزينه سرمايه </a:t>
            </a:r>
            <a:br>
              <a:rPr lang="fa-IR" sz="2400" b="1" smtClean="0">
                <a:solidFill>
                  <a:srgbClr val="FF0000"/>
                </a:solidFill>
                <a:cs typeface="B Titr" panose="00000700000000000000" pitchFamily="2" charset="-78"/>
              </a:rPr>
            </a:br>
            <a:endParaRPr lang="en-US" sz="2400" b="1" smtClean="0">
              <a:solidFill>
                <a:srgbClr val="FF0000"/>
              </a:solidFill>
              <a:cs typeface="B Titr" panose="00000700000000000000" pitchFamily="2" charset="-78"/>
            </a:endParaRPr>
          </a:p>
        </p:txBody>
      </p:sp>
      <p:sp>
        <p:nvSpPr>
          <p:cNvPr id="221187" name="Rectangle 3"/>
          <p:cNvSpPr>
            <a:spLocks noGrp="1" noChangeArrowheads="1"/>
          </p:cNvSpPr>
          <p:nvPr>
            <p:ph type="body" idx="1"/>
          </p:nvPr>
        </p:nvSpPr>
        <p:spPr>
          <a:xfrm>
            <a:off x="431800" y="981075"/>
            <a:ext cx="7777163" cy="5400675"/>
          </a:xfrm>
        </p:spPr>
        <p:txBody>
          <a:bodyPr/>
          <a:lstStyle/>
          <a:p>
            <a:pPr algn="just" eaLnBrk="1" hangingPunct="1">
              <a:lnSpc>
                <a:spcPct val="90000"/>
              </a:lnSpc>
              <a:buFontTx/>
              <a:buNone/>
            </a:pPr>
            <a:r>
              <a:rPr lang="fa-IR" sz="2400" b="1" smtClean="0">
                <a:cs typeface="B Mitra" panose="00000400000000000000" pitchFamily="2" charset="-78"/>
              </a:rPr>
              <a:t>علاوه بر روش فوق، براي محاسبه نرخ هزينه سرمايه مي توان كل هزينه هاي بهره و سود سهام پرداختي به سهامداران ممتاز و بازده مكتسبه صاحبان سهام عادي شركت را بر ارزش بازار كل منابع تامين مالي تقسيم نمود. بطور مثال چنانچه با استفاده از اين روش بخواهيم نرخ هزينه سرمايه شركت سحاب را محاسبه نمائيم بايد ابتدا هزينه بهره و سود سهام سهامداران ممتاز و بازده سهامداران عادي را بصورت زير محاسبه نمائيم:</a:t>
            </a:r>
          </a:p>
          <a:p>
            <a:pPr eaLnBrk="1" hangingPunct="1">
              <a:lnSpc>
                <a:spcPct val="90000"/>
              </a:lnSpc>
            </a:pPr>
            <a:r>
              <a:rPr lang="fa-IR" sz="2000" b="1" smtClean="0">
                <a:cs typeface="B Titr" panose="00000700000000000000" pitchFamily="2" charset="-78"/>
              </a:rPr>
              <a:t>بهره متعلقه به وام = (25% ـ 1) 15% × 800 = 90</a:t>
            </a:r>
          </a:p>
          <a:p>
            <a:pPr eaLnBrk="1" hangingPunct="1">
              <a:lnSpc>
                <a:spcPct val="90000"/>
              </a:lnSpc>
            </a:pPr>
            <a:r>
              <a:rPr lang="fa-IR" sz="2000" b="1" smtClean="0">
                <a:cs typeface="B Titr" panose="00000700000000000000" pitchFamily="2" charset="-78"/>
              </a:rPr>
              <a:t>بهره متعلقه به اوراق قرضه = (25% ـ 1) 10% × 1200 = 90</a:t>
            </a:r>
          </a:p>
          <a:p>
            <a:pPr eaLnBrk="1" hangingPunct="1">
              <a:lnSpc>
                <a:spcPct val="90000"/>
              </a:lnSpc>
            </a:pPr>
            <a:r>
              <a:rPr lang="fa-IR" sz="2000" b="1" smtClean="0">
                <a:cs typeface="B Titr" panose="00000700000000000000" pitchFamily="2" charset="-78"/>
              </a:rPr>
              <a:t>سود سهامداران ممتاز = 16% × 1500 = 240</a:t>
            </a:r>
          </a:p>
          <a:p>
            <a:pPr eaLnBrk="1" hangingPunct="1">
              <a:lnSpc>
                <a:spcPct val="90000"/>
              </a:lnSpc>
            </a:pPr>
            <a:r>
              <a:rPr lang="fa-IR" sz="2000" b="1" smtClean="0">
                <a:cs typeface="B Titr" panose="00000700000000000000" pitchFamily="2" charset="-78"/>
              </a:rPr>
              <a:t>بازده سهامداران عادي = 20% × 6000 = 1200</a:t>
            </a:r>
          </a:p>
          <a:p>
            <a:pPr algn="just" eaLnBrk="1" hangingPunct="1">
              <a:lnSpc>
                <a:spcPct val="90000"/>
              </a:lnSpc>
            </a:pPr>
            <a:r>
              <a:rPr lang="fa-IR" sz="2400" b="1" smtClean="0">
                <a:cs typeface="B Mitra" panose="00000400000000000000" pitchFamily="2" charset="-78"/>
              </a:rPr>
              <a:t>اكنون بايد جمع هزينه هاي بهره، سود سهام ممتاز و بازده سهام عادي را بر ارزش بازار كل منابع تامين مالي تقسيم نمود.</a:t>
            </a:r>
            <a:r>
              <a:rPr lang="fa-IR" sz="2400" smtClean="0">
                <a:cs typeface="B Mitra" panose="00000400000000000000" pitchFamily="2" charset="-78"/>
              </a:rPr>
              <a:t> </a:t>
            </a:r>
          </a:p>
          <a:p>
            <a:pPr algn="ctr" eaLnBrk="1" hangingPunct="1">
              <a:lnSpc>
                <a:spcPct val="90000"/>
              </a:lnSpc>
              <a:buFontTx/>
              <a:buNone/>
            </a:pPr>
            <a:r>
              <a:rPr lang="fa-IR" sz="2400" smtClean="0">
                <a:cs typeface="B Titr" panose="00000700000000000000" pitchFamily="2" charset="-78"/>
              </a:rPr>
              <a:t>1620 = 1200 +240+90+90 </a:t>
            </a:r>
          </a:p>
          <a:p>
            <a:pPr algn="ctr" eaLnBrk="1" hangingPunct="1">
              <a:lnSpc>
                <a:spcPct val="90000"/>
              </a:lnSpc>
              <a:buFontTx/>
              <a:buNone/>
            </a:pPr>
            <a:r>
              <a:rPr lang="fa-IR" sz="2400" smtClean="0">
                <a:cs typeface="B Titr" panose="00000700000000000000" pitchFamily="2" charset="-78"/>
              </a:rPr>
              <a:t>16.2% = 10000 : 1620</a:t>
            </a:r>
            <a:endParaRPr lang="en-US" sz="2400" smtClean="0">
              <a:cs typeface="B Titr" panose="00000700000000000000" pitchFamily="2" charset="-78"/>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algn="r" eaLnBrk="1" hangingPunct="1"/>
            <a:r>
              <a:rPr lang="fa-IR" sz="3600" b="1" smtClean="0">
                <a:solidFill>
                  <a:srgbClr val="FF0000"/>
                </a:solidFill>
                <a:cs typeface="B Titr" panose="00000700000000000000" pitchFamily="2" charset="-78"/>
              </a:rPr>
              <a:t>تمرينهاي كتاب</a:t>
            </a:r>
            <a:endParaRPr lang="en-US" sz="3600" b="1" i="1" smtClean="0">
              <a:solidFill>
                <a:srgbClr val="FF0000"/>
              </a:solidFill>
              <a:cs typeface="B Titr" panose="00000700000000000000" pitchFamily="2" charset="-78"/>
            </a:endParaRPr>
          </a:p>
        </p:txBody>
      </p:sp>
      <p:sp>
        <p:nvSpPr>
          <p:cNvPr id="222211" name="Rectangle 3"/>
          <p:cNvSpPr>
            <a:spLocks noGrp="1" noChangeArrowheads="1"/>
          </p:cNvSpPr>
          <p:nvPr>
            <p:ph type="body" idx="1"/>
          </p:nvPr>
        </p:nvSpPr>
        <p:spPr/>
        <p:txBody>
          <a:bodyPr/>
          <a:lstStyle/>
          <a:p>
            <a:pPr algn="just" eaLnBrk="1" hangingPunct="1">
              <a:buFontTx/>
              <a:buNone/>
            </a:pPr>
            <a:r>
              <a:rPr lang="fa-IR" b="1" i="1" smtClean="0">
                <a:cs typeface="B Mitra" panose="00000400000000000000" pitchFamily="2" charset="-78"/>
              </a:rPr>
              <a:t>1 – تحت چه شرايطي هزينه سرمايه شركت معيار معتبر براي ارزيابي طرحهاي سرمايه گذاري جديد مي باشد؟</a:t>
            </a:r>
            <a:endParaRPr lang="fa-IR" b="1" smtClean="0">
              <a:cs typeface="B Mitra" panose="00000400000000000000" pitchFamily="2" charset="-78"/>
            </a:endParaRPr>
          </a:p>
          <a:p>
            <a:pPr algn="just" eaLnBrk="1" hangingPunct="1">
              <a:buFontTx/>
              <a:buNone/>
            </a:pPr>
            <a:r>
              <a:rPr lang="fa-IR" b="1" smtClean="0">
                <a:cs typeface="B Mitra" panose="00000400000000000000" pitchFamily="2" charset="-78"/>
              </a:rPr>
              <a:t>الف: طرح سرمايه گذاري جديد مورد نظر مخاطره اي مشابه طرحهاي سرمايه گذاري قبلي شركت داشته باشد. </a:t>
            </a:r>
          </a:p>
          <a:p>
            <a:pPr algn="just" eaLnBrk="1" hangingPunct="1">
              <a:buFontTx/>
              <a:buNone/>
            </a:pPr>
            <a:r>
              <a:rPr lang="fa-IR" b="1" smtClean="0">
                <a:cs typeface="B Mitra" panose="00000400000000000000" pitchFamily="2" charset="-78"/>
              </a:rPr>
              <a:t>ب: سياست تامين مالي شركت تحت تاثير سرمايه گذاريهاي جديد قرار نگيرد.</a:t>
            </a:r>
            <a:r>
              <a:rPr lang="fa-IR" smtClean="0">
                <a:cs typeface="B Mitra" panose="00000400000000000000" pitchFamily="2" charset="-78"/>
              </a:rPr>
              <a:t> </a:t>
            </a:r>
            <a:endParaRPr lang="en-US"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3"/>
          <p:cNvSpPr>
            <a:spLocks noGrp="1" noChangeArrowheads="1"/>
          </p:cNvSpPr>
          <p:nvPr>
            <p:ph type="body" idx="1"/>
          </p:nvPr>
        </p:nvSpPr>
        <p:spPr>
          <a:xfrm>
            <a:off x="431800" y="477838"/>
            <a:ext cx="7777163" cy="5759450"/>
          </a:xfrm>
        </p:spPr>
        <p:txBody>
          <a:bodyPr/>
          <a:lstStyle/>
          <a:p>
            <a:pPr algn="just" eaLnBrk="1" hangingPunct="1">
              <a:buFontTx/>
              <a:buNone/>
            </a:pPr>
            <a:r>
              <a:rPr lang="fa-IR" sz="2800" b="1" i="1" smtClean="0">
                <a:cs typeface="B Mitra" panose="00000400000000000000" pitchFamily="2" charset="-78"/>
              </a:rPr>
              <a:t>2 – چرا تعيين نرخ بازده مورد نظر سرمايه گذاران در سهام عادي شركت مشكل است؟ </a:t>
            </a:r>
            <a:endParaRPr lang="fa-IR" sz="2800" b="1" smtClean="0">
              <a:cs typeface="B Mitra" panose="00000400000000000000" pitchFamily="2" charset="-78"/>
            </a:endParaRPr>
          </a:p>
          <a:p>
            <a:pPr algn="just" eaLnBrk="1" hangingPunct="1">
              <a:buFontTx/>
              <a:buNone/>
            </a:pPr>
            <a:r>
              <a:rPr lang="fa-IR" sz="2800" b="1" smtClean="0">
                <a:cs typeface="B Mitra" panose="00000400000000000000" pitchFamily="2" charset="-78"/>
              </a:rPr>
              <a:t>   عوامل زيادي وجود دارد که تعيين  نرخ </a:t>
            </a:r>
            <a:r>
              <a:rPr lang="fa-IR" sz="2800" b="1" i="1" smtClean="0">
                <a:cs typeface="B Mitra" panose="00000400000000000000" pitchFamily="2" charset="-78"/>
              </a:rPr>
              <a:t>بازده مورد نظر سرمايه گذاران در سهام عادي شركت را مشكل مي سازد. از جمله اين عوامل مي توان به موارد زير اشاره کرد:</a:t>
            </a:r>
          </a:p>
          <a:p>
            <a:pPr algn="just" eaLnBrk="1" hangingPunct="1"/>
            <a:r>
              <a:rPr lang="fa-IR" sz="2800" b="1" i="1" smtClean="0">
                <a:cs typeface="B Mitra" panose="00000400000000000000" pitchFamily="2" charset="-78"/>
              </a:rPr>
              <a:t>عدم تعيين نرخ بر روي برگه سهام عادي (اين در حالي است که نرخ بهره وام در قرارداد وام و نرخ سود سهام ممتاز بر روي برگه سهام ممتاز نوشته مي شود)</a:t>
            </a:r>
          </a:p>
          <a:p>
            <a:pPr algn="just" eaLnBrk="1" hangingPunct="1"/>
            <a:r>
              <a:rPr lang="fa-IR" sz="2800" b="1" i="1" smtClean="0">
                <a:cs typeface="B Mitra" panose="00000400000000000000" pitchFamily="2" charset="-78"/>
              </a:rPr>
              <a:t> مشکل تعيين انتظارات افراد.</a:t>
            </a:r>
            <a:endParaRPr lang="fa-IR" sz="2800" b="1" smtClean="0">
              <a:cs typeface="B Mitra" panose="00000400000000000000" pitchFamily="2" charset="-78"/>
            </a:endParaRPr>
          </a:p>
          <a:p>
            <a:pPr algn="just" eaLnBrk="1" hangingPunct="1"/>
            <a:r>
              <a:rPr lang="fa-IR" sz="2800" b="1" smtClean="0">
                <a:cs typeface="B Mitra" panose="00000400000000000000" pitchFamily="2" charset="-78"/>
              </a:rPr>
              <a:t>مربوط به آينده بودن نرخ بازده مورد انتظار سهامداران عادي .</a:t>
            </a:r>
          </a:p>
          <a:p>
            <a:pPr algn="just" eaLnBrk="1" hangingPunct="1"/>
            <a:r>
              <a:rPr lang="fa-IR" sz="2800" b="1" smtClean="0">
                <a:cs typeface="B Mitra" panose="00000400000000000000" pitchFamily="2" charset="-78"/>
              </a:rPr>
              <a:t>عدم الزام شرکت به پرداخت مبلغ مشخصي به عنوان سود سهام عادي. </a:t>
            </a:r>
            <a:endParaRPr lang="en-US" sz="2800" b="1"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31800" y="274638"/>
            <a:ext cx="7777163" cy="1138237"/>
          </a:xfrm>
        </p:spPr>
        <p:txBody>
          <a:bodyPr/>
          <a:lstStyle/>
          <a:p>
            <a:pPr algn="r" eaLnBrk="1" hangingPunct="1">
              <a:defRPr/>
            </a:pPr>
            <a:r>
              <a:rPr lang="ar-SA" sz="3200" b="1" dirty="0" smtClean="0">
                <a:cs typeface="+mn-cs"/>
              </a:rPr>
              <a:t>بنا براين رابطه کلي زير همواره وجود دارد:</a:t>
            </a:r>
            <a:endParaRPr lang="en-US" sz="3200" b="1" dirty="0" smtClean="0">
              <a:cs typeface="+mn-cs"/>
            </a:endParaRPr>
          </a:p>
        </p:txBody>
      </p:sp>
      <p:sp>
        <p:nvSpPr>
          <p:cNvPr id="2052" name="Rectangle 3"/>
          <p:cNvSpPr>
            <a:spLocks noGrp="1" noChangeArrowheads="1"/>
          </p:cNvSpPr>
          <p:nvPr>
            <p:ph type="body" idx="1"/>
          </p:nvPr>
        </p:nvSpPr>
        <p:spPr>
          <a:xfrm>
            <a:off x="503238" y="2781300"/>
            <a:ext cx="7705725" cy="3095625"/>
          </a:xfrm>
        </p:spPr>
        <p:txBody>
          <a:bodyPr/>
          <a:lstStyle/>
          <a:p>
            <a:pPr eaLnBrk="1" hangingPunct="1">
              <a:buFontTx/>
              <a:buNone/>
            </a:pPr>
            <a:r>
              <a:rPr lang="fa-IR" b="1" u="sng" smtClean="0"/>
              <a:t>در رابطه فوق:</a:t>
            </a:r>
            <a:endParaRPr lang="en-US" b="1" u="sng" smtClean="0"/>
          </a:p>
          <a:p>
            <a:pPr eaLnBrk="1" hangingPunct="1">
              <a:buFontTx/>
              <a:buNone/>
            </a:pPr>
            <a:r>
              <a:rPr lang="en-US" b="1" smtClean="0"/>
              <a:t>F</a:t>
            </a:r>
            <a:r>
              <a:rPr lang="fa-IR" b="1" smtClean="0"/>
              <a:t> : ارزش آينده (ارزش آتي) ، </a:t>
            </a:r>
            <a:endParaRPr lang="en-US" b="1" smtClean="0"/>
          </a:p>
          <a:p>
            <a:pPr eaLnBrk="1" hangingPunct="1">
              <a:buFontTx/>
              <a:buNone/>
            </a:pPr>
            <a:r>
              <a:rPr lang="en-US" b="1" smtClean="0"/>
              <a:t>P</a:t>
            </a:r>
            <a:r>
              <a:rPr lang="fa-IR" b="1" smtClean="0"/>
              <a:t> : ارزش فعلي (ارزش حال) ، </a:t>
            </a:r>
            <a:endParaRPr lang="en-US" b="1" smtClean="0"/>
          </a:p>
          <a:p>
            <a:pPr eaLnBrk="1" hangingPunct="1">
              <a:buFontTx/>
              <a:buNone/>
            </a:pPr>
            <a:r>
              <a:rPr lang="en-US" b="1" smtClean="0"/>
              <a:t>i</a:t>
            </a:r>
            <a:r>
              <a:rPr lang="fa-IR" b="1" smtClean="0"/>
              <a:t> : نرخ بهره</a:t>
            </a:r>
            <a:endParaRPr lang="en-US" b="1" smtClean="0"/>
          </a:p>
          <a:p>
            <a:pPr eaLnBrk="1" hangingPunct="1">
              <a:buFontTx/>
              <a:buNone/>
            </a:pPr>
            <a:r>
              <a:rPr lang="en-US" b="1" smtClean="0"/>
              <a:t>n</a:t>
            </a:r>
            <a:r>
              <a:rPr lang="fa-IR" b="1" smtClean="0"/>
              <a:t> : تعداد دوره زماني مي باشد.</a:t>
            </a:r>
            <a:endParaRPr lang="en-US" b="1" smtClean="0"/>
          </a:p>
          <a:p>
            <a:pPr eaLnBrk="1" hangingPunct="1">
              <a:buFontTx/>
              <a:buNone/>
            </a:pPr>
            <a:endParaRPr lang="en-US" smtClean="0"/>
          </a:p>
        </p:txBody>
      </p:sp>
      <p:sp>
        <p:nvSpPr>
          <p:cNvPr id="2053"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2050" name="Object 5" descr="Parchment"/>
          <p:cNvGraphicFramePr>
            <a:graphicFrameLocks noChangeAspect="1"/>
          </p:cNvGraphicFramePr>
          <p:nvPr/>
        </p:nvGraphicFramePr>
        <p:xfrm>
          <a:off x="2533650" y="1357313"/>
          <a:ext cx="3240088" cy="903287"/>
        </p:xfrm>
        <a:graphic>
          <a:graphicData uri="http://schemas.openxmlformats.org/presentationml/2006/ole">
            <mc:AlternateContent xmlns:mc="http://schemas.openxmlformats.org/markup-compatibility/2006">
              <mc:Choice xmlns:v="urn:schemas-microsoft-com:vml" Requires="v">
                <p:oleObj spid="_x0000_s2067" name="Equation" r:id="rId3" imgW="825500" imgH="228600" progId="Equation.3">
                  <p:embed/>
                </p:oleObj>
              </mc:Choice>
              <mc:Fallback>
                <p:oleObj name="Equation" r:id="rId3" imgW="825500" imgH="228600" progId="Equation.3">
                  <p:embed/>
                  <p:pic>
                    <p:nvPicPr>
                      <p:cNvPr id="0" name="Object 5"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1357313"/>
                        <a:ext cx="3240088" cy="903287"/>
                      </a:xfrm>
                      <a:prstGeom prst="rect">
                        <a:avLst/>
                      </a:prstGeom>
                      <a:blipFill dpi="0" rotWithShape="0">
                        <a:blip r:embed="rId5"/>
                        <a:srcRect/>
                        <a:tile tx="0" ty="0" sx="100000" sy="100000" flip="none" algn="tl"/>
                      </a:blipFill>
                    </p:spPr>
                  </p:pic>
                </p:oleObj>
              </mc:Fallback>
            </mc:AlternateContent>
          </a:graphicData>
        </a:graphic>
      </p:graphicFrame>
      <p:sp>
        <p:nvSpPr>
          <p:cNvPr id="2054" name="Rectangle 6"/>
          <p:cNvSpPr>
            <a:spLocks noChangeArrowheads="1"/>
          </p:cNvSpPr>
          <p:nvPr/>
        </p:nvSpPr>
        <p:spPr bwMode="auto">
          <a:xfrm>
            <a:off x="0" y="295275"/>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3"/>
          <p:cNvSpPr>
            <a:spLocks noGrp="1" noChangeArrowheads="1"/>
          </p:cNvSpPr>
          <p:nvPr>
            <p:ph type="body" idx="1"/>
          </p:nvPr>
        </p:nvSpPr>
        <p:spPr>
          <a:xfrm>
            <a:off x="431800" y="1052513"/>
            <a:ext cx="7777163" cy="4537075"/>
          </a:xfrm>
        </p:spPr>
        <p:txBody>
          <a:bodyPr/>
          <a:lstStyle/>
          <a:p>
            <a:pPr eaLnBrk="1" hangingPunct="1">
              <a:buFontTx/>
              <a:buNone/>
            </a:pPr>
            <a:r>
              <a:rPr lang="fa-IR" b="1" smtClean="0">
                <a:cs typeface="B Mitra" panose="00000400000000000000" pitchFamily="2" charset="-78"/>
              </a:rPr>
              <a:t>3 – شركتي دو نوع اوراق قرضه با مشخصات زير منتشر كرده است: </a:t>
            </a:r>
          </a:p>
          <a:p>
            <a:pPr eaLnBrk="1" hangingPunct="1">
              <a:buFontTx/>
              <a:buNone/>
            </a:pPr>
            <a:r>
              <a:rPr lang="fa-IR" b="1" smtClean="0">
                <a:cs typeface="B Mitra" panose="00000400000000000000" pitchFamily="2" charset="-78"/>
              </a:rPr>
              <a:t>                            </a:t>
            </a:r>
            <a:r>
              <a:rPr lang="fa-IR" b="1" u="sng" smtClean="0">
                <a:cs typeface="B Mitra" panose="00000400000000000000" pitchFamily="2" charset="-78"/>
              </a:rPr>
              <a:t>  </a:t>
            </a:r>
            <a:r>
              <a:rPr lang="fa-IR" sz="2400" b="1" u="sng" smtClean="0">
                <a:cs typeface="B Titr" panose="00000700000000000000" pitchFamily="2" charset="-78"/>
              </a:rPr>
              <a:t>نــوع </a:t>
            </a:r>
            <a:r>
              <a:rPr lang="en-US" sz="2400" b="1" u="sng" smtClean="0">
                <a:cs typeface="B Titr" panose="00000700000000000000" pitchFamily="2" charset="-78"/>
              </a:rPr>
              <a:t>A </a:t>
            </a:r>
            <a:r>
              <a:rPr lang="fa-IR" sz="2400" b="1" smtClean="0">
                <a:cs typeface="B Titr" panose="00000700000000000000" pitchFamily="2" charset="-78"/>
              </a:rPr>
              <a:t>           </a:t>
            </a:r>
            <a:r>
              <a:rPr lang="fa-IR" sz="2400" b="1" u="sng" smtClean="0">
                <a:cs typeface="B Titr" panose="00000700000000000000" pitchFamily="2" charset="-78"/>
              </a:rPr>
              <a:t>  نــوع </a:t>
            </a:r>
            <a:r>
              <a:rPr lang="en-US" sz="2400" b="1" u="sng" smtClean="0">
                <a:cs typeface="B Titr" panose="00000700000000000000" pitchFamily="2" charset="-78"/>
              </a:rPr>
              <a:t>B</a:t>
            </a:r>
            <a:endParaRPr lang="fa-IR" sz="2400" b="1" smtClean="0">
              <a:cs typeface="B Titr" panose="00000700000000000000" pitchFamily="2" charset="-78"/>
            </a:endParaRPr>
          </a:p>
          <a:p>
            <a:pPr eaLnBrk="1" hangingPunct="1">
              <a:buFontTx/>
              <a:buNone/>
            </a:pPr>
            <a:r>
              <a:rPr lang="fa-IR" sz="2400" b="1" smtClean="0">
                <a:cs typeface="B Titr" panose="00000700000000000000" pitchFamily="2" charset="-78"/>
              </a:rPr>
              <a:t>ارزش بازار 		20 ميليون 	10 ميليون </a:t>
            </a:r>
          </a:p>
          <a:p>
            <a:pPr eaLnBrk="1" hangingPunct="1">
              <a:buFontTx/>
              <a:buNone/>
            </a:pPr>
            <a:r>
              <a:rPr lang="fa-IR" sz="2400" b="1" smtClean="0">
                <a:cs typeface="B Titr" panose="00000700000000000000" pitchFamily="2" charset="-78"/>
              </a:rPr>
              <a:t>ارزش در سررسيد	18 ميليون 	10 ميليون </a:t>
            </a:r>
          </a:p>
          <a:p>
            <a:pPr eaLnBrk="1" hangingPunct="1">
              <a:buFontTx/>
              <a:buNone/>
            </a:pPr>
            <a:r>
              <a:rPr lang="fa-IR" sz="2400" b="1" smtClean="0">
                <a:cs typeface="B Titr" panose="00000700000000000000" pitchFamily="2" charset="-78"/>
              </a:rPr>
              <a:t>بازده تا سررسيد 		9% 	 	10%</a:t>
            </a:r>
          </a:p>
          <a:p>
            <a:pPr eaLnBrk="1" hangingPunct="1">
              <a:buFontTx/>
              <a:buNone/>
            </a:pPr>
            <a:r>
              <a:rPr lang="fa-IR" sz="2400" b="1" smtClean="0">
                <a:cs typeface="B Titr" panose="00000700000000000000" pitchFamily="2" charset="-78"/>
              </a:rPr>
              <a:t>نرخ بهره اسمي 		10% 		10%</a:t>
            </a:r>
            <a:r>
              <a:rPr lang="fa-IR" sz="2400" smtClean="0">
                <a:cs typeface="B Titr" panose="00000700000000000000" pitchFamily="2" charset="-78"/>
              </a:rPr>
              <a:t> </a:t>
            </a:r>
            <a:endParaRPr lang="en-US" sz="2400" smtClean="0">
              <a:cs typeface="B Titr" panose="00000700000000000000" pitchFamily="2" charset="-78"/>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Rectangle 3"/>
          <p:cNvSpPr>
            <a:spLocks noGrp="1" noChangeArrowheads="1"/>
          </p:cNvSpPr>
          <p:nvPr>
            <p:ph type="body" idx="1"/>
          </p:nvPr>
        </p:nvSpPr>
        <p:spPr>
          <a:xfrm>
            <a:off x="431800" y="620713"/>
            <a:ext cx="7777163" cy="5505450"/>
          </a:xfrm>
        </p:spPr>
        <p:txBody>
          <a:bodyPr/>
          <a:lstStyle/>
          <a:p>
            <a:pPr algn="just" eaLnBrk="1" hangingPunct="1">
              <a:buFontTx/>
              <a:buNone/>
            </a:pPr>
            <a:r>
              <a:rPr lang="fa-IR" sz="2800" b="1" smtClean="0">
                <a:cs typeface="B Mitra" panose="00000400000000000000" pitchFamily="2" charset="-78"/>
              </a:rPr>
              <a:t>الف) هزينه بهره قبل از پرداخت ماليات براي اين دو نوع اوراق قرضه چه مقدار است؟</a:t>
            </a:r>
          </a:p>
          <a:p>
            <a:pPr algn="ctr" eaLnBrk="1" hangingPunct="1">
              <a:buFontTx/>
              <a:buNone/>
            </a:pPr>
            <a:r>
              <a:rPr lang="fa-IR" sz="2800" b="1" smtClean="0">
                <a:cs typeface="B Titr" panose="00000700000000000000" pitchFamily="2" charset="-78"/>
              </a:rPr>
              <a:t>8/2 ميليون = (10% × 18) + (10% × 10) = هزينه بهره</a:t>
            </a:r>
          </a:p>
          <a:p>
            <a:pPr algn="just" eaLnBrk="1" hangingPunct="1">
              <a:buFontTx/>
              <a:buNone/>
            </a:pPr>
            <a:endParaRPr lang="fa-IR" sz="2800" b="1" smtClean="0">
              <a:cs typeface="B Mitra" panose="00000400000000000000" pitchFamily="2" charset="-78"/>
            </a:endParaRPr>
          </a:p>
          <a:p>
            <a:pPr algn="just" eaLnBrk="1" hangingPunct="1">
              <a:buFontTx/>
              <a:buNone/>
            </a:pPr>
            <a:r>
              <a:rPr lang="fa-IR" sz="2800" b="1" smtClean="0">
                <a:cs typeface="B Mitra" panose="00000400000000000000" pitchFamily="2" charset="-78"/>
              </a:rPr>
              <a:t>ب) متوسط نرخ وام شركت چقدر است؟</a:t>
            </a:r>
          </a:p>
          <a:p>
            <a:pPr algn="ctr" eaLnBrk="1" hangingPunct="1">
              <a:buFontTx/>
              <a:buNone/>
            </a:pPr>
            <a:r>
              <a:rPr lang="fa-IR" sz="2800" b="1" smtClean="0">
                <a:cs typeface="B Titr" panose="00000700000000000000" pitchFamily="2" charset="-78"/>
              </a:rPr>
              <a:t>33/9% = 30 ميليون ÷ 8/2 ميليون = نرخ هزينه بهره</a:t>
            </a:r>
          </a:p>
          <a:p>
            <a:pPr algn="just" eaLnBrk="1" hangingPunct="1">
              <a:buFontTx/>
              <a:buNone/>
            </a:pPr>
            <a:endParaRPr lang="fa-IR" sz="2800" b="1" smtClean="0">
              <a:cs typeface="B Mitra" panose="00000400000000000000" pitchFamily="2" charset="-78"/>
            </a:endParaRPr>
          </a:p>
          <a:p>
            <a:pPr algn="just" eaLnBrk="1" hangingPunct="1">
              <a:buFontTx/>
              <a:buNone/>
            </a:pPr>
            <a:r>
              <a:rPr lang="fa-IR" sz="2800" b="1" smtClean="0">
                <a:cs typeface="B Mitra" panose="00000400000000000000" pitchFamily="2" charset="-78"/>
              </a:rPr>
              <a:t>ج) فرض كنيد نرخ ماليات شركت 40% است. نرخ مؤثر وام چقدر است؟</a:t>
            </a:r>
          </a:p>
          <a:p>
            <a:pPr algn="ctr" eaLnBrk="1" hangingPunct="1">
              <a:buFontTx/>
              <a:buNone/>
            </a:pPr>
            <a:r>
              <a:rPr lang="fa-IR" sz="2800" b="1" smtClean="0">
                <a:cs typeface="B Titr" panose="00000700000000000000" pitchFamily="2" charset="-78"/>
              </a:rPr>
              <a:t>6/5% = (40% ـ 1) × 33/9%</a:t>
            </a:r>
            <a:endParaRPr lang="en-US" sz="2800" b="1" smtClean="0">
              <a:cs typeface="B Titr" panose="00000700000000000000" pitchFamily="2" charset="-78"/>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algn="just" eaLnBrk="1" hangingPunct="1"/>
            <a:r>
              <a:rPr lang="fa-IR" sz="2400" b="1" smtClean="0">
                <a:cs typeface="B Mitra" panose="00000400000000000000" pitchFamily="2" charset="-78"/>
              </a:rPr>
              <a:t>4 – صورتهاي مالي زير مربوط به شركت </a:t>
            </a:r>
            <a:r>
              <a:rPr lang="en-US" sz="2400" b="1" smtClean="0">
                <a:cs typeface="B Mitra" panose="00000400000000000000" pitchFamily="2" charset="-78"/>
              </a:rPr>
              <a:t>Y</a:t>
            </a:r>
            <a:r>
              <a:rPr lang="fa-IR" sz="2400" b="1" smtClean="0">
                <a:cs typeface="B Mitra" panose="00000400000000000000" pitchFamily="2" charset="-78"/>
              </a:rPr>
              <a:t> مي باشد:</a:t>
            </a:r>
            <a:endParaRPr lang="en-US" sz="2400" b="1" smtClean="0">
              <a:cs typeface="B Mitra" panose="00000400000000000000" pitchFamily="2" charset="-78"/>
            </a:endParaRPr>
          </a:p>
        </p:txBody>
      </p:sp>
      <p:sp>
        <p:nvSpPr>
          <p:cNvPr id="226307" name="Rectangle 3"/>
          <p:cNvSpPr>
            <a:spLocks noGrp="1" noChangeArrowheads="1"/>
          </p:cNvSpPr>
          <p:nvPr>
            <p:ph type="body" sz="half" idx="1"/>
          </p:nvPr>
        </p:nvSpPr>
        <p:spPr>
          <a:xfrm>
            <a:off x="1943100" y="3860800"/>
            <a:ext cx="4681538" cy="2232025"/>
          </a:xfrm>
        </p:spPr>
        <p:txBody>
          <a:bodyPr/>
          <a:lstStyle/>
          <a:p>
            <a:pPr algn="ctr" eaLnBrk="1" hangingPunct="1">
              <a:lnSpc>
                <a:spcPct val="80000"/>
              </a:lnSpc>
              <a:buFontTx/>
              <a:buNone/>
            </a:pPr>
            <a:r>
              <a:rPr lang="fa-IR" sz="1800" b="1" smtClean="0">
                <a:cs typeface="B Titr" panose="00000700000000000000" pitchFamily="2" charset="-78"/>
              </a:rPr>
              <a:t>صورت سود و زيان </a:t>
            </a:r>
          </a:p>
          <a:p>
            <a:pPr algn="ctr" eaLnBrk="1" hangingPunct="1">
              <a:lnSpc>
                <a:spcPct val="80000"/>
              </a:lnSpc>
              <a:buFontTx/>
              <a:buNone/>
            </a:pPr>
            <a:r>
              <a:rPr lang="fa-IR" sz="1400" b="1" smtClean="0">
                <a:cs typeface="B Titr" panose="00000700000000000000" pitchFamily="2" charset="-78"/>
              </a:rPr>
              <a:t>ــــــــــــــــــــــــــــــــــــــــ</a:t>
            </a:r>
          </a:p>
          <a:p>
            <a:pPr eaLnBrk="1" hangingPunct="1">
              <a:lnSpc>
                <a:spcPct val="80000"/>
              </a:lnSpc>
              <a:buFontTx/>
              <a:buNone/>
            </a:pPr>
            <a:r>
              <a:rPr lang="fa-IR" sz="1400" b="1" smtClean="0">
                <a:cs typeface="B Titr" panose="00000700000000000000" pitchFamily="2" charset="-78"/>
              </a:rPr>
              <a:t>درآمد قبل از بهره و ماليات 		10000</a:t>
            </a:r>
          </a:p>
          <a:p>
            <a:pPr eaLnBrk="1" hangingPunct="1">
              <a:lnSpc>
                <a:spcPct val="80000"/>
              </a:lnSpc>
              <a:buFontTx/>
              <a:buNone/>
            </a:pPr>
            <a:r>
              <a:rPr lang="fa-IR" sz="1400" b="1" smtClean="0">
                <a:cs typeface="B Titr" panose="00000700000000000000" pitchFamily="2" charset="-78"/>
              </a:rPr>
              <a:t>هزينه هاي عملياتي 	 		60850 </a:t>
            </a:r>
          </a:p>
          <a:p>
            <a:pPr eaLnBrk="1" hangingPunct="1">
              <a:lnSpc>
                <a:spcPct val="80000"/>
              </a:lnSpc>
              <a:buFontTx/>
              <a:buNone/>
            </a:pPr>
            <a:r>
              <a:rPr lang="fa-IR" sz="1400" b="1" smtClean="0">
                <a:cs typeface="B Titr" panose="00000700000000000000" pitchFamily="2" charset="-78"/>
              </a:rPr>
              <a:t>سود عملياتي 			</a:t>
            </a:r>
            <a:r>
              <a:rPr lang="fa-IR" sz="1400" b="1" u="sng" smtClean="0">
                <a:cs typeface="B Titr" panose="00000700000000000000" pitchFamily="2" charset="-78"/>
              </a:rPr>
              <a:t>39150 </a:t>
            </a:r>
            <a:endParaRPr lang="fa-IR" sz="1400" b="1" smtClean="0">
              <a:cs typeface="B Titr" panose="00000700000000000000" pitchFamily="2" charset="-78"/>
            </a:endParaRPr>
          </a:p>
          <a:p>
            <a:pPr eaLnBrk="1" hangingPunct="1">
              <a:lnSpc>
                <a:spcPct val="80000"/>
              </a:lnSpc>
              <a:buFontTx/>
              <a:buNone/>
            </a:pPr>
            <a:r>
              <a:rPr lang="fa-IR" sz="1400" b="1" smtClean="0">
                <a:cs typeface="B Titr" panose="00000700000000000000" pitchFamily="2" charset="-78"/>
              </a:rPr>
              <a:t>بهره پرداخت شده 			3150 </a:t>
            </a:r>
          </a:p>
          <a:p>
            <a:pPr eaLnBrk="1" hangingPunct="1">
              <a:lnSpc>
                <a:spcPct val="80000"/>
              </a:lnSpc>
              <a:buFontTx/>
              <a:buNone/>
            </a:pPr>
            <a:r>
              <a:rPr lang="fa-IR" sz="1400" b="1" smtClean="0">
                <a:cs typeface="B Titr" panose="00000700000000000000" pitchFamily="2" charset="-78"/>
              </a:rPr>
              <a:t>سود خالص 			</a:t>
            </a:r>
            <a:r>
              <a:rPr lang="fa-IR" sz="1400" b="1" u="sng" smtClean="0">
                <a:cs typeface="B Titr" panose="00000700000000000000" pitchFamily="2" charset="-78"/>
              </a:rPr>
              <a:t>36000 </a:t>
            </a:r>
            <a:endParaRPr lang="fa-IR" sz="1400" b="1" smtClean="0">
              <a:cs typeface="B Titr" panose="00000700000000000000" pitchFamily="2" charset="-78"/>
            </a:endParaRPr>
          </a:p>
          <a:p>
            <a:pPr eaLnBrk="1" hangingPunct="1">
              <a:lnSpc>
                <a:spcPct val="80000"/>
              </a:lnSpc>
              <a:buFontTx/>
              <a:buNone/>
            </a:pPr>
            <a:r>
              <a:rPr lang="fa-IR" sz="1400" b="1" smtClean="0">
                <a:cs typeface="B Titr" panose="00000700000000000000" pitchFamily="2" charset="-78"/>
              </a:rPr>
              <a:t>ماليات (34%) 			12240 </a:t>
            </a:r>
          </a:p>
          <a:p>
            <a:pPr eaLnBrk="1" hangingPunct="1">
              <a:lnSpc>
                <a:spcPct val="80000"/>
              </a:lnSpc>
              <a:buFontTx/>
              <a:buNone/>
            </a:pPr>
            <a:r>
              <a:rPr lang="fa-IR" sz="1400" b="1" smtClean="0">
                <a:cs typeface="B Titr" panose="00000700000000000000" pitchFamily="2" charset="-78"/>
              </a:rPr>
              <a:t>سود پس از ماليات 			23760 </a:t>
            </a:r>
          </a:p>
          <a:p>
            <a:pPr eaLnBrk="1" hangingPunct="1">
              <a:lnSpc>
                <a:spcPct val="80000"/>
              </a:lnSpc>
              <a:buFontTx/>
              <a:buNone/>
            </a:pPr>
            <a:r>
              <a:rPr lang="fa-IR" sz="1400" b="1" smtClean="0">
                <a:cs typeface="B Titr" panose="00000700000000000000" pitchFamily="2" charset="-78"/>
              </a:rPr>
              <a:t>درآمد هر سهم 			132/0</a:t>
            </a:r>
            <a:r>
              <a:rPr lang="fa-IR" sz="1400" smtClean="0">
                <a:cs typeface="B Titr" panose="00000700000000000000" pitchFamily="2" charset="-78"/>
              </a:rPr>
              <a:t> </a:t>
            </a:r>
            <a:endParaRPr lang="en-US" sz="1400" smtClean="0">
              <a:cs typeface="B Titr" panose="00000700000000000000" pitchFamily="2" charset="-78"/>
            </a:endParaRPr>
          </a:p>
        </p:txBody>
      </p:sp>
      <p:graphicFrame>
        <p:nvGraphicFramePr>
          <p:cNvPr id="207876" name="Group 4"/>
          <p:cNvGraphicFramePr>
            <a:graphicFrameLocks noGrp="1"/>
          </p:cNvGraphicFramePr>
          <p:nvPr>
            <p:ph sz="half" idx="2"/>
          </p:nvPr>
        </p:nvGraphicFramePr>
        <p:xfrm>
          <a:off x="1150938" y="1412875"/>
          <a:ext cx="6118225" cy="2044700"/>
        </p:xfrm>
        <a:graphic>
          <a:graphicData uri="http://schemas.openxmlformats.org/drawingml/2006/table">
            <a:tbl>
              <a:tblPr rtl="1"/>
              <a:tblGrid>
                <a:gridCol w="2878138"/>
                <a:gridCol w="3240087"/>
              </a:tblGrid>
              <a:tr h="20447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B Titr" pitchFamily="2" charset="-78"/>
                        </a:rPr>
                        <a:t>دارائيها:</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B Titr" pitchFamily="2" charset="-78"/>
                        </a:rPr>
                        <a:t>وجه نقد                               20000</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B Titr" pitchFamily="2" charset="-78"/>
                        </a:rPr>
                        <a:t>موجودي كالا                    180000</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B Titr" pitchFamily="2" charset="-78"/>
                        </a:rPr>
                        <a:t>ماشين آلات                        50000</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dirty="0" smtClean="0">
                        <a:ln>
                          <a:noFill/>
                        </a:ln>
                        <a:solidFill>
                          <a:schemeClr val="tx1"/>
                        </a:solidFill>
                        <a:effectLst/>
                        <a:latin typeface="Arial" charset="0"/>
                        <a:cs typeface="B Titr"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B Titr" pitchFamily="2" charset="-78"/>
                        </a:rPr>
                        <a:t>جمع                             </a:t>
                      </a:r>
                      <a:r>
                        <a:rPr kumimoji="0" lang="fa-IR" sz="1600" b="1" i="0" u="sng" strike="noStrike" cap="none" normalizeH="0" baseline="0" dirty="0" smtClean="0">
                          <a:ln>
                            <a:noFill/>
                          </a:ln>
                          <a:solidFill>
                            <a:schemeClr val="tx1"/>
                          </a:solidFill>
                          <a:effectLst/>
                          <a:latin typeface="Arial" charset="0"/>
                          <a:cs typeface="B Titr" pitchFamily="2" charset="-78"/>
                        </a:rPr>
                        <a:t>    250000</a:t>
                      </a:r>
                      <a:r>
                        <a:rPr kumimoji="0" lang="en-US" sz="1600" b="0" i="0" u="sng" strike="noStrike" cap="none" normalizeH="0" baseline="0" dirty="0" smtClean="0">
                          <a:ln>
                            <a:noFill/>
                          </a:ln>
                          <a:solidFill>
                            <a:schemeClr val="tx1"/>
                          </a:solidFill>
                          <a:effectLst/>
                          <a:latin typeface="Arial" charset="0"/>
                          <a:cs typeface="B Titr" pitchFamily="2" charset="-7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B Titr" pitchFamily="2" charset="-78"/>
                        </a:rPr>
                        <a:t>بدهيها:</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B Titr" pitchFamily="2" charset="-78"/>
                        </a:rPr>
                        <a:t>اوراق قرضه                                       60000</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B Titr" pitchFamily="2" charset="-78"/>
                        </a:rPr>
                        <a:t>وام كوتاه مدت                                  10000</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dirty="0" smtClean="0">
                          <a:ln>
                            <a:noFill/>
                          </a:ln>
                          <a:solidFill>
                            <a:schemeClr val="tx1"/>
                          </a:solidFill>
                          <a:effectLst/>
                          <a:latin typeface="Arial" charset="0"/>
                          <a:cs typeface="B Titr" pitchFamily="2" charset="-78"/>
                        </a:rPr>
                        <a:t>سهام عادي(ارزش اسمي1 واحد)        </a:t>
                      </a:r>
                      <a:r>
                        <a:rPr kumimoji="0" lang="fa-IR" sz="1600" b="1" i="0" u="none" strike="noStrike" cap="none" normalizeH="0" baseline="0" dirty="0" smtClean="0">
                          <a:ln>
                            <a:noFill/>
                          </a:ln>
                          <a:solidFill>
                            <a:schemeClr val="tx1"/>
                          </a:solidFill>
                          <a:effectLst/>
                          <a:latin typeface="Arial" charset="0"/>
                          <a:cs typeface="B Titr" pitchFamily="2" charset="-78"/>
                        </a:rPr>
                        <a:t> 180000</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dirty="0" smtClean="0">
                        <a:ln>
                          <a:noFill/>
                        </a:ln>
                        <a:solidFill>
                          <a:schemeClr val="tx1"/>
                        </a:solidFill>
                        <a:effectLst/>
                        <a:latin typeface="Arial" charset="0"/>
                        <a:cs typeface="B Titr"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B Titr" pitchFamily="2" charset="-78"/>
                        </a:rPr>
                        <a:t>جمع                                                 </a:t>
                      </a:r>
                      <a:r>
                        <a:rPr kumimoji="0" lang="fa-IR" sz="1600" b="1" i="0" u="sng" strike="noStrike" cap="none" normalizeH="0" baseline="0" dirty="0" smtClean="0">
                          <a:ln>
                            <a:noFill/>
                          </a:ln>
                          <a:solidFill>
                            <a:schemeClr val="tx1"/>
                          </a:solidFill>
                          <a:effectLst/>
                          <a:latin typeface="Arial" charset="0"/>
                          <a:cs typeface="B Titr" pitchFamily="2" charset="-78"/>
                        </a:rPr>
                        <a:t>  250000</a:t>
                      </a:r>
                      <a:r>
                        <a:rPr kumimoji="0" lang="en-US" sz="1600" b="0" i="0" u="sng" strike="noStrike" cap="none" normalizeH="0" baseline="0" dirty="0" smtClean="0">
                          <a:ln>
                            <a:noFill/>
                          </a:ln>
                          <a:solidFill>
                            <a:schemeClr val="tx1"/>
                          </a:solidFill>
                          <a:effectLst/>
                          <a:latin typeface="Arial" charset="0"/>
                          <a:cs typeface="B Titr" pitchFamily="2" charset="-7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Rectangle 3"/>
          <p:cNvSpPr>
            <a:spLocks noGrp="1" noChangeArrowheads="1"/>
          </p:cNvSpPr>
          <p:nvPr>
            <p:ph type="body" idx="1"/>
          </p:nvPr>
        </p:nvSpPr>
        <p:spPr>
          <a:xfrm>
            <a:off x="431800" y="1052513"/>
            <a:ext cx="7777163" cy="4525962"/>
          </a:xfrm>
        </p:spPr>
        <p:txBody>
          <a:bodyPr/>
          <a:lstStyle/>
          <a:p>
            <a:pPr algn="just" eaLnBrk="1" hangingPunct="1">
              <a:lnSpc>
                <a:spcPct val="90000"/>
              </a:lnSpc>
              <a:buFontTx/>
              <a:buNone/>
            </a:pPr>
            <a:r>
              <a:rPr lang="fa-IR" sz="2800" b="1" smtClean="0">
                <a:cs typeface="B Mitra" panose="00000400000000000000" pitchFamily="2" charset="-78"/>
              </a:rPr>
              <a:t>     قيمت بازار هر سهم عادي </a:t>
            </a:r>
            <a:r>
              <a:rPr lang="fa-IR" sz="2800" b="1" smtClean="0">
                <a:cs typeface="B Nazanin" panose="00000400000000000000" pitchFamily="2" charset="-78"/>
              </a:rPr>
              <a:t>1.25</a:t>
            </a:r>
            <a:r>
              <a:rPr lang="fa-IR" sz="2800" b="1" smtClean="0">
                <a:cs typeface="B Mitra" panose="00000400000000000000" pitchFamily="2" charset="-78"/>
              </a:rPr>
              <a:t> واحد پولي، قيمت بازار اوراق قرضه 750 واحد پولي و قيمت اسمي اوراق قرضه 1000 واحد پولي است. فرض كنيد شركت تمامي سود خود را بصورت سود سهام بين سهامداران توزيع مي كند. نرخ رشد سود سهام نيز صفر است. هزينه وام برابر بهره بعد از ماليات تقسيم بر قيمت بازار اوراق قرضه مي باشد. </a:t>
            </a:r>
          </a:p>
          <a:p>
            <a:pPr algn="just" eaLnBrk="1" hangingPunct="1">
              <a:lnSpc>
                <a:spcPct val="90000"/>
              </a:lnSpc>
              <a:buFontTx/>
              <a:buNone/>
            </a:pPr>
            <a:r>
              <a:rPr lang="fa-IR" sz="2800" b="1" smtClean="0">
                <a:cs typeface="B Mitra" panose="00000400000000000000" pitchFamily="2" charset="-78"/>
              </a:rPr>
              <a:t>    الف) ايا شركت بايد طرحهاي سرمايه گذاري را كه نرخ بازده دروني آنها بعد از كسر ماليات 7% است بپذيرد؟ </a:t>
            </a:r>
          </a:p>
          <a:p>
            <a:pPr algn="just" eaLnBrk="1" hangingPunct="1">
              <a:lnSpc>
                <a:spcPct val="90000"/>
              </a:lnSpc>
              <a:buFontTx/>
              <a:buNone/>
            </a:pPr>
            <a:r>
              <a:rPr lang="fa-IR" sz="2800" b="1" smtClean="0">
                <a:cs typeface="B Mitra" panose="00000400000000000000" pitchFamily="2" charset="-78"/>
              </a:rPr>
              <a:t>    ب) اگر هدف بلند مدت شركت رسيدن به ساختار سرمايه 30% اوراق قرضه و 70% سهام باشد، آيا طرح بايد پذيرفته شود؟ </a:t>
            </a:r>
            <a:endParaRPr lang="en-US" sz="2800" b="1"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9922" name="Group 2"/>
          <p:cNvGraphicFramePr>
            <a:graphicFrameLocks noGrp="1"/>
          </p:cNvGraphicFramePr>
          <p:nvPr>
            <p:ph/>
          </p:nvPr>
        </p:nvGraphicFramePr>
        <p:xfrm>
          <a:off x="461963" y="428625"/>
          <a:ext cx="7572375" cy="2500318"/>
        </p:xfrm>
        <a:graphic>
          <a:graphicData uri="http://schemas.openxmlformats.org/drawingml/2006/table">
            <a:tbl>
              <a:tblPr rtl="1"/>
              <a:tblGrid>
                <a:gridCol w="1597919"/>
                <a:gridCol w="1184548"/>
                <a:gridCol w="1089732"/>
                <a:gridCol w="1263343"/>
                <a:gridCol w="1022625"/>
                <a:gridCol w="1414208"/>
              </a:tblGrid>
              <a:tr h="4286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منبع تامين مالي</a:t>
                      </a:r>
                      <a:r>
                        <a:rPr kumimoji="0" lang="en-US" sz="1800" b="0" i="0" u="none" strike="noStrike" cap="none" normalizeH="0" baseline="0" dirty="0" smtClean="0">
                          <a:ln>
                            <a:noFill/>
                          </a:ln>
                          <a:solidFill>
                            <a:schemeClr val="tx1"/>
                          </a:solidFill>
                          <a:effectLst/>
                          <a:latin typeface="Arial" charset="0"/>
                          <a:cs typeface="B Nazanin" pitchFamily="2" charset="-78"/>
                        </a:rPr>
                        <a:t> </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Nazanin" pitchFamily="2" charset="-78"/>
                        </a:rPr>
                        <a:t>ارزش اسمي</a:t>
                      </a:r>
                      <a:r>
                        <a:rPr kumimoji="0" lang="en-US" sz="1800" b="0" i="0" u="none" strike="noStrike" cap="none" normalizeH="0" baseline="0" smtClean="0">
                          <a:ln>
                            <a:noFill/>
                          </a:ln>
                          <a:solidFill>
                            <a:schemeClr val="tx1"/>
                          </a:solidFill>
                          <a:effectLst/>
                          <a:latin typeface="Arial" charset="0"/>
                          <a:cs typeface="B Nazanin" pitchFamily="2" charset="-78"/>
                        </a:rPr>
                        <a:t> </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Nazanin" pitchFamily="2" charset="-78"/>
                        </a:rPr>
                        <a:t>ارزش بازار</a:t>
                      </a:r>
                      <a:r>
                        <a:rPr kumimoji="0" lang="en-US" sz="1800" b="0" i="0" u="none" strike="noStrike" cap="none" normalizeH="0" baseline="0" smtClean="0">
                          <a:ln>
                            <a:noFill/>
                          </a:ln>
                          <a:solidFill>
                            <a:schemeClr val="tx1"/>
                          </a:solidFill>
                          <a:effectLst/>
                          <a:latin typeface="Arial" charset="0"/>
                          <a:cs typeface="B Nazanin" pitchFamily="2" charset="-78"/>
                        </a:rPr>
                        <a:t> </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Nazanin" pitchFamily="2" charset="-78"/>
                        </a:rPr>
                        <a:t>نسبت از كل</a:t>
                      </a:r>
                      <a:r>
                        <a:rPr kumimoji="0" lang="en-US" sz="1800" b="0" i="0" u="none" strike="noStrike" cap="none" normalizeH="0" baseline="0" smtClean="0">
                          <a:ln>
                            <a:noFill/>
                          </a:ln>
                          <a:solidFill>
                            <a:schemeClr val="tx1"/>
                          </a:solidFill>
                          <a:effectLst/>
                          <a:latin typeface="Arial" charset="0"/>
                          <a:cs typeface="B Nazanin" pitchFamily="2" charset="-78"/>
                        </a:rPr>
                        <a:t> </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Nazanin" pitchFamily="2" charset="-78"/>
                        </a:rPr>
                        <a:t>نرخ مؤثر</a:t>
                      </a:r>
                      <a:r>
                        <a:rPr kumimoji="0" lang="en-US" sz="1800" b="0" i="0" u="none" strike="noStrike" cap="none" normalizeH="0" baseline="0" smtClean="0">
                          <a:ln>
                            <a:noFill/>
                          </a:ln>
                          <a:solidFill>
                            <a:schemeClr val="tx1"/>
                          </a:solidFill>
                          <a:effectLst/>
                          <a:latin typeface="Arial" charset="0"/>
                          <a:cs typeface="B Nazanin" pitchFamily="2" charset="-78"/>
                        </a:rPr>
                        <a:t> </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Nazanin" pitchFamily="2" charset="-78"/>
                        </a:rPr>
                        <a:t>هزينه سرمايه</a:t>
                      </a:r>
                      <a:r>
                        <a:rPr kumimoji="0" lang="en-US" sz="1800" b="0" i="0" u="none" strike="noStrike" cap="none" normalizeH="0" baseline="0" smtClean="0">
                          <a:ln>
                            <a:noFill/>
                          </a:ln>
                          <a:solidFill>
                            <a:schemeClr val="tx1"/>
                          </a:solidFill>
                          <a:effectLst/>
                          <a:latin typeface="Arial" charset="0"/>
                          <a:cs typeface="B Nazanin" pitchFamily="2" charset="-78"/>
                        </a:rPr>
                        <a:t> </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اوراق قرضه</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60000</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45000</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0.16</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939">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وام</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10000</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10000</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0.04</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0.0378</a:t>
                      </a: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0.0074</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61">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charset="0"/>
                          <a:cs typeface="B Nazanin" pitchFamily="2" charset="-78"/>
                        </a:rPr>
                        <a:t>سهام عادي</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180000</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225000</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0.80</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0.1056</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0.0849</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جمع </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250000</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280000</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Nazanin" pitchFamily="2" charset="-78"/>
                        </a:rPr>
                        <a:t>1</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itchFamily="2" charset="-78"/>
                        </a:rPr>
                        <a:t>9.23%</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8398" name="Text Box 32"/>
          <p:cNvSpPr txBox="1">
            <a:spLocks noChangeArrowheads="1"/>
          </p:cNvSpPr>
          <p:nvPr/>
        </p:nvSpPr>
        <p:spPr bwMode="auto">
          <a:xfrm>
            <a:off x="1604963" y="3214688"/>
            <a:ext cx="6348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sz="2000" b="1">
                <a:solidFill>
                  <a:schemeClr val="tx2"/>
                </a:solidFill>
                <a:cs typeface="B Titr" panose="00000700000000000000" pitchFamily="2" charset="-78"/>
              </a:rPr>
              <a:t>خير. زيرا هزينه سرمايه 9.23% است در حاليكه بازده طرح 7% است. </a:t>
            </a:r>
            <a:endParaRPr lang="en-US" sz="2000" b="1">
              <a:solidFill>
                <a:schemeClr val="tx2"/>
              </a:solidFill>
              <a:cs typeface="B Titr" panose="00000700000000000000" pitchFamily="2" charset="-78"/>
            </a:endParaRPr>
          </a:p>
        </p:txBody>
      </p:sp>
      <p:sp>
        <p:nvSpPr>
          <p:cNvPr id="4" name="Rectangle 3"/>
          <p:cNvSpPr txBox="1">
            <a:spLocks noChangeArrowheads="1"/>
          </p:cNvSpPr>
          <p:nvPr/>
        </p:nvSpPr>
        <p:spPr>
          <a:xfrm>
            <a:off x="431800" y="4102100"/>
            <a:ext cx="7777163" cy="1898650"/>
          </a:xfrm>
          <a:prstGeom prst="rect">
            <a:avLst/>
          </a:prstGeom>
        </p:spPr>
        <p:txBody>
          <a:bodyPr/>
          <a:lstStyle/>
          <a:p>
            <a:pPr marL="342900" indent="-342900">
              <a:spcBef>
                <a:spcPct val="20000"/>
              </a:spcBef>
              <a:defRPr/>
            </a:pPr>
            <a:r>
              <a:rPr lang="fa-IR" sz="2800" b="1" kern="0">
                <a:latin typeface="+mn-lt"/>
                <a:cs typeface="B Nazanin" pitchFamily="2" charset="-78"/>
              </a:rPr>
              <a:t>    جواب قسمت ب:</a:t>
            </a:r>
          </a:p>
          <a:p>
            <a:pPr marL="342900" indent="-342900" algn="ctr">
              <a:spcBef>
                <a:spcPct val="20000"/>
              </a:spcBef>
              <a:defRPr/>
            </a:pPr>
            <a:r>
              <a:rPr lang="fa-IR" sz="2400" b="1" kern="0">
                <a:latin typeface="+mn-lt"/>
                <a:cs typeface="B Nazanin" pitchFamily="2" charset="-78"/>
              </a:rPr>
              <a:t>52/8% =0852/0 = (0378/0 × 3/0 ) + (1056/0 × 7/0)</a:t>
            </a:r>
          </a:p>
          <a:p>
            <a:pPr marL="342900" indent="-342900">
              <a:spcBef>
                <a:spcPct val="20000"/>
              </a:spcBef>
              <a:defRPr/>
            </a:pPr>
            <a:r>
              <a:rPr lang="fa-IR" sz="2800" b="1" kern="0">
                <a:latin typeface="+mn-lt"/>
                <a:cs typeface="B Nazanin" pitchFamily="2" charset="-78"/>
              </a:rPr>
              <a:t>    خير. زيرا هزينه سرمايه 52/8% است در حاليكه بازده طرح 7% است.</a:t>
            </a:r>
            <a:r>
              <a:rPr lang="fa-IR" sz="2800" kern="0">
                <a:latin typeface="+mn-lt"/>
                <a:cs typeface="B Nazanin" pitchFamily="2" charset="-78"/>
              </a:rPr>
              <a:t> </a:t>
            </a:r>
            <a:endParaRPr lang="en-US" sz="28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algn="r" eaLnBrk="1" hangingPunct="1"/>
            <a:r>
              <a:rPr lang="fa-IR" sz="3600" b="1" smtClean="0">
                <a:solidFill>
                  <a:srgbClr val="FF0000"/>
                </a:solidFill>
                <a:cs typeface="B Titr" panose="00000700000000000000" pitchFamily="2" charset="-78"/>
              </a:rPr>
              <a:t>چند نمونه سئوال امتحاني</a:t>
            </a:r>
            <a:endParaRPr lang="en-US" sz="3600" b="1" smtClean="0">
              <a:solidFill>
                <a:srgbClr val="FF0000"/>
              </a:solidFill>
              <a:cs typeface="B Titr" panose="00000700000000000000" pitchFamily="2" charset="-78"/>
            </a:endParaRPr>
          </a:p>
        </p:txBody>
      </p:sp>
      <p:sp>
        <p:nvSpPr>
          <p:cNvPr id="229379" name="Rectangle 3"/>
          <p:cNvSpPr>
            <a:spLocks noGrp="1" noChangeArrowheads="1"/>
          </p:cNvSpPr>
          <p:nvPr>
            <p:ph type="body" idx="1"/>
          </p:nvPr>
        </p:nvSpPr>
        <p:spPr/>
        <p:txBody>
          <a:bodyPr/>
          <a:lstStyle/>
          <a:p>
            <a:pPr algn="just" eaLnBrk="1" hangingPunct="1">
              <a:lnSpc>
                <a:spcPct val="90000"/>
              </a:lnSpc>
              <a:buFontTx/>
              <a:buNone/>
            </a:pPr>
            <a:r>
              <a:rPr lang="fa-IR" sz="2800" b="1" smtClean="0">
                <a:cs typeface="B Nazanin" panose="00000400000000000000" pitchFamily="2" charset="-78"/>
              </a:rPr>
              <a:t>1- هزينه سرمايه شركت داراي چه ويژگي هائي است؟</a:t>
            </a:r>
          </a:p>
          <a:p>
            <a:pPr algn="just" eaLnBrk="1" hangingPunct="1">
              <a:lnSpc>
                <a:spcPct val="90000"/>
              </a:lnSpc>
              <a:buFontTx/>
              <a:buNone/>
            </a:pPr>
            <a:r>
              <a:rPr lang="fa-IR" sz="2800" b="1" smtClean="0">
                <a:cs typeface="B Nazanin" panose="00000400000000000000" pitchFamily="2" charset="-78"/>
              </a:rPr>
              <a:t>الف) براي ارزيابي طرحهاي سرمايه گذاري مورد استفاده قرارميگيرد.</a:t>
            </a:r>
          </a:p>
          <a:p>
            <a:pPr algn="just" eaLnBrk="1" hangingPunct="1">
              <a:lnSpc>
                <a:spcPct val="90000"/>
              </a:lnSpc>
              <a:buFontTx/>
              <a:buNone/>
            </a:pPr>
            <a:r>
              <a:rPr lang="fa-IR" sz="2800" b="1" smtClean="0">
                <a:cs typeface="B Nazanin" panose="00000400000000000000" pitchFamily="2" charset="-78"/>
              </a:rPr>
              <a:t>ب) حداقل نرخ بازده قابل قبول براي سرمايه گذاري هاي جديد را مشخص ميسازد.</a:t>
            </a:r>
          </a:p>
          <a:p>
            <a:pPr algn="just" eaLnBrk="1" hangingPunct="1">
              <a:lnSpc>
                <a:spcPct val="90000"/>
              </a:lnSpc>
              <a:buFontTx/>
              <a:buNone/>
            </a:pPr>
            <a:r>
              <a:rPr lang="fa-IR" sz="2800" b="1" smtClean="0">
                <a:cs typeface="B Nazanin" panose="00000400000000000000" pitchFamily="2" charset="-78"/>
              </a:rPr>
              <a:t>ج) براي ارزيابي سرمايه گذاري هاي با مخاطره مشابه با سرمايه گذاري هاي انجام شده بكار ميرود.</a:t>
            </a:r>
          </a:p>
          <a:p>
            <a:pPr algn="just" eaLnBrk="1" hangingPunct="1">
              <a:lnSpc>
                <a:spcPct val="90000"/>
              </a:lnSpc>
              <a:buFontTx/>
              <a:buNone/>
            </a:pPr>
            <a:r>
              <a:rPr lang="fa-IR" sz="2800" b="1" smtClean="0">
                <a:cs typeface="B Nazanin" panose="00000400000000000000" pitchFamily="2" charset="-78"/>
              </a:rPr>
              <a:t>د) هر سه مورد.</a:t>
            </a:r>
          </a:p>
          <a:p>
            <a:pPr algn="just" eaLnBrk="1" hangingPunct="1">
              <a:lnSpc>
                <a:spcPct val="90000"/>
              </a:lnSpc>
              <a:buFontTx/>
              <a:buNone/>
            </a:pPr>
            <a:r>
              <a:rPr lang="fa-IR" sz="2800" b="1" smtClean="0">
                <a:cs typeface="B Nazanin" panose="00000400000000000000" pitchFamily="2" charset="-78"/>
              </a:rPr>
              <a:t>گزينه د صحيح است.</a:t>
            </a:r>
            <a:r>
              <a:rPr lang="fa-IR" sz="2800" smtClean="0">
                <a:cs typeface="B Nazanin" panose="00000400000000000000" pitchFamily="2" charset="-78"/>
              </a:rPr>
              <a:t> </a:t>
            </a:r>
            <a:endParaRPr lang="en-US" sz="2800"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2" name="Rectangle 3"/>
          <p:cNvSpPr>
            <a:spLocks noGrp="1" noChangeArrowheads="1"/>
          </p:cNvSpPr>
          <p:nvPr>
            <p:ph type="body" idx="1"/>
          </p:nvPr>
        </p:nvSpPr>
        <p:spPr/>
        <p:txBody>
          <a:bodyPr/>
          <a:lstStyle/>
          <a:p>
            <a:pPr algn="just" eaLnBrk="1" hangingPunct="1">
              <a:buFontTx/>
              <a:buNone/>
            </a:pPr>
            <a:r>
              <a:rPr lang="fa-IR" sz="2800" b="1" smtClean="0">
                <a:cs typeface="B Mitra" panose="00000400000000000000" pitchFamily="2" charset="-78"/>
              </a:rPr>
              <a:t>    2- كل حقوق صاحبان سهام شركت سپيدار شامل 2  ميليون ريال سهام ممتاز 12 درصدي، 5 ميليون ريال سهام عادي با بازده مورد انتظار 17 درصد و يك ميليون ريال وام بلند مدت 10 درصد مي باشد. ارزش بازار سهام ممتاز شركت 3 ميليون ريال و ارزش بازار سهام عادي آن 6 ميليون ريال است. با فرض نرخ ماليات 40 درصد هزينه سرمايه شركت چقدر است؟</a:t>
            </a:r>
            <a:r>
              <a:rPr lang="fa-IR" sz="2800" smtClean="0">
                <a:cs typeface="B Mitra" panose="00000400000000000000" pitchFamily="2" charset="-78"/>
              </a:rPr>
              <a:t> </a:t>
            </a:r>
            <a:endParaRPr lang="en-US" sz="2800"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4018" name="Group 2"/>
          <p:cNvGraphicFramePr>
            <a:graphicFrameLocks noGrp="1"/>
          </p:cNvGraphicFramePr>
          <p:nvPr>
            <p:ph/>
          </p:nvPr>
        </p:nvGraphicFramePr>
        <p:xfrm>
          <a:off x="1008063" y="1422400"/>
          <a:ext cx="6859587" cy="2168608"/>
        </p:xfrm>
        <a:graphic>
          <a:graphicData uri="http://schemas.openxmlformats.org/drawingml/2006/table">
            <a:tbl>
              <a:tblPr rtl="1"/>
              <a:tblGrid>
                <a:gridCol w="1584325"/>
                <a:gridCol w="1081087"/>
                <a:gridCol w="1008063"/>
                <a:gridCol w="963612"/>
                <a:gridCol w="1112838"/>
                <a:gridCol w="1109662"/>
              </a:tblGrid>
              <a:tr h="7079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Titr" pitchFamily="2" charset="-78"/>
                        </a:rPr>
                        <a:t>منبع تامين مالي</a:t>
                      </a:r>
                      <a:r>
                        <a:rPr kumimoji="0" lang="en-US" sz="1800" b="0" i="0" u="none" strike="noStrike" cap="none" normalizeH="0" baseline="0" smtClean="0">
                          <a:ln>
                            <a:noFill/>
                          </a:ln>
                          <a:solidFill>
                            <a:schemeClr val="tx1"/>
                          </a:solidFill>
                          <a:effectLst/>
                          <a:latin typeface="Arial" charset="0"/>
                          <a:cs typeface="B Titr" pitchFamily="2" charset="-78"/>
                        </a:rPr>
                        <a:t>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Titr" pitchFamily="2" charset="-78"/>
                        </a:rPr>
                        <a:t>ارزش اسمي</a:t>
                      </a:r>
                      <a:r>
                        <a:rPr kumimoji="0" lang="en-US" sz="1800" b="0" i="0" u="none" strike="noStrike" cap="none" normalizeH="0" baseline="0" smtClean="0">
                          <a:ln>
                            <a:noFill/>
                          </a:ln>
                          <a:solidFill>
                            <a:schemeClr val="tx1"/>
                          </a:solidFill>
                          <a:effectLst/>
                          <a:latin typeface="Arial" charset="0"/>
                          <a:cs typeface="B Titr" pitchFamily="2" charset="-78"/>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Titr" pitchFamily="2" charset="-78"/>
                        </a:rPr>
                        <a:t>ارزش بازار</a:t>
                      </a:r>
                      <a:r>
                        <a:rPr kumimoji="0" lang="en-US" sz="1800" b="0" i="0" u="none" strike="noStrike" cap="none" normalizeH="0" baseline="0" smtClean="0">
                          <a:ln>
                            <a:noFill/>
                          </a:ln>
                          <a:solidFill>
                            <a:schemeClr val="tx1"/>
                          </a:solidFill>
                          <a:effectLst/>
                          <a:latin typeface="Arial" charset="0"/>
                          <a:cs typeface="B Titr" pitchFamily="2" charset="-78"/>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Titr" pitchFamily="2" charset="-78"/>
                        </a:rPr>
                        <a:t>نسبت از كل</a:t>
                      </a:r>
                      <a:r>
                        <a:rPr kumimoji="0" lang="en-US" sz="1800" b="0" i="0" u="none" strike="noStrike" cap="none" normalizeH="0" baseline="0" smtClean="0">
                          <a:ln>
                            <a:noFill/>
                          </a:ln>
                          <a:solidFill>
                            <a:schemeClr val="tx1"/>
                          </a:solidFill>
                          <a:effectLst/>
                          <a:latin typeface="Arial" charset="0"/>
                          <a:cs typeface="B Titr" pitchFamily="2" charset="-78"/>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Titr" pitchFamily="2" charset="-78"/>
                        </a:rPr>
                        <a:t>نرخ مؤثر</a:t>
                      </a:r>
                      <a:r>
                        <a:rPr kumimoji="0" lang="en-US" sz="1800" b="0" i="0" u="none" strike="noStrike" cap="none" normalizeH="0" baseline="0" smtClean="0">
                          <a:ln>
                            <a:noFill/>
                          </a:ln>
                          <a:solidFill>
                            <a:schemeClr val="tx1"/>
                          </a:solidFill>
                          <a:effectLst/>
                          <a:latin typeface="Arial" charset="0"/>
                          <a:cs typeface="B Titr" pitchFamily="2" charset="-78"/>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Titr" pitchFamily="2" charset="-78"/>
                        </a:rPr>
                        <a:t>هزينه سرمايه</a:t>
                      </a:r>
                      <a:r>
                        <a:rPr kumimoji="0" lang="en-US" sz="1800" b="0" i="0" u="none" strike="noStrike" cap="none" normalizeH="0" baseline="0" smtClean="0">
                          <a:ln>
                            <a:noFill/>
                          </a:ln>
                          <a:solidFill>
                            <a:schemeClr val="tx1"/>
                          </a:solidFill>
                          <a:effectLst/>
                          <a:latin typeface="Arial" charset="0"/>
                          <a:cs typeface="B Titr" pitchFamily="2" charset="-78"/>
                        </a:rPr>
                        <a:t>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0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Titr" pitchFamily="2" charset="-78"/>
                        </a:rPr>
                        <a:t>وام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Titr" pitchFamily="2" charset="-78"/>
                        </a:rPr>
                        <a:t>سهام ممتاز</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B Titr" pitchFamily="2" charset="-78"/>
                        </a:rPr>
                        <a:t>سهام عادي</a:t>
                      </a:r>
                      <a:endParaRPr kumimoji="0" lang="en-US" sz="1800" b="0" i="0" u="none" strike="noStrike" cap="none" normalizeH="0" baseline="0" smtClean="0">
                        <a:ln>
                          <a:noFill/>
                        </a:ln>
                        <a:solidFill>
                          <a:schemeClr val="tx1"/>
                        </a:solidFill>
                        <a:effectLst/>
                        <a:latin typeface="Arial" charset="0"/>
                        <a:cs typeface="B Titr" pitchFamily="2" charset="-78"/>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1000000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2000000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5000000</a:t>
                      </a:r>
                      <a:endParaRPr kumimoji="0" lang="en-US" sz="1800" b="0" i="0" u="none" strike="noStrike" cap="none" normalizeH="0" baseline="0" smtClean="0">
                        <a:ln>
                          <a:noFill/>
                        </a:ln>
                        <a:solidFill>
                          <a:schemeClr val="tx1"/>
                        </a:solidFill>
                        <a:effectLst/>
                        <a:latin typeface="Arial" charset="0"/>
                        <a:cs typeface="B Titr" pitchFamily="2" charset="-7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1000000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3000000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6000000</a:t>
                      </a:r>
                      <a:endParaRPr kumimoji="0" lang="en-US" sz="1800" b="0" i="0" u="none" strike="noStrike" cap="none" normalizeH="0" baseline="0" smtClean="0">
                        <a:ln>
                          <a:noFill/>
                        </a:ln>
                        <a:solidFill>
                          <a:schemeClr val="tx1"/>
                        </a:solidFill>
                        <a:effectLst/>
                        <a:latin typeface="Arial" charset="0"/>
                        <a:cs typeface="B Titr" pitchFamily="2" charset="-7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10%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30%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60%</a:t>
                      </a:r>
                      <a:endParaRPr kumimoji="0" lang="en-US" sz="1800" b="0" i="0" u="none" strike="noStrike" cap="none" normalizeH="0" baseline="0" smtClean="0">
                        <a:ln>
                          <a:noFill/>
                        </a:ln>
                        <a:solidFill>
                          <a:schemeClr val="tx1"/>
                        </a:solidFill>
                        <a:effectLst/>
                        <a:latin typeface="Arial" charset="0"/>
                        <a:cs typeface="B Titr" pitchFamily="2" charset="-7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6%</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8%</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17%</a:t>
                      </a:r>
                      <a:endParaRPr kumimoji="0" lang="en-US" sz="1800" b="0" i="0" u="none" strike="noStrike" cap="none" normalizeH="0" baseline="0" smtClean="0">
                        <a:ln>
                          <a:noFill/>
                        </a:ln>
                        <a:solidFill>
                          <a:schemeClr val="tx1"/>
                        </a:solidFill>
                        <a:effectLst/>
                        <a:latin typeface="Arial" charset="0"/>
                        <a:cs typeface="B Titr" pitchFamily="2" charset="-7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6/0%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4/2%</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2/10%</a:t>
                      </a:r>
                      <a:endParaRPr kumimoji="0" lang="en-US" sz="1800" b="0" i="0" u="none" strike="noStrike" cap="none" normalizeH="0" baseline="0" smtClean="0">
                        <a:ln>
                          <a:noFill/>
                        </a:ln>
                        <a:solidFill>
                          <a:schemeClr val="tx1"/>
                        </a:solidFill>
                        <a:effectLst/>
                        <a:latin typeface="Arial" charset="0"/>
                        <a:cs typeface="B Titr" pitchFamily="2" charset="-78"/>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جمع </a:t>
                      </a:r>
                      <a:endParaRPr kumimoji="0" lang="en-US" sz="1800" b="0" i="0" u="none" strike="noStrike" cap="none" normalizeH="0" baseline="0" smtClean="0">
                        <a:ln>
                          <a:noFill/>
                        </a:ln>
                        <a:solidFill>
                          <a:schemeClr val="tx1"/>
                        </a:solidFill>
                        <a:effectLst/>
                        <a:latin typeface="Arial" charset="0"/>
                        <a:cs typeface="B Titr" pitchFamily="2" charset="-78"/>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8000000</a:t>
                      </a:r>
                      <a:endParaRPr kumimoji="0" lang="en-US" sz="1800" b="0" i="0" u="none" strike="noStrike" cap="none" normalizeH="0" baseline="0" smtClean="0">
                        <a:ln>
                          <a:noFill/>
                        </a:ln>
                        <a:solidFill>
                          <a:schemeClr val="tx1"/>
                        </a:solidFill>
                        <a:effectLst/>
                        <a:latin typeface="Arial" charset="0"/>
                        <a:cs typeface="B Titr" pitchFamily="2" charset="-7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10000000</a:t>
                      </a:r>
                      <a:endParaRPr kumimoji="0" lang="en-US" sz="1800" b="0" i="0" u="none" strike="noStrike" cap="none" normalizeH="0" baseline="0" smtClean="0">
                        <a:ln>
                          <a:noFill/>
                        </a:ln>
                        <a:solidFill>
                          <a:schemeClr val="tx1"/>
                        </a:solidFill>
                        <a:effectLst/>
                        <a:latin typeface="Arial" charset="0"/>
                        <a:cs typeface="B Titr" pitchFamily="2" charset="-7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100%</a:t>
                      </a:r>
                      <a:endParaRPr kumimoji="0" lang="en-US" sz="1800" b="0" i="0" u="none" strike="noStrike" cap="none" normalizeH="0" baseline="0" smtClean="0">
                        <a:ln>
                          <a:noFill/>
                        </a:ln>
                        <a:solidFill>
                          <a:schemeClr val="tx1"/>
                        </a:solidFill>
                        <a:effectLst/>
                        <a:latin typeface="Arial" charset="0"/>
                        <a:cs typeface="B Titr" pitchFamily="2" charset="-7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B Titr" pitchFamily="2" charset="-7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smtClean="0">
                          <a:ln>
                            <a:noFill/>
                          </a:ln>
                          <a:solidFill>
                            <a:schemeClr val="tx1"/>
                          </a:solidFill>
                          <a:effectLst/>
                          <a:latin typeface="Arial" charset="0"/>
                          <a:cs typeface="B Titr" pitchFamily="2" charset="-78"/>
                        </a:rPr>
                        <a:t>2/13%</a:t>
                      </a:r>
                      <a:endParaRPr kumimoji="0" lang="en-US" sz="1800" b="0" i="0" u="none" strike="noStrike" cap="none" normalizeH="0" baseline="0" smtClean="0">
                        <a:ln>
                          <a:noFill/>
                        </a:ln>
                        <a:solidFill>
                          <a:schemeClr val="tx1"/>
                        </a:solidFill>
                        <a:effectLst/>
                        <a:latin typeface="Arial" charset="0"/>
                        <a:cs typeface="B Titr" pitchFamily="2" charset="-78"/>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1456" name="Text Box 32"/>
          <p:cNvSpPr txBox="1">
            <a:spLocks noChangeArrowheads="1"/>
          </p:cNvSpPr>
          <p:nvPr/>
        </p:nvSpPr>
        <p:spPr bwMode="auto">
          <a:xfrm>
            <a:off x="1916113" y="4238625"/>
            <a:ext cx="588486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b="1">
                <a:solidFill>
                  <a:schemeClr val="tx2"/>
                </a:solidFill>
                <a:cs typeface="B Titr" panose="00000700000000000000" pitchFamily="2" charset="-78"/>
              </a:rPr>
              <a:t>بنا براين، هزينه سرمايه شرکت 2/13% است. </a:t>
            </a:r>
          </a:p>
          <a:p>
            <a:pPr algn="ctr" eaLnBrk="1" hangingPunct="1"/>
            <a:endParaRPr lang="fa-IR" sz="2000" b="1">
              <a:solidFill>
                <a:schemeClr val="tx2"/>
              </a:solidFill>
              <a:cs typeface="B Titr" panose="00000700000000000000" pitchFamily="2" charset="-78"/>
            </a:endParaRPr>
          </a:p>
          <a:p>
            <a:pPr algn="ctr" eaLnBrk="1" hangingPunct="1"/>
            <a:r>
              <a:rPr lang="fa-IR" sz="2000" b="1">
                <a:solidFill>
                  <a:schemeClr val="tx2"/>
                </a:solidFill>
                <a:cs typeface="B Titr" panose="00000700000000000000" pitchFamily="2" charset="-78"/>
              </a:rPr>
              <a:t>نرخ بهره مؤثر وام = 6% = (40% ـ 1) × 10%</a:t>
            </a:r>
          </a:p>
          <a:p>
            <a:pPr algn="ctr" eaLnBrk="1" hangingPunct="1"/>
            <a:r>
              <a:rPr lang="fa-IR" sz="2000" b="1">
                <a:solidFill>
                  <a:schemeClr val="tx2"/>
                </a:solidFill>
                <a:cs typeface="B Titr" panose="00000700000000000000" pitchFamily="2" charset="-78"/>
              </a:rPr>
              <a:t>نرخ مؤثر بازده سهام ممتاز = 8% = (3000000÷2000000)×12%</a:t>
            </a:r>
            <a:endParaRPr lang="en-US" sz="2000" b="1">
              <a:solidFill>
                <a:schemeClr val="tx2"/>
              </a:solidFill>
              <a:cs typeface="B Titr" panose="00000700000000000000" pitchFamily="2" charset="-78"/>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Rectangle 3"/>
          <p:cNvSpPr>
            <a:spLocks noGrp="1" noChangeArrowheads="1"/>
          </p:cNvSpPr>
          <p:nvPr>
            <p:ph type="body" idx="1"/>
          </p:nvPr>
        </p:nvSpPr>
        <p:spPr/>
        <p:txBody>
          <a:bodyPr/>
          <a:lstStyle/>
          <a:p>
            <a:pPr eaLnBrk="1" hangingPunct="1">
              <a:lnSpc>
                <a:spcPct val="90000"/>
              </a:lnSpc>
              <a:buFontTx/>
              <a:buNone/>
            </a:pPr>
            <a:r>
              <a:rPr lang="fa-IR" sz="2400" b="1" smtClean="0">
                <a:cs typeface="B Titr" panose="00000700000000000000" pitchFamily="2" charset="-78"/>
              </a:rPr>
              <a:t>روش دوم محاسبه هزينه سرمايه:</a:t>
            </a:r>
          </a:p>
          <a:p>
            <a:pPr eaLnBrk="1" hangingPunct="1">
              <a:lnSpc>
                <a:spcPct val="90000"/>
              </a:lnSpc>
              <a:buFontTx/>
              <a:buNone/>
            </a:pPr>
            <a:endParaRPr lang="fa-IR" sz="2400" b="1" smtClean="0">
              <a:cs typeface="B Titr" panose="00000700000000000000" pitchFamily="2" charset="-78"/>
            </a:endParaRPr>
          </a:p>
          <a:p>
            <a:pPr eaLnBrk="1" hangingPunct="1">
              <a:lnSpc>
                <a:spcPct val="90000"/>
              </a:lnSpc>
              <a:buFontTx/>
              <a:buNone/>
            </a:pPr>
            <a:r>
              <a:rPr lang="fa-IR" sz="2400" b="1" smtClean="0">
                <a:cs typeface="B Titr" panose="00000700000000000000" pitchFamily="2" charset="-78"/>
              </a:rPr>
              <a:t>هزينه وام:        100000 = 10% × 1000000</a:t>
            </a:r>
          </a:p>
          <a:p>
            <a:pPr eaLnBrk="1" hangingPunct="1">
              <a:lnSpc>
                <a:spcPct val="90000"/>
              </a:lnSpc>
              <a:buFontTx/>
              <a:buNone/>
            </a:pPr>
            <a:r>
              <a:rPr lang="fa-IR" sz="2400" b="1" smtClean="0">
                <a:cs typeface="B Titr" panose="00000700000000000000" pitchFamily="2" charset="-78"/>
              </a:rPr>
              <a:t>                        60000 = (40% ـ 1) × 100000</a:t>
            </a:r>
          </a:p>
          <a:p>
            <a:pPr eaLnBrk="1" hangingPunct="1">
              <a:lnSpc>
                <a:spcPct val="90000"/>
              </a:lnSpc>
              <a:buFontTx/>
              <a:buNone/>
            </a:pPr>
            <a:r>
              <a:rPr lang="fa-IR" sz="2400" b="1" smtClean="0">
                <a:cs typeface="B Titr" panose="00000700000000000000" pitchFamily="2" charset="-78"/>
              </a:rPr>
              <a:t>بازده سهام ممتاز = 240000 = 12% × 2000000</a:t>
            </a:r>
          </a:p>
          <a:p>
            <a:pPr eaLnBrk="1" hangingPunct="1">
              <a:lnSpc>
                <a:spcPct val="90000"/>
              </a:lnSpc>
              <a:buFontTx/>
              <a:buNone/>
            </a:pPr>
            <a:r>
              <a:rPr lang="fa-IR" sz="2400" b="1" smtClean="0">
                <a:cs typeface="B Titr" panose="00000700000000000000" pitchFamily="2" charset="-78"/>
              </a:rPr>
              <a:t>بازده سهام عادي = 1020000= 17% × 6000000</a:t>
            </a:r>
          </a:p>
          <a:p>
            <a:pPr algn="ctr" eaLnBrk="1" hangingPunct="1">
              <a:lnSpc>
                <a:spcPct val="90000"/>
              </a:lnSpc>
              <a:buFontTx/>
              <a:buNone/>
            </a:pPr>
            <a:endParaRPr lang="fa-IR" sz="2000" b="1" smtClean="0">
              <a:cs typeface="B Titr" panose="00000700000000000000" pitchFamily="2" charset="-78"/>
            </a:endParaRPr>
          </a:p>
          <a:p>
            <a:pPr algn="ctr" eaLnBrk="1" hangingPunct="1">
              <a:lnSpc>
                <a:spcPct val="90000"/>
              </a:lnSpc>
              <a:buFontTx/>
              <a:buNone/>
            </a:pPr>
            <a:r>
              <a:rPr lang="fa-IR" sz="2000" b="1" smtClean="0">
                <a:cs typeface="B Titr" panose="00000700000000000000" pitchFamily="2" charset="-78"/>
              </a:rPr>
              <a:t>هزينه سرمايه = 2/13% = 10000000 ÷ (1020000 + 240000 +60000</a:t>
            </a:r>
            <a:r>
              <a:rPr lang="fa-IR" sz="2400" b="1" smtClean="0">
                <a:cs typeface="B Titr" panose="00000700000000000000" pitchFamily="2" charset="-78"/>
              </a:rPr>
              <a:t>)</a:t>
            </a:r>
            <a:r>
              <a:rPr lang="fa-IR" sz="2400" smtClean="0">
                <a:cs typeface="B Titr" panose="00000700000000000000" pitchFamily="2" charset="-78"/>
              </a:rPr>
              <a:t> </a:t>
            </a:r>
            <a:endParaRPr lang="en-US" sz="2400" smtClean="0">
              <a:cs typeface="B Titr" panose="00000700000000000000" pitchFamily="2" charset="-78"/>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431800" y="563563"/>
            <a:ext cx="7777163" cy="2217737"/>
          </a:xfrm>
        </p:spPr>
        <p:txBody>
          <a:bodyPr/>
          <a:lstStyle/>
          <a:p>
            <a:pPr algn="just" eaLnBrk="1" hangingPunct="1"/>
            <a:r>
              <a:rPr lang="fa-IR" sz="2400" b="1" smtClean="0">
                <a:cs typeface="B Mitra" panose="00000400000000000000" pitchFamily="2" charset="-78"/>
              </a:rPr>
              <a:t>3 – شرکتي 20 درصد منابع مالي خود را از محل اوراق قرضه 10 درصدي، 30 درصد آن را از محل سهام ممتاز 15 درصد و 50 درصد بقيه را از محل سهام عادي تامين کرده است. سود سهام مورد انتظار سال جاري شرکت (</a:t>
            </a:r>
            <a:r>
              <a:rPr lang="en-US" sz="2400" b="1" smtClean="0">
                <a:cs typeface="B Mitra" panose="00000400000000000000" pitchFamily="2" charset="-78"/>
              </a:rPr>
              <a:t>D1</a:t>
            </a:r>
            <a:r>
              <a:rPr lang="fa-IR" sz="2400" b="1" smtClean="0">
                <a:cs typeface="B Mitra" panose="00000400000000000000" pitchFamily="2" charset="-78"/>
              </a:rPr>
              <a:t>) 180 ريال، نرخ رشد بلند مدت آن 2% و قيمت هر سهم عادي آن 1000 ريال مي باشد. اگر نرخ ماليات 40 درصد باشد، مطلوبست محاسبه نرخ هزينه سرمايه شرکت.</a:t>
            </a:r>
            <a:r>
              <a:rPr lang="fa-IR" sz="2400" smtClean="0">
                <a:cs typeface="B Mitra" panose="00000400000000000000" pitchFamily="2" charset="-78"/>
              </a:rPr>
              <a:t> </a:t>
            </a:r>
            <a:endParaRPr lang="en-US" sz="2400" smtClean="0">
              <a:cs typeface="B Mitra" panose="00000400000000000000" pitchFamily="2" charset="-78"/>
            </a:endParaRPr>
          </a:p>
        </p:txBody>
      </p:sp>
      <p:sp>
        <p:nvSpPr>
          <p:cNvPr id="72708" name="Rectangle 3"/>
          <p:cNvSpPr>
            <a:spLocks noChangeArrowheads="1"/>
          </p:cNvSpPr>
          <p:nvPr/>
        </p:nvSpPr>
        <p:spPr bwMode="auto">
          <a:xfrm>
            <a:off x="0" y="318611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72706" name="Object 4"/>
          <p:cNvGraphicFramePr>
            <a:graphicFrameLocks noChangeAspect="1"/>
          </p:cNvGraphicFramePr>
          <p:nvPr/>
        </p:nvGraphicFramePr>
        <p:xfrm>
          <a:off x="1439863" y="2705100"/>
          <a:ext cx="5545137" cy="1084263"/>
        </p:xfrm>
        <a:graphic>
          <a:graphicData uri="http://schemas.openxmlformats.org/presentationml/2006/ole">
            <mc:AlternateContent xmlns:mc="http://schemas.openxmlformats.org/markup-compatibility/2006">
              <mc:Choice xmlns:v="urn:schemas-microsoft-com:vml" Requires="v">
                <p:oleObj spid="_x0000_s72743" name="Equation" r:id="rId3" imgW="2005729" imgH="393529" progId="Equation.3">
                  <p:embed/>
                </p:oleObj>
              </mc:Choice>
              <mc:Fallback>
                <p:oleObj name="Equation" r:id="rId3" imgW="2005729"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863" y="2705100"/>
                        <a:ext cx="5545137" cy="1084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09" name="Rectangle 5"/>
          <p:cNvSpPr>
            <a:spLocks noChangeArrowheads="1"/>
          </p:cNvSpPr>
          <p:nvPr/>
        </p:nvSpPr>
        <p:spPr bwMode="auto">
          <a:xfrm>
            <a:off x="0" y="367188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216070" name="Group 6"/>
          <p:cNvGraphicFramePr>
            <a:graphicFrameLocks noGrp="1"/>
          </p:cNvGraphicFramePr>
          <p:nvPr>
            <p:ph idx="1"/>
          </p:nvPr>
        </p:nvGraphicFramePr>
        <p:xfrm>
          <a:off x="1798638" y="4170363"/>
          <a:ext cx="4754562" cy="1633538"/>
        </p:xfrm>
        <a:graphic>
          <a:graphicData uri="http://schemas.openxmlformats.org/drawingml/2006/table">
            <a:tbl>
              <a:tblPr rtl="1"/>
              <a:tblGrid>
                <a:gridCol w="1143000"/>
                <a:gridCol w="1092200"/>
                <a:gridCol w="1260475"/>
                <a:gridCol w="1258887"/>
              </a:tblGrid>
              <a:tr h="35883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Titr" pitchFamily="2" charset="-78"/>
                        </a:rPr>
                        <a:t>ارزش بازار</a:t>
                      </a:r>
                      <a:r>
                        <a:rPr kumimoji="0" lang="en-US" sz="1600" b="0" i="0" u="none" strike="noStrike" cap="none" normalizeH="0" baseline="0" smtClean="0">
                          <a:ln>
                            <a:noFill/>
                          </a:ln>
                          <a:solidFill>
                            <a:schemeClr val="tx1"/>
                          </a:solidFill>
                          <a:effectLst/>
                          <a:latin typeface="Arial" charset="0"/>
                          <a:cs typeface="B Titr" pitchFamily="2" charset="-78"/>
                        </a:rPr>
                        <a:t>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Titr" pitchFamily="2" charset="-78"/>
                        </a:rPr>
                        <a:t>نسبت از كل</a:t>
                      </a:r>
                      <a:r>
                        <a:rPr kumimoji="0" lang="en-US" sz="1600" b="0" i="0" u="none" strike="noStrike" cap="none" normalizeH="0" baseline="0" smtClean="0">
                          <a:ln>
                            <a:noFill/>
                          </a:ln>
                          <a:solidFill>
                            <a:schemeClr val="tx1"/>
                          </a:solidFill>
                          <a:effectLst/>
                          <a:latin typeface="Arial" charset="0"/>
                          <a:cs typeface="B Titr" pitchFamily="2" charset="-78"/>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Titr" pitchFamily="2" charset="-78"/>
                        </a:rPr>
                        <a:t>نرخ مؤثر</a:t>
                      </a:r>
                      <a:r>
                        <a:rPr kumimoji="0" lang="en-US" sz="1600" b="0" i="0" u="none" strike="noStrike" cap="none" normalizeH="0" baseline="0" smtClean="0">
                          <a:ln>
                            <a:noFill/>
                          </a:ln>
                          <a:solidFill>
                            <a:schemeClr val="tx1"/>
                          </a:solidFill>
                          <a:effectLst/>
                          <a:latin typeface="Arial" charset="0"/>
                          <a:cs typeface="B Titr" pitchFamily="2" charset="-78"/>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Titr" pitchFamily="2" charset="-78"/>
                        </a:rPr>
                        <a:t>هزينه سرمايه</a:t>
                      </a:r>
                      <a:r>
                        <a:rPr kumimoji="0" lang="en-US" sz="1600" b="0" i="0" u="none" strike="noStrike" cap="none" normalizeH="0" baseline="0" smtClean="0">
                          <a:ln>
                            <a:noFill/>
                          </a:ln>
                          <a:solidFill>
                            <a:schemeClr val="tx1"/>
                          </a:solidFill>
                          <a:effectLst/>
                          <a:latin typeface="Arial" charset="0"/>
                          <a:cs typeface="B Titr" pitchFamily="2" charset="-78"/>
                        </a:rPr>
                        <a:t> </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63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1000000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3000000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6000000</a:t>
                      </a:r>
                      <a:endParaRPr kumimoji="0" lang="en-US" sz="1600" b="0" i="0" u="none" strike="noStrike" cap="none" normalizeH="0" baseline="0" smtClean="0">
                        <a:ln>
                          <a:noFill/>
                        </a:ln>
                        <a:solidFill>
                          <a:schemeClr val="tx1"/>
                        </a:solidFill>
                        <a:effectLst/>
                        <a:latin typeface="Arial" charset="0"/>
                        <a:cs typeface="B Titr" pitchFamily="2" charset="-7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20%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30%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50%</a:t>
                      </a:r>
                      <a:endParaRPr kumimoji="0" lang="en-US" sz="1600" b="0" i="0" u="none" strike="noStrike" cap="none" normalizeH="0" baseline="0" smtClean="0">
                        <a:ln>
                          <a:noFill/>
                        </a:ln>
                        <a:solidFill>
                          <a:schemeClr val="tx1"/>
                        </a:solidFill>
                        <a:effectLst/>
                        <a:latin typeface="Arial" charset="0"/>
                        <a:cs typeface="B Titr" pitchFamily="2" charset="-7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6%</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15%</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20%</a:t>
                      </a:r>
                      <a:endParaRPr kumimoji="0" lang="en-US" sz="1600" b="0" i="0" u="none" strike="noStrike" cap="none" normalizeH="0" baseline="0" smtClean="0">
                        <a:ln>
                          <a:noFill/>
                        </a:ln>
                        <a:solidFill>
                          <a:schemeClr val="tx1"/>
                        </a:solidFill>
                        <a:effectLst/>
                        <a:latin typeface="Arial" charset="0"/>
                        <a:cs typeface="B Titr" pitchFamily="2" charset="-7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2/1%</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5/4%</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10%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6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10000000</a:t>
                      </a:r>
                      <a:endParaRPr kumimoji="0" lang="en-US" sz="1600" b="0" i="0" u="none" strike="noStrike" cap="none" normalizeH="0" baseline="0" smtClean="0">
                        <a:ln>
                          <a:noFill/>
                        </a:ln>
                        <a:solidFill>
                          <a:schemeClr val="tx1"/>
                        </a:solidFill>
                        <a:effectLst/>
                        <a:latin typeface="Arial" charset="0"/>
                        <a:cs typeface="B Titr" pitchFamily="2" charset="-7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100%</a:t>
                      </a:r>
                      <a:endParaRPr kumimoji="0" lang="en-US" sz="1600" b="0" i="0" u="none" strike="noStrike" cap="none" normalizeH="0" baseline="0" smtClean="0">
                        <a:ln>
                          <a:noFill/>
                        </a:ln>
                        <a:solidFill>
                          <a:schemeClr val="tx1"/>
                        </a:solidFill>
                        <a:effectLst/>
                        <a:latin typeface="Arial" charset="0"/>
                        <a:cs typeface="B Titr" pitchFamily="2" charset="-7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B Titr" pitchFamily="2" charset="-7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charset="0"/>
                          <a:cs typeface="B Titr" pitchFamily="2" charset="-78"/>
                        </a:rPr>
                        <a:t>7/15%</a:t>
                      </a:r>
                      <a:endParaRPr kumimoji="0" lang="en-US" sz="1600" b="0" i="0" u="none" strike="noStrike" cap="none" normalizeH="0" baseline="0" smtClean="0">
                        <a:ln>
                          <a:noFill/>
                        </a:ln>
                        <a:solidFill>
                          <a:schemeClr val="tx1"/>
                        </a:solidFill>
                        <a:effectLst/>
                        <a:latin typeface="Arial" charset="0"/>
                        <a:cs typeface="B Titr" pitchFamily="2" charset="-7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42913" y="476250"/>
            <a:ext cx="7775575" cy="1143000"/>
          </a:xfrm>
        </p:spPr>
        <p:txBody>
          <a:bodyPr/>
          <a:lstStyle/>
          <a:p>
            <a:pPr eaLnBrk="1" hangingPunct="1"/>
            <a:r>
              <a:rPr lang="fa-IR" sz="4000" b="1" smtClean="0">
                <a:solidFill>
                  <a:schemeClr val="bg1"/>
                </a:solidFill>
                <a:cs typeface="B Titr" panose="00000700000000000000" pitchFamily="2" charset="-78"/>
              </a:rPr>
              <a:t>هدف کلي درس:</a:t>
            </a:r>
            <a:endParaRPr lang="en-US" sz="4000" b="1" smtClean="0">
              <a:solidFill>
                <a:schemeClr val="bg1"/>
              </a:solidFill>
              <a:cs typeface="B Titr" panose="00000700000000000000" pitchFamily="2" charset="-78"/>
            </a:endParaRPr>
          </a:p>
        </p:txBody>
      </p:sp>
      <p:sp>
        <p:nvSpPr>
          <p:cNvPr id="103427" name="Rectangle 3"/>
          <p:cNvSpPr>
            <a:spLocks noGrp="1" noChangeArrowheads="1"/>
          </p:cNvSpPr>
          <p:nvPr>
            <p:ph type="body" idx="1"/>
          </p:nvPr>
        </p:nvSpPr>
        <p:spPr/>
        <p:txBody>
          <a:bodyPr/>
          <a:lstStyle/>
          <a:p>
            <a:pPr eaLnBrk="1" hangingPunct="1"/>
            <a:endParaRPr lang="fa-IR" b="1" smtClean="0">
              <a:solidFill>
                <a:schemeClr val="bg1"/>
              </a:solidFill>
            </a:endParaRPr>
          </a:p>
          <a:p>
            <a:pPr algn="ctr" eaLnBrk="1" hangingPunct="1"/>
            <a:r>
              <a:rPr lang="fa-IR" sz="4400" b="1" smtClean="0">
                <a:solidFill>
                  <a:schemeClr val="bg1"/>
                </a:solidFill>
                <a:cs typeface="B Mitra" panose="00000400000000000000" pitchFamily="2" charset="-78"/>
              </a:rPr>
              <a:t>آشنائي با تکنيکهاي حداکثر کردن ثروت و استفاده بهينه از منابع مالي </a:t>
            </a:r>
            <a:endParaRPr lang="en-US" sz="4400" b="1" smtClean="0">
              <a:solidFill>
                <a:schemeClr val="bg1"/>
              </a:solidFill>
              <a:cs typeface="B Mitra" panose="00000400000000000000"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04838" y="274638"/>
            <a:ext cx="7431087" cy="1066800"/>
          </a:xfrm>
        </p:spPr>
        <p:txBody>
          <a:bodyPr/>
          <a:lstStyle/>
          <a:p>
            <a:pPr algn="just" eaLnBrk="1" hangingPunct="1">
              <a:defRPr/>
            </a:pPr>
            <a:r>
              <a:rPr lang="fa-IR" sz="2200" b="1" dirty="0" smtClean="0">
                <a:solidFill>
                  <a:srgbClr val="0000FF"/>
                </a:solidFill>
                <a:cs typeface="+mn-cs"/>
              </a:rPr>
              <a:t>مثال1: اگر امروز 150000  ريال با نرخ بهره 12 درصد سرمايه گذاري شود، پس از 4 سال جمع اصل و سود سرمايه گذاري چقدر مي شود؟</a:t>
            </a:r>
            <a:endParaRPr lang="en-US" sz="2200" b="1" dirty="0" smtClean="0">
              <a:solidFill>
                <a:srgbClr val="0000FF"/>
              </a:solidFill>
              <a:cs typeface="+mn-cs"/>
            </a:endParaRPr>
          </a:p>
        </p:txBody>
      </p:sp>
      <p:sp>
        <p:nvSpPr>
          <p:cNvPr id="3077" name="Rectangle 3"/>
          <p:cNvSpPr>
            <a:spLocks noGrp="1" noChangeArrowheads="1"/>
          </p:cNvSpPr>
          <p:nvPr>
            <p:ph type="body" idx="1"/>
          </p:nvPr>
        </p:nvSpPr>
        <p:spPr>
          <a:xfrm>
            <a:off x="461963" y="2428875"/>
            <a:ext cx="7604125" cy="2509838"/>
          </a:xfrm>
        </p:spPr>
        <p:txBody>
          <a:bodyPr/>
          <a:lstStyle/>
          <a:p>
            <a:pPr algn="just" eaLnBrk="1" hangingPunct="1">
              <a:buFontTx/>
              <a:buNone/>
            </a:pPr>
            <a:r>
              <a:rPr lang="fa-IR" sz="2400" b="1" smtClean="0"/>
              <a:t>   اگر مسئله فوق را بخواهيد با استفاده از جدول حل كنيد، با مراجعه به جدول شماره 1 (ارزش آتي يك قسط يك ريالي در دوره</a:t>
            </a:r>
            <a:r>
              <a:rPr lang="en-US" sz="2400" b="1" smtClean="0"/>
              <a:t>n </a:t>
            </a:r>
            <a:r>
              <a:rPr lang="fa-IR" sz="2400" b="1" smtClean="0"/>
              <a:t>)، در زير ستون 12%، عدد مربوط به دوره 4 را بخوانيد. اگر به جدول مزبور نگاه كنيد عدد 1.5753 را مي بينيد. اين عدد حاصل           </a:t>
            </a:r>
          </a:p>
          <a:p>
            <a:pPr algn="just" eaLnBrk="1" hangingPunct="1">
              <a:buFontTx/>
              <a:buNone/>
            </a:pPr>
            <a:r>
              <a:rPr lang="fa-IR" sz="2400" b="1" smtClean="0"/>
              <a:t>    مي باشد. با ضرب اين عدد در 150000، همان جواب قبلي، يعني 236025 بدست مي آيد.</a:t>
            </a:r>
            <a:r>
              <a:rPr lang="fa-IR" sz="2400" smtClean="0"/>
              <a:t> </a:t>
            </a:r>
            <a:endParaRPr lang="en-US" sz="2400" smtClean="0"/>
          </a:p>
        </p:txBody>
      </p:sp>
      <p:sp>
        <p:nvSpPr>
          <p:cNvPr id="3078" name="Rectangle 4"/>
          <p:cNvSpPr>
            <a:spLocks noChangeArrowheads="1"/>
          </p:cNvSpPr>
          <p:nvPr/>
        </p:nvSpPr>
        <p:spPr bwMode="auto">
          <a:xfrm>
            <a:off x="0" y="318611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3074" name="Object 5"/>
          <p:cNvGraphicFramePr>
            <a:graphicFrameLocks noChangeAspect="1"/>
          </p:cNvGraphicFramePr>
          <p:nvPr/>
        </p:nvGraphicFramePr>
        <p:xfrm>
          <a:off x="2190750" y="1419225"/>
          <a:ext cx="4241800" cy="550863"/>
        </p:xfrm>
        <a:graphic>
          <a:graphicData uri="http://schemas.openxmlformats.org/presentationml/2006/ole">
            <mc:AlternateContent xmlns:mc="http://schemas.openxmlformats.org/markup-compatibility/2006">
              <mc:Choice xmlns:v="urn:schemas-microsoft-com:vml" Requires="v">
                <p:oleObj spid="_x0000_s3103" name="Equation" r:id="rId3" imgW="1752480" imgH="228600" progId="Equation.3">
                  <p:embed/>
                </p:oleObj>
              </mc:Choice>
              <mc:Fallback>
                <p:oleObj name="Equation" r:id="rId3" imgW="175248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1419225"/>
                        <a:ext cx="4241800"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Rectangle 6"/>
          <p:cNvSpPr>
            <a:spLocks noChangeArrowheads="1"/>
          </p:cNvSpPr>
          <p:nvPr/>
        </p:nvSpPr>
        <p:spPr bwMode="auto">
          <a:xfrm>
            <a:off x="0" y="367188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3075" name="Object 8"/>
          <p:cNvGraphicFramePr>
            <a:graphicFrameLocks noChangeAspect="1"/>
          </p:cNvGraphicFramePr>
          <p:nvPr/>
        </p:nvGraphicFramePr>
        <p:xfrm>
          <a:off x="890588" y="3500438"/>
          <a:ext cx="1428750" cy="500062"/>
        </p:xfrm>
        <a:graphic>
          <a:graphicData uri="http://schemas.openxmlformats.org/presentationml/2006/ole">
            <mc:AlternateContent xmlns:mc="http://schemas.openxmlformats.org/markup-compatibility/2006">
              <mc:Choice xmlns:v="urn:schemas-microsoft-com:vml" Requires="v">
                <p:oleObj spid="_x0000_s3104" name="Equation" r:id="rId5" imgW="647640" imgH="228600" progId="Equation.3">
                  <p:embed/>
                </p:oleObj>
              </mc:Choice>
              <mc:Fallback>
                <p:oleObj name="Equation" r:id="rId5" imgW="647640" imgH="2286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588" y="3500438"/>
                        <a:ext cx="142875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31800" y="2074863"/>
            <a:ext cx="7777163" cy="1282700"/>
          </a:xfrm>
        </p:spPr>
        <p:txBody>
          <a:bodyPr/>
          <a:lstStyle/>
          <a:p>
            <a:pPr eaLnBrk="1" hangingPunct="1"/>
            <a:r>
              <a:rPr lang="ar-SA" b="1" smtClean="0">
                <a:solidFill>
                  <a:srgbClr val="FF0000"/>
                </a:solidFill>
                <a:cs typeface="B Titr" panose="00000700000000000000" pitchFamily="2" charset="-78"/>
              </a:rPr>
              <a:t>فصل </a:t>
            </a:r>
            <a:r>
              <a:rPr lang="fa-IR" b="1" smtClean="0">
                <a:solidFill>
                  <a:srgbClr val="FF0000"/>
                </a:solidFill>
                <a:cs typeface="B Titr" panose="00000700000000000000" pitchFamily="2" charset="-78"/>
              </a:rPr>
              <a:t>شش</a:t>
            </a:r>
            <a:r>
              <a:rPr lang="ar-SA" b="1" smtClean="0">
                <a:solidFill>
                  <a:srgbClr val="FF0000"/>
                </a:solidFill>
                <a:cs typeface="B Titr" panose="00000700000000000000" pitchFamily="2" charset="-78"/>
              </a:rPr>
              <a:t>م: </a:t>
            </a:r>
            <a:r>
              <a:rPr lang="fa-IR" b="1" smtClean="0">
                <a:solidFill>
                  <a:srgbClr val="FF0000"/>
                </a:solidFill>
                <a:cs typeface="B Titr" panose="00000700000000000000" pitchFamily="2" charset="-78"/>
              </a:rPr>
              <a:t>بودجه بندي سرمايه اي</a:t>
            </a:r>
            <a:endParaRPr lang="en-US" b="1" smtClean="0">
              <a:solidFill>
                <a:srgbClr val="FF0000"/>
              </a:solidFill>
              <a:cs typeface="B Titr" panose="00000700000000000000" pitchFamily="2" charset="-78"/>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2"/>
          <p:cNvSpPr>
            <a:spLocks noGrp="1" noChangeArrowheads="1"/>
          </p:cNvSpPr>
          <p:nvPr>
            <p:ph type="body" idx="1"/>
          </p:nvPr>
        </p:nvSpPr>
        <p:spPr>
          <a:xfrm>
            <a:off x="431800" y="981075"/>
            <a:ext cx="7777163" cy="3992563"/>
          </a:xfrm>
        </p:spPr>
        <p:txBody>
          <a:bodyPr/>
          <a:lstStyle/>
          <a:p>
            <a:pPr algn="just" eaLnBrk="1" hangingPunct="1">
              <a:lnSpc>
                <a:spcPct val="90000"/>
              </a:lnSpc>
              <a:buFontTx/>
              <a:buNone/>
            </a:pPr>
            <a:r>
              <a:rPr lang="fa-IR" b="1" smtClean="0">
                <a:solidFill>
                  <a:srgbClr val="FF0000"/>
                </a:solidFill>
                <a:cs typeface="B Titr" panose="00000700000000000000" pitchFamily="2" charset="-78"/>
              </a:rPr>
              <a:t>اهداف رفتاري: </a:t>
            </a:r>
          </a:p>
          <a:p>
            <a:pPr algn="just" eaLnBrk="1" hangingPunct="1">
              <a:lnSpc>
                <a:spcPct val="90000"/>
              </a:lnSpc>
              <a:buFontTx/>
              <a:buNone/>
            </a:pPr>
            <a:r>
              <a:rPr lang="fa-IR" b="1" smtClean="0">
                <a:cs typeface="B Mitra" panose="00000400000000000000" pitchFamily="2" charset="-78"/>
              </a:rPr>
              <a:t>از دانشجو انتظار مي رود پس از مطالعه اين برنامه: </a:t>
            </a:r>
          </a:p>
          <a:p>
            <a:pPr algn="just" eaLnBrk="1" hangingPunct="1">
              <a:lnSpc>
                <a:spcPct val="90000"/>
              </a:lnSpc>
              <a:buFontTx/>
              <a:buNone/>
            </a:pPr>
            <a:r>
              <a:rPr lang="fa-IR" b="1" smtClean="0">
                <a:cs typeface="B Mitra" panose="00000400000000000000" pitchFamily="2" charset="-78"/>
              </a:rPr>
              <a:t>1 - مفهوم بودجه بندي سرمايه اي را بداند. </a:t>
            </a:r>
          </a:p>
          <a:p>
            <a:pPr algn="just" eaLnBrk="1" hangingPunct="1">
              <a:lnSpc>
                <a:spcPct val="90000"/>
              </a:lnSpc>
              <a:buFontTx/>
              <a:buNone/>
            </a:pPr>
            <a:r>
              <a:rPr lang="fa-IR" b="1" smtClean="0">
                <a:cs typeface="B Mitra" panose="00000400000000000000" pitchFamily="2" charset="-78"/>
              </a:rPr>
              <a:t>2 – نحوه محاسبه جريانات نقدي طرح هاي سرمايه گذاري را بداند. </a:t>
            </a:r>
          </a:p>
          <a:p>
            <a:pPr algn="just" eaLnBrk="1" hangingPunct="1">
              <a:lnSpc>
                <a:spcPct val="90000"/>
              </a:lnSpc>
              <a:buFontTx/>
              <a:buNone/>
            </a:pPr>
            <a:r>
              <a:rPr lang="fa-IR" b="1" smtClean="0">
                <a:cs typeface="B Mitra" panose="00000400000000000000" pitchFamily="2" charset="-78"/>
              </a:rPr>
              <a:t>3 - روشهاي مختلف ارزيابي طرح هاي سرمايه گذاري و نحوه انتخاب يك يا چند طرح با استفاده از اين روشها را بداند. </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390525" y="214313"/>
            <a:ext cx="7777163" cy="714375"/>
          </a:xfrm>
        </p:spPr>
        <p:txBody>
          <a:bodyPr/>
          <a:lstStyle/>
          <a:p>
            <a:pPr algn="r" eaLnBrk="1" hangingPunct="1"/>
            <a:r>
              <a:rPr lang="fa-IR" sz="3600" b="1" smtClean="0">
                <a:solidFill>
                  <a:srgbClr val="FF0000"/>
                </a:solidFill>
                <a:cs typeface="B Titr" panose="00000700000000000000" pitchFamily="2" charset="-78"/>
              </a:rPr>
              <a:t>مفهوم بودجه بندي سرمايه اي </a:t>
            </a:r>
            <a:endParaRPr lang="en-US" sz="3600" b="1" smtClean="0">
              <a:solidFill>
                <a:srgbClr val="FF0000"/>
              </a:solidFill>
              <a:cs typeface="B Titr" panose="00000700000000000000" pitchFamily="2" charset="-78"/>
            </a:endParaRPr>
          </a:p>
        </p:txBody>
      </p:sp>
      <p:sp>
        <p:nvSpPr>
          <p:cNvPr id="235523" name="Rectangle 3"/>
          <p:cNvSpPr>
            <a:spLocks noGrp="1" noChangeArrowheads="1"/>
          </p:cNvSpPr>
          <p:nvPr>
            <p:ph type="body" idx="1"/>
          </p:nvPr>
        </p:nvSpPr>
        <p:spPr>
          <a:xfrm>
            <a:off x="390525" y="928688"/>
            <a:ext cx="7777163" cy="1500187"/>
          </a:xfrm>
        </p:spPr>
        <p:txBody>
          <a:bodyPr/>
          <a:lstStyle/>
          <a:p>
            <a:pPr algn="just" eaLnBrk="1" hangingPunct="1"/>
            <a:r>
              <a:rPr lang="fa-IR" sz="2800" b="1" smtClean="0">
                <a:cs typeface="B Mitra" panose="00000400000000000000" pitchFamily="2" charset="-78"/>
              </a:rPr>
              <a:t>تعيين مقدار هزينه و درآمد دارائيهاي سرمايه اي و انجام تجزيه و تحليلهاي لازم به منظور انتخاب نوع اين دارائيها را بودجه بندي سرمايه</a:t>
            </a:r>
            <a:r>
              <a:rPr lang="fa-IR" sz="2800" b="1" smtClean="0"/>
              <a:t>‌</a:t>
            </a:r>
            <a:r>
              <a:rPr lang="fa-IR" sz="2800" b="1" smtClean="0">
                <a:cs typeface="B Mitra" panose="00000400000000000000" pitchFamily="2" charset="-78"/>
              </a:rPr>
              <a:t>اي مي گويند.</a:t>
            </a:r>
            <a:r>
              <a:rPr lang="fa-IR" sz="2800" smtClean="0">
                <a:cs typeface="B Mitra" panose="00000400000000000000" pitchFamily="2" charset="-78"/>
              </a:rPr>
              <a:t> </a:t>
            </a:r>
            <a:endParaRPr lang="en-US" sz="2800" smtClean="0">
              <a:cs typeface="B Mitra" panose="00000400000000000000" pitchFamily="2" charset="-78"/>
            </a:endParaRPr>
          </a:p>
        </p:txBody>
      </p:sp>
      <p:sp>
        <p:nvSpPr>
          <p:cNvPr id="4" name="Rectangle 2"/>
          <p:cNvSpPr txBox="1">
            <a:spLocks noChangeArrowheads="1"/>
          </p:cNvSpPr>
          <p:nvPr/>
        </p:nvSpPr>
        <p:spPr bwMode="auto">
          <a:xfrm>
            <a:off x="533400" y="2286000"/>
            <a:ext cx="7777163" cy="714375"/>
          </a:xfrm>
          <a:prstGeom prst="rect">
            <a:avLst/>
          </a:prstGeom>
          <a:noFill/>
          <a:ln w="9525">
            <a:noFill/>
            <a:miter lim="800000"/>
            <a:headEnd/>
            <a:tailEnd/>
          </a:ln>
        </p:spPr>
        <p:txBody>
          <a:bodyPr anchor="ctr"/>
          <a:lstStyle/>
          <a:p>
            <a:pPr algn="just">
              <a:defRPr/>
            </a:pPr>
            <a:r>
              <a:rPr lang="fa-IR" sz="3600" b="1" kern="0" dirty="0">
                <a:solidFill>
                  <a:srgbClr val="FF0000"/>
                </a:solidFill>
                <a:latin typeface="+mj-lt"/>
                <a:ea typeface="+mj-ea"/>
                <a:cs typeface="B Titr" pitchFamily="2" charset="-78"/>
              </a:rPr>
              <a:t>فرايند بودجه بندي سرمايه اي</a:t>
            </a:r>
            <a:endParaRPr lang="en-US" sz="3600" b="1" kern="0" dirty="0">
              <a:solidFill>
                <a:srgbClr val="FF0000"/>
              </a:solidFill>
              <a:latin typeface="+mj-lt"/>
              <a:ea typeface="+mj-ea"/>
              <a:cs typeface="B Titr" pitchFamily="2" charset="-78"/>
            </a:endParaRPr>
          </a:p>
        </p:txBody>
      </p:sp>
      <p:sp>
        <p:nvSpPr>
          <p:cNvPr id="5" name="Rectangle 3"/>
          <p:cNvSpPr txBox="1">
            <a:spLocks noChangeArrowheads="1"/>
          </p:cNvSpPr>
          <p:nvPr/>
        </p:nvSpPr>
        <p:spPr bwMode="auto">
          <a:xfrm>
            <a:off x="604838" y="3000375"/>
            <a:ext cx="7777162" cy="3643313"/>
          </a:xfrm>
          <a:prstGeom prst="rect">
            <a:avLst/>
          </a:prstGeom>
          <a:noFill/>
          <a:ln w="9525">
            <a:noFill/>
            <a:miter lim="800000"/>
            <a:headEnd/>
            <a:tailEnd/>
          </a:ln>
        </p:spPr>
        <p:txBody>
          <a:bodyPr/>
          <a:lstStyle/>
          <a:p>
            <a:pPr marL="342900" indent="-342900" algn="just">
              <a:spcBef>
                <a:spcPct val="20000"/>
              </a:spcBef>
              <a:defRPr/>
            </a:pPr>
            <a:r>
              <a:rPr lang="fa-IR" sz="2600" b="1" kern="0" dirty="0">
                <a:latin typeface="+mn-lt"/>
                <a:cs typeface="B Mitra" pitchFamily="2" charset="-78"/>
              </a:rPr>
              <a:t>    معمولا در تمامي شركتها فهرستي از طرحها جهت انجام هزينه هاي سرمايه اي توسط مديران مياني و عملياتي به مديران عالي پيشنهاد مي شود. پس از انجام بررسي هاي لازم و بحثهاي طولاني بين اين مديران و مديران رده هاي بالاتر برخي از اين طرحها انتخاب و سپس بودجه سرمايه اي تهيه و جهت تصويب به هيأت مديره ارائه مي گردد. طي نمودن اين فرايند، مستلزم پيش بيني وجوه مورد نياز جهت اجراي طرحها و همچنين پيش بيني درآمدها و هزينه هاي اجراي طرح (جريانات نقدي حاصل از طرح) مي باشد.</a:t>
            </a:r>
            <a:r>
              <a:rPr lang="fa-IR" sz="2600" kern="0" dirty="0">
                <a:latin typeface="+mn-lt"/>
                <a:cs typeface="B Mitra" pitchFamily="2" charset="-78"/>
              </a:rPr>
              <a:t> </a:t>
            </a:r>
            <a:endParaRPr lang="en-US" sz="2600" kern="0" dirty="0">
              <a:latin typeface="+mn-lt"/>
              <a:cs typeface="B Mitra" pitchFamily="2" charset="-78"/>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31800" y="274638"/>
            <a:ext cx="7777163" cy="725487"/>
          </a:xfrm>
        </p:spPr>
        <p:txBody>
          <a:bodyPr/>
          <a:lstStyle/>
          <a:p>
            <a:pPr algn="r" eaLnBrk="1" hangingPunct="1"/>
            <a:r>
              <a:rPr lang="fa-IR" sz="3000" b="1" smtClean="0">
                <a:solidFill>
                  <a:srgbClr val="FF0000"/>
                </a:solidFill>
                <a:cs typeface="B Titr" panose="00000700000000000000" pitchFamily="2" charset="-78"/>
              </a:rPr>
              <a:t>نحوه محاسبه جريانات نقدي حاصل از طرحهاي سرمايه گذاري  </a:t>
            </a:r>
            <a:endParaRPr lang="en-US" sz="3000" b="1" smtClean="0">
              <a:solidFill>
                <a:srgbClr val="FF0000"/>
              </a:solidFill>
              <a:cs typeface="B Titr" panose="00000700000000000000" pitchFamily="2" charset="-78"/>
            </a:endParaRPr>
          </a:p>
        </p:txBody>
      </p:sp>
      <p:sp>
        <p:nvSpPr>
          <p:cNvPr id="236547" name="Rectangle 3"/>
          <p:cNvSpPr>
            <a:spLocks noGrp="1" noChangeArrowheads="1"/>
          </p:cNvSpPr>
          <p:nvPr>
            <p:ph type="body" idx="1"/>
          </p:nvPr>
        </p:nvSpPr>
        <p:spPr>
          <a:xfrm>
            <a:off x="461963" y="1143000"/>
            <a:ext cx="7777162" cy="1500188"/>
          </a:xfrm>
        </p:spPr>
        <p:txBody>
          <a:bodyPr/>
          <a:lstStyle/>
          <a:p>
            <a:pPr algn="just" eaLnBrk="1" hangingPunct="1"/>
            <a:r>
              <a:rPr lang="fa-IR" sz="2800" b="1" smtClean="0">
                <a:cs typeface="B Mitra" panose="00000400000000000000" pitchFamily="2" charset="-78"/>
              </a:rPr>
              <a:t>بكارگيري هركدام از روشهاي مختلف ارزيابي طرح هاي سرمايه گذاري مستلزم محاسبه جريانات نقدي حاصل از طرحهاي سرمايه گذاري مي باشد. براي آشنائي با اين موضوع به مثال زير توجه نمائيد.</a:t>
            </a:r>
          </a:p>
        </p:txBody>
      </p:sp>
      <p:sp>
        <p:nvSpPr>
          <p:cNvPr id="4" name="Rectangle 2"/>
          <p:cNvSpPr txBox="1">
            <a:spLocks noChangeArrowheads="1"/>
          </p:cNvSpPr>
          <p:nvPr/>
        </p:nvSpPr>
        <p:spPr bwMode="auto">
          <a:xfrm>
            <a:off x="461963" y="3071813"/>
            <a:ext cx="7777162" cy="2663825"/>
          </a:xfrm>
          <a:prstGeom prst="rect">
            <a:avLst/>
          </a:prstGeom>
          <a:noFill/>
          <a:ln w="9525">
            <a:noFill/>
            <a:miter lim="800000"/>
            <a:headEnd/>
            <a:tailEnd/>
          </a:ln>
        </p:spPr>
        <p:txBody>
          <a:bodyPr/>
          <a:lstStyle/>
          <a:p>
            <a:pPr marL="342900" indent="-342900" algn="just">
              <a:lnSpc>
                <a:spcPct val="90000"/>
              </a:lnSpc>
              <a:spcBef>
                <a:spcPct val="20000"/>
              </a:spcBef>
              <a:defRPr/>
            </a:pPr>
            <a:r>
              <a:rPr lang="fa-IR" sz="2600" b="1" kern="0" dirty="0">
                <a:latin typeface="+mn-lt"/>
                <a:cs typeface="B Mitra" pitchFamily="2" charset="-78"/>
              </a:rPr>
              <a:t>مثال1:</a:t>
            </a:r>
            <a:endParaRPr lang="en-US" sz="2600" b="1" kern="0" dirty="0">
              <a:latin typeface="+mn-lt"/>
              <a:cs typeface="B Mitra" pitchFamily="2" charset="-78"/>
            </a:endParaRPr>
          </a:p>
          <a:p>
            <a:pPr marL="342900" indent="-342900" algn="just">
              <a:lnSpc>
                <a:spcPct val="90000"/>
              </a:lnSpc>
              <a:spcBef>
                <a:spcPct val="20000"/>
              </a:spcBef>
              <a:defRPr/>
            </a:pPr>
            <a:r>
              <a:rPr lang="fa-IR" sz="2600" b="1" kern="0" dirty="0">
                <a:latin typeface="+mn-lt"/>
                <a:cs typeface="B Mitra" pitchFamily="2" charset="-78"/>
              </a:rPr>
              <a:t> شركت بوستان قصد خريد ماشين آلات </a:t>
            </a:r>
            <a:r>
              <a:rPr lang="fa-IR" sz="2200" b="1" kern="0" dirty="0">
                <a:latin typeface="+mn-lt"/>
                <a:cs typeface="B Mitra" pitchFamily="2" charset="-78"/>
              </a:rPr>
              <a:t>2</a:t>
            </a:r>
            <a:r>
              <a:rPr lang="fa-IR" sz="2600" b="1" kern="0" dirty="0">
                <a:latin typeface="+mn-lt"/>
                <a:cs typeface="B Mitra" pitchFamily="2" charset="-78"/>
              </a:rPr>
              <a:t> ميليون ريالي را دارد كه داراي عمر مفيد </a:t>
            </a:r>
            <a:r>
              <a:rPr lang="fa-IR" sz="2200" b="1" kern="0" dirty="0">
                <a:latin typeface="+mn-lt"/>
                <a:cs typeface="B Mitra" pitchFamily="2" charset="-78"/>
              </a:rPr>
              <a:t>5</a:t>
            </a:r>
            <a:r>
              <a:rPr lang="fa-IR" sz="2600" b="1" kern="0" dirty="0">
                <a:latin typeface="+mn-lt"/>
                <a:cs typeface="B Mitra" pitchFamily="2" charset="-78"/>
              </a:rPr>
              <a:t> ساله مي باشند. بكارگيري اين ماشين آلات موجب افزايش درآمدهاي سالانه شركت به ميزان </a:t>
            </a:r>
            <a:r>
              <a:rPr lang="fa-IR" sz="2200" b="1" kern="0" dirty="0">
                <a:latin typeface="+mn-lt"/>
                <a:cs typeface="B Mitra" pitchFamily="2" charset="-78"/>
              </a:rPr>
              <a:t>900000</a:t>
            </a:r>
            <a:r>
              <a:rPr lang="fa-IR" sz="2600" b="1" kern="0" dirty="0">
                <a:latin typeface="+mn-lt"/>
                <a:cs typeface="B Mitra" pitchFamily="2" charset="-78"/>
              </a:rPr>
              <a:t> ريال و افزايش هزينه هاي آن (بجز استهلاك) به ميزان </a:t>
            </a:r>
            <a:r>
              <a:rPr lang="fa-IR" sz="2200" b="1" kern="0" dirty="0">
                <a:latin typeface="+mn-lt"/>
                <a:cs typeface="B Mitra" pitchFamily="2" charset="-78"/>
              </a:rPr>
              <a:t>300000</a:t>
            </a:r>
            <a:r>
              <a:rPr lang="fa-IR" sz="2600" b="1" kern="0" dirty="0">
                <a:latin typeface="+mn-lt"/>
                <a:cs typeface="B Mitra" pitchFamily="2" charset="-78"/>
              </a:rPr>
              <a:t> ريال مي شود. نرخ ماليات بر درآمد شركت </a:t>
            </a:r>
            <a:r>
              <a:rPr lang="fa-IR" sz="2200" b="1" kern="0" dirty="0">
                <a:latin typeface="+mn-lt"/>
                <a:cs typeface="B Mitra" pitchFamily="2" charset="-78"/>
              </a:rPr>
              <a:t>25% </a:t>
            </a:r>
            <a:r>
              <a:rPr lang="fa-IR" sz="2600" b="1" kern="0" dirty="0">
                <a:latin typeface="+mn-lt"/>
                <a:cs typeface="B Mitra" pitchFamily="2" charset="-78"/>
              </a:rPr>
              <a:t>و روش استهلاك خط مستقيم مي باشد. در صورتيكه ارزش اسقاط پس از ماليات اين ماشين آلات </a:t>
            </a:r>
            <a:r>
              <a:rPr lang="fa-IR" sz="2200" b="1" kern="0" dirty="0">
                <a:latin typeface="+mn-lt"/>
                <a:cs typeface="B Mitra" pitchFamily="2" charset="-78"/>
              </a:rPr>
              <a:t>150000</a:t>
            </a:r>
            <a:r>
              <a:rPr lang="fa-IR" sz="2600" b="1" kern="0" dirty="0">
                <a:latin typeface="+mn-lt"/>
                <a:cs typeface="B Mitra" pitchFamily="2" charset="-78"/>
              </a:rPr>
              <a:t> ريال باشد، مطلوبست محاسبه جريانات نقدي طرح.</a:t>
            </a:r>
            <a:r>
              <a:rPr lang="fa-IR" sz="2600" kern="0" dirty="0">
                <a:latin typeface="+mn-lt"/>
                <a:cs typeface="B Mitra" pitchFamily="2" charset="-78"/>
              </a:rPr>
              <a:t> </a:t>
            </a:r>
            <a:endParaRPr lang="en-US" sz="2600" kern="0" dirty="0">
              <a:latin typeface="+mn-lt"/>
              <a:cs typeface="B Mitra" pitchFamily="2" charset="-78"/>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7570" name="Rectangle 3"/>
          <p:cNvSpPr>
            <a:spLocks noGrp="1" noChangeArrowheads="1"/>
          </p:cNvSpPr>
          <p:nvPr>
            <p:ph type="body" idx="1"/>
          </p:nvPr>
        </p:nvSpPr>
        <p:spPr>
          <a:xfrm>
            <a:off x="390525" y="357188"/>
            <a:ext cx="7777163" cy="1285875"/>
          </a:xfrm>
        </p:spPr>
        <p:txBody>
          <a:bodyPr/>
          <a:lstStyle/>
          <a:p>
            <a:pPr algn="just" eaLnBrk="1" hangingPunct="1">
              <a:buFontTx/>
              <a:buNone/>
            </a:pPr>
            <a:r>
              <a:rPr lang="fa-IR" sz="2400" b="1" smtClean="0">
                <a:cs typeface="B Nazanin" panose="00000400000000000000" pitchFamily="2" charset="-78"/>
              </a:rPr>
              <a:t>جريان نقدي اين طرح در ابتداي سال اول، يعني در زمان شروع پروژه منفي 2 ميليون ريال است. اين همان مبلغي است كه شركت بايد براي خريد ماشين آلات پرداخت كند. </a:t>
            </a:r>
          </a:p>
        </p:txBody>
      </p:sp>
      <p:sp>
        <p:nvSpPr>
          <p:cNvPr id="3" name="Rectangle 3"/>
          <p:cNvSpPr txBox="1">
            <a:spLocks noChangeArrowheads="1"/>
          </p:cNvSpPr>
          <p:nvPr/>
        </p:nvSpPr>
        <p:spPr bwMode="auto">
          <a:xfrm>
            <a:off x="319088" y="1785938"/>
            <a:ext cx="8002587" cy="4857750"/>
          </a:xfrm>
          <a:prstGeom prst="rect">
            <a:avLst/>
          </a:prstGeom>
          <a:noFill/>
          <a:ln w="9525">
            <a:noFill/>
            <a:miter lim="800000"/>
            <a:headEnd/>
            <a:tailEnd/>
          </a:ln>
        </p:spPr>
        <p:txBody>
          <a:bodyPr/>
          <a:lstStyle/>
          <a:p>
            <a:pPr marL="342900" indent="-342900" algn="just">
              <a:lnSpc>
                <a:spcPct val="90000"/>
              </a:lnSpc>
              <a:spcBef>
                <a:spcPct val="20000"/>
              </a:spcBef>
              <a:defRPr/>
            </a:pPr>
            <a:r>
              <a:rPr lang="fa-IR" sz="2400" b="1" kern="0" dirty="0">
                <a:latin typeface="+mn-lt"/>
                <a:cs typeface="B Nazanin" pitchFamily="2" charset="-78"/>
              </a:rPr>
              <a:t>    در طي سال اول اجراي پروژه شركت 900000 ريال درآمد كسب مي كند كه 300000 ريال آن را بايد صرف پرداخت هزينه هاي عملياتي مربوطه نمايد. اگر هزينه استهلاك ماشين آلات به مبلغ 400000 ريال (2 ميليون ريال تقسيم بر 5 سال) را نيز در نظر بگيريم، جمع هزينه ها 700000 ريال (300000 ريال بعلاوه 400000 ريال) و نتيجتا سود قبل از ماليات پروژه 200000 ريال (900000 ريال منهاي 700000 ريال) مي شود. 25% اين سود يعني مبلغ 50000 ريال آن بايد به عنوان ماليات بر درآمد به دولت پرداخت شود. لذا سود پس از كسر ماليات اين طرح 150000 ريال خواهد بود. اگر دقت كنيد خواهيد ديد كه مبلغ 400000 ريال از هزينه هاي پروژه را هزينه استهلاك تشكيل مي دهد و بر خلاف هزينه هاي ديگر پروژه، نيازي به پرداخت وجه نقد براي آن نمي باشد لذا براي محاسبه خالص جريان نقدي ورودي حاصل از اين پروژه بايد اين مبلغ را به سود خالص پس از ماليات اضافه نمود. لذا خالص جريان نقدي ورودي حاصل از اين پروژه در سال اول 550000 ريال (150000 ريال بعلاوه 400000 ريال)          مي باشد.</a:t>
            </a:r>
            <a:r>
              <a:rPr lang="en-US" sz="2400" kern="0" dirty="0">
                <a:latin typeface="+mn-lt"/>
                <a:cs typeface="B Nazanin" pitchFamily="2" charset="-78"/>
              </a:rPr>
              <a:t> </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4" name="Rectangle 3"/>
          <p:cNvSpPr>
            <a:spLocks noGrp="1" noChangeArrowheads="1"/>
          </p:cNvSpPr>
          <p:nvPr>
            <p:ph type="body" idx="1"/>
          </p:nvPr>
        </p:nvSpPr>
        <p:spPr>
          <a:xfrm>
            <a:off x="431800" y="1196975"/>
            <a:ext cx="7777163" cy="4929188"/>
          </a:xfrm>
        </p:spPr>
        <p:txBody>
          <a:bodyPr/>
          <a:lstStyle/>
          <a:p>
            <a:pPr eaLnBrk="1" hangingPunct="1">
              <a:lnSpc>
                <a:spcPct val="90000"/>
              </a:lnSpc>
              <a:buFontTx/>
              <a:buNone/>
            </a:pPr>
            <a:r>
              <a:rPr lang="fa-IR" sz="2400" b="1" smtClean="0">
                <a:cs typeface="B Nazanin" panose="00000400000000000000" pitchFamily="2" charset="-78"/>
              </a:rPr>
              <a:t>محاسبات بالا را بصورت زير مي توان خلاصه نمود:</a:t>
            </a:r>
          </a:p>
          <a:p>
            <a:pPr eaLnBrk="1" hangingPunct="1">
              <a:lnSpc>
                <a:spcPct val="90000"/>
              </a:lnSpc>
            </a:pPr>
            <a:endParaRPr lang="fa-IR" sz="2400" b="1" smtClean="0">
              <a:cs typeface="B Nazanin" panose="00000400000000000000" pitchFamily="2" charset="-78"/>
            </a:endParaRPr>
          </a:p>
          <a:p>
            <a:pPr eaLnBrk="1" hangingPunct="1">
              <a:lnSpc>
                <a:spcPct val="90000"/>
              </a:lnSpc>
            </a:pPr>
            <a:r>
              <a:rPr lang="fa-IR" sz="2400" b="1" smtClean="0">
                <a:cs typeface="B Nazanin" panose="00000400000000000000" pitchFamily="2" charset="-78"/>
              </a:rPr>
              <a:t>درآمد پروژه 		               	</a:t>
            </a:r>
            <a:r>
              <a:rPr lang="en-US" sz="2400" b="1" smtClean="0">
                <a:cs typeface="B Nazanin" panose="00000400000000000000" pitchFamily="2" charset="-78"/>
              </a:rPr>
              <a:t>  </a:t>
            </a:r>
            <a:r>
              <a:rPr lang="fa-IR" sz="2400" b="1" smtClean="0">
                <a:cs typeface="B Nazanin" panose="00000400000000000000" pitchFamily="2" charset="-78"/>
              </a:rPr>
              <a:t>         900000</a:t>
            </a:r>
          </a:p>
          <a:p>
            <a:pPr eaLnBrk="1" hangingPunct="1">
              <a:lnSpc>
                <a:spcPct val="90000"/>
              </a:lnSpc>
            </a:pPr>
            <a:r>
              <a:rPr lang="fa-IR" sz="2400" b="1" smtClean="0">
                <a:cs typeface="B Nazanin" panose="00000400000000000000" pitchFamily="2" charset="-78"/>
              </a:rPr>
              <a:t>هزينه ها بجز استهلاك 	              	                        (300000) </a:t>
            </a:r>
          </a:p>
          <a:p>
            <a:pPr eaLnBrk="1" hangingPunct="1">
              <a:lnSpc>
                <a:spcPct val="90000"/>
              </a:lnSpc>
            </a:pPr>
            <a:r>
              <a:rPr lang="fa-IR" sz="2400" b="1" smtClean="0">
                <a:cs typeface="B Nazanin" panose="00000400000000000000" pitchFamily="2" charset="-78"/>
              </a:rPr>
              <a:t>هزينه استهلاك 		                       </a:t>
            </a:r>
            <a:r>
              <a:rPr lang="en-US" sz="2400" b="1" smtClean="0">
                <a:cs typeface="B Nazanin" panose="00000400000000000000" pitchFamily="2" charset="-78"/>
              </a:rPr>
              <a:t> </a:t>
            </a:r>
            <a:r>
              <a:rPr lang="fa-IR" sz="2400" b="1" smtClean="0">
                <a:cs typeface="B Nazanin" panose="00000400000000000000" pitchFamily="2" charset="-78"/>
              </a:rPr>
              <a:t>(400000) </a:t>
            </a:r>
          </a:p>
          <a:p>
            <a:pPr eaLnBrk="1" hangingPunct="1">
              <a:lnSpc>
                <a:spcPct val="90000"/>
              </a:lnSpc>
              <a:buFontTx/>
              <a:buNone/>
            </a:pPr>
            <a:r>
              <a:rPr lang="fa-IR" sz="2600" b="1" smtClean="0">
                <a:cs typeface="B Nazanin" panose="00000400000000000000" pitchFamily="2" charset="-78"/>
              </a:rPr>
              <a:t>سود قبل از ماليات 		               	200000         </a:t>
            </a:r>
            <a:r>
              <a:rPr lang="fa-IR" sz="2400" b="1" smtClean="0">
                <a:cs typeface="B Nazanin" panose="00000400000000000000" pitchFamily="2" charset="-78"/>
              </a:rPr>
              <a:t> </a:t>
            </a:r>
          </a:p>
          <a:p>
            <a:pPr eaLnBrk="1" hangingPunct="1">
              <a:lnSpc>
                <a:spcPct val="90000"/>
              </a:lnSpc>
            </a:pPr>
            <a:r>
              <a:rPr lang="fa-IR" sz="2400" b="1" smtClean="0">
                <a:cs typeface="B Nazanin" panose="00000400000000000000" pitchFamily="2" charset="-78"/>
              </a:rPr>
              <a:t>ماليات (به نرخ 25%) 		            </a:t>
            </a:r>
            <a:r>
              <a:rPr lang="en-US" sz="2400" b="1" smtClean="0">
                <a:cs typeface="B Nazanin" panose="00000400000000000000" pitchFamily="2" charset="-78"/>
              </a:rPr>
              <a:t> </a:t>
            </a:r>
            <a:r>
              <a:rPr lang="fa-IR" sz="2400" b="1" smtClean="0">
                <a:cs typeface="B Nazanin" panose="00000400000000000000" pitchFamily="2" charset="-78"/>
              </a:rPr>
              <a:t>              (50000)</a:t>
            </a:r>
          </a:p>
          <a:p>
            <a:pPr eaLnBrk="1" hangingPunct="1">
              <a:lnSpc>
                <a:spcPct val="90000"/>
              </a:lnSpc>
            </a:pPr>
            <a:r>
              <a:rPr lang="fa-IR" sz="2400" b="1" smtClean="0">
                <a:cs typeface="B Nazanin" panose="00000400000000000000" pitchFamily="2" charset="-78"/>
              </a:rPr>
              <a:t>سود خالص پس از ماليات	                            150000</a:t>
            </a:r>
          </a:p>
          <a:p>
            <a:pPr eaLnBrk="1" hangingPunct="1">
              <a:lnSpc>
                <a:spcPct val="90000"/>
              </a:lnSpc>
            </a:pPr>
            <a:r>
              <a:rPr lang="fa-IR" sz="2400" b="1" smtClean="0">
                <a:cs typeface="B Nazanin" panose="00000400000000000000" pitchFamily="2" charset="-78"/>
              </a:rPr>
              <a:t>اضافه مي شود هزينه استهلاك 	</a:t>
            </a:r>
            <a:r>
              <a:rPr lang="en-US" sz="2400" b="1" smtClean="0">
                <a:cs typeface="B Nazanin" panose="00000400000000000000" pitchFamily="2" charset="-78"/>
              </a:rPr>
              <a:t>       </a:t>
            </a:r>
            <a:r>
              <a:rPr lang="fa-IR" sz="2400" b="1" smtClean="0">
                <a:cs typeface="B Nazanin" panose="00000400000000000000" pitchFamily="2" charset="-78"/>
              </a:rPr>
              <a:t>                	400000 </a:t>
            </a:r>
          </a:p>
          <a:p>
            <a:pPr eaLnBrk="1" hangingPunct="1">
              <a:lnSpc>
                <a:spcPct val="90000"/>
              </a:lnSpc>
              <a:buFontTx/>
              <a:buNone/>
            </a:pPr>
            <a:r>
              <a:rPr lang="fa-IR" sz="2600" b="1" smtClean="0">
                <a:cs typeface="B Nazanin" panose="00000400000000000000" pitchFamily="2" charset="-78"/>
              </a:rPr>
              <a:t>خالص جريان نقدي ورودي در سال اول               </a:t>
            </a:r>
            <a:r>
              <a:rPr lang="fa-IR" sz="2600" b="1" u="sng" smtClean="0">
                <a:cs typeface="B Nazanin" panose="00000400000000000000" pitchFamily="2" charset="-78"/>
              </a:rPr>
              <a:t>550000 ريال</a:t>
            </a:r>
            <a:r>
              <a:rPr lang="fa-IR" sz="2600" b="1" smtClean="0">
                <a:cs typeface="B Nazanin" panose="00000400000000000000" pitchFamily="2" charset="-78"/>
              </a:rPr>
              <a:t> </a:t>
            </a:r>
            <a:endParaRPr lang="en-US" sz="2600" b="1"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Rectangle 3"/>
          <p:cNvSpPr>
            <a:spLocks noGrp="1" noChangeArrowheads="1"/>
          </p:cNvSpPr>
          <p:nvPr>
            <p:ph type="body" idx="1"/>
          </p:nvPr>
        </p:nvSpPr>
        <p:spPr>
          <a:xfrm>
            <a:off x="390525" y="285750"/>
            <a:ext cx="7777163" cy="2286000"/>
          </a:xfrm>
        </p:spPr>
        <p:txBody>
          <a:bodyPr/>
          <a:lstStyle/>
          <a:p>
            <a:pPr algn="just" eaLnBrk="1" hangingPunct="1"/>
            <a:r>
              <a:rPr lang="fa-IR" sz="2800" b="1" smtClean="0">
                <a:cs typeface="B Mitra" panose="00000400000000000000" pitchFamily="2" charset="-78"/>
              </a:rPr>
              <a:t>جريان نقدي ورودي طرح در سالهاي بعد نيز به همين ميزان است با اين تفاوت كه فقط در سال پنجم علاوه بر جريانات نقدي فوق، مبلغ 150000 ريال نيز بابت ارزش اسقاط نصيب شركت خواهد شد لذا خالص جريان نقدي ورودي طرح در سال پنجم 150000 ريال از سالهاي قبل بيشتر است.</a:t>
            </a:r>
            <a:r>
              <a:rPr lang="fa-IR" sz="2800" smtClean="0">
                <a:cs typeface="B Mitra" panose="00000400000000000000" pitchFamily="2" charset="-78"/>
              </a:rPr>
              <a:t> </a:t>
            </a:r>
            <a:endParaRPr lang="en-US" sz="2800" smtClean="0">
              <a:cs typeface="B Mitra" panose="00000400000000000000" pitchFamily="2" charset="-78"/>
            </a:endParaRPr>
          </a:p>
        </p:txBody>
      </p:sp>
      <p:sp>
        <p:nvSpPr>
          <p:cNvPr id="3" name="Rectangle 3"/>
          <p:cNvSpPr txBox="1">
            <a:spLocks noChangeArrowheads="1"/>
          </p:cNvSpPr>
          <p:nvPr/>
        </p:nvSpPr>
        <p:spPr bwMode="auto">
          <a:xfrm>
            <a:off x="390525" y="2928938"/>
            <a:ext cx="7777163" cy="2643187"/>
          </a:xfrm>
          <a:prstGeom prst="rect">
            <a:avLst/>
          </a:prstGeom>
          <a:noFill/>
          <a:ln w="9525">
            <a:noFill/>
            <a:miter lim="800000"/>
            <a:headEnd/>
            <a:tailEnd/>
          </a:ln>
        </p:spPr>
        <p:txBody>
          <a:bodyPr/>
          <a:lstStyle/>
          <a:p>
            <a:pPr marL="342900" indent="-342900" algn="just">
              <a:spcBef>
                <a:spcPct val="20000"/>
              </a:spcBef>
              <a:defRPr/>
            </a:pPr>
            <a:r>
              <a:rPr lang="fa-IR" sz="3600" b="1" u="sng" kern="0" dirty="0">
                <a:latin typeface="+mn-lt"/>
                <a:cs typeface="B Mitra" pitchFamily="2" charset="-78"/>
              </a:rPr>
              <a:t>نکته:</a:t>
            </a:r>
          </a:p>
          <a:p>
            <a:pPr marL="342900" indent="-342900" algn="just">
              <a:spcBef>
                <a:spcPct val="20000"/>
              </a:spcBef>
              <a:defRPr/>
            </a:pPr>
            <a:r>
              <a:rPr lang="fa-IR" sz="3200" b="1" kern="0" dirty="0">
                <a:latin typeface="+mn-lt"/>
                <a:cs typeface="B Mitra" pitchFamily="2" charset="-78"/>
              </a:rPr>
              <a:t>هزينه تامين منابع مالي مورد نياز (براي مثال بهره وامها و سود سهام پرداختي براي تامين مالي طرح) نبايد در محاسبه جريانات نقدي طرح مد نظر قرار گيرد زيرا اين نوع هزينه ها در قالب نرخ هزينه سرمايه در نظر گرفته خواهد شد.</a:t>
            </a:r>
            <a:r>
              <a:rPr lang="fa-IR" sz="3200" kern="0" dirty="0">
                <a:latin typeface="+mn-lt"/>
                <a:cs typeface="B Mitra" pitchFamily="2" charset="-78"/>
              </a:rPr>
              <a:t> </a:t>
            </a:r>
            <a:endParaRPr lang="en-US" sz="3200" kern="0" dirty="0">
              <a:latin typeface="+mn-lt"/>
              <a:cs typeface="B Mitra" pitchFamily="2" charset="-78"/>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06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238" y="765175"/>
            <a:ext cx="7561262"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31800" y="274638"/>
            <a:ext cx="7777163" cy="868362"/>
          </a:xfrm>
        </p:spPr>
        <p:txBody>
          <a:bodyPr/>
          <a:lstStyle/>
          <a:p>
            <a:pPr algn="r" eaLnBrk="1" hangingPunct="1"/>
            <a:r>
              <a:rPr lang="fa-IR" sz="3600" b="1" smtClean="0">
                <a:solidFill>
                  <a:srgbClr val="FF0000"/>
                </a:solidFill>
                <a:cs typeface="B Titr" panose="00000700000000000000" pitchFamily="2" charset="-78"/>
              </a:rPr>
              <a:t>روشهاي ارزيابي طرحهاي سرمايه گذاري</a:t>
            </a:r>
            <a:endParaRPr lang="en-US" sz="3600" b="1" smtClean="0">
              <a:solidFill>
                <a:srgbClr val="FF0000"/>
              </a:solidFill>
              <a:cs typeface="B Titr" panose="00000700000000000000" pitchFamily="2" charset="-78"/>
            </a:endParaRPr>
          </a:p>
        </p:txBody>
      </p:sp>
      <p:sp>
        <p:nvSpPr>
          <p:cNvPr id="241667" name="Rectangle 3"/>
          <p:cNvSpPr>
            <a:spLocks noGrp="1" noChangeArrowheads="1"/>
          </p:cNvSpPr>
          <p:nvPr>
            <p:ph type="body" idx="1"/>
          </p:nvPr>
        </p:nvSpPr>
        <p:spPr>
          <a:xfrm>
            <a:off x="390525" y="1214438"/>
            <a:ext cx="7777163" cy="4829175"/>
          </a:xfrm>
        </p:spPr>
        <p:txBody>
          <a:bodyPr/>
          <a:lstStyle/>
          <a:p>
            <a:pPr eaLnBrk="1" hangingPunct="1">
              <a:buFontTx/>
              <a:buNone/>
            </a:pPr>
            <a:r>
              <a:rPr lang="fa-IR" sz="2400" b="1" smtClean="0">
                <a:cs typeface="B Mitra" panose="00000400000000000000" pitchFamily="2" charset="-78"/>
              </a:rPr>
              <a:t>براي ارزيابي طرحهاي سرمايه گذاري 4 روش زير وجود دارد:</a:t>
            </a:r>
          </a:p>
          <a:p>
            <a:pPr eaLnBrk="1" hangingPunct="1">
              <a:buFontTx/>
              <a:buNone/>
            </a:pPr>
            <a:r>
              <a:rPr lang="fa-IR" sz="2400" b="1" smtClean="0">
                <a:cs typeface="B Mitra" panose="00000400000000000000" pitchFamily="2" charset="-78"/>
              </a:rPr>
              <a:t>الف) خالص ارزش فعلي </a:t>
            </a:r>
            <a:r>
              <a:rPr lang="en-US" sz="2400" b="1" smtClean="0">
                <a:cs typeface="B Mitra" panose="00000400000000000000" pitchFamily="2" charset="-78"/>
              </a:rPr>
              <a:t>Net Present Value (NPV)</a:t>
            </a:r>
            <a:endParaRPr lang="fa-IR" sz="2400" b="1" smtClean="0">
              <a:cs typeface="B Mitra" panose="00000400000000000000" pitchFamily="2" charset="-78"/>
            </a:endParaRPr>
          </a:p>
          <a:p>
            <a:pPr eaLnBrk="1" hangingPunct="1">
              <a:buFontTx/>
              <a:buNone/>
            </a:pPr>
            <a:r>
              <a:rPr lang="fa-IR" sz="2400" b="1" smtClean="0">
                <a:cs typeface="B Mitra" panose="00000400000000000000" pitchFamily="2" charset="-78"/>
              </a:rPr>
              <a:t>ب) نرخ بازده داخلي (دروني) </a:t>
            </a:r>
            <a:r>
              <a:rPr lang="en-US" sz="2400" b="1" smtClean="0">
                <a:cs typeface="B Mitra" panose="00000400000000000000" pitchFamily="2" charset="-78"/>
              </a:rPr>
              <a:t>Internal Rate of return (IRR)</a:t>
            </a:r>
            <a:endParaRPr lang="fa-IR" sz="2400" b="1" smtClean="0">
              <a:cs typeface="B Mitra" panose="00000400000000000000" pitchFamily="2" charset="-78"/>
            </a:endParaRPr>
          </a:p>
          <a:p>
            <a:pPr eaLnBrk="1" hangingPunct="1">
              <a:buFontTx/>
              <a:buNone/>
            </a:pPr>
            <a:r>
              <a:rPr lang="fa-IR" sz="2400" b="1" smtClean="0">
                <a:cs typeface="B Mitra" panose="00000400000000000000" pitchFamily="2" charset="-78"/>
              </a:rPr>
              <a:t>ج) دوره برگشت سرمايه </a:t>
            </a:r>
            <a:r>
              <a:rPr lang="en-US" sz="2400" b="1" smtClean="0">
                <a:cs typeface="B Mitra" panose="00000400000000000000" pitchFamily="2" charset="-78"/>
              </a:rPr>
              <a:t>Pay Back Period(PBP)</a:t>
            </a:r>
            <a:r>
              <a:rPr lang="fa-IR" sz="2400" b="1" smtClean="0">
                <a:cs typeface="B Mitra" panose="00000400000000000000" pitchFamily="2" charset="-78"/>
              </a:rPr>
              <a:t>	</a:t>
            </a:r>
          </a:p>
          <a:p>
            <a:pPr eaLnBrk="1" hangingPunct="1">
              <a:buFontTx/>
              <a:buNone/>
            </a:pPr>
            <a:r>
              <a:rPr lang="fa-IR" sz="2400" b="1" smtClean="0">
                <a:cs typeface="B Mitra" panose="00000400000000000000" pitchFamily="2" charset="-78"/>
              </a:rPr>
              <a:t>د) نرخ بازده حسابداري </a:t>
            </a:r>
            <a:r>
              <a:rPr lang="en-US" sz="2400" b="1" smtClean="0">
                <a:cs typeface="B Mitra" panose="00000400000000000000" pitchFamily="2" charset="-78"/>
              </a:rPr>
              <a:t>   Average Rate of Return(ARR)</a:t>
            </a:r>
            <a:endParaRPr lang="fa-IR" sz="2400" b="1" smtClean="0">
              <a:cs typeface="B Mitra" panose="00000400000000000000" pitchFamily="2" charset="-78"/>
            </a:endParaRPr>
          </a:p>
          <a:p>
            <a:pPr algn="just" eaLnBrk="1" hangingPunct="1">
              <a:buFontTx/>
              <a:buNone/>
            </a:pPr>
            <a:r>
              <a:rPr lang="fa-IR" sz="2400" smtClean="0"/>
              <a:t>دو روش اول ارزش زمانی جریان های نقدی سرمایه گذاری را در طول عمرپروژه درنظر گرفته و دوروش دوم بدون در نظر گرفتن ارزش زمانی پول صرفاً به مدت بازگشت ونرخ بازگشت سرمایه گذاری توجه دارند.</a:t>
            </a:r>
            <a:endParaRPr lang="en-US" sz="2400" smtClean="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31800" y="274638"/>
            <a:ext cx="7777163" cy="1066800"/>
          </a:xfrm>
        </p:spPr>
        <p:txBody>
          <a:bodyPr/>
          <a:lstStyle/>
          <a:p>
            <a:pPr algn="r" eaLnBrk="1" hangingPunct="1"/>
            <a:r>
              <a:rPr lang="fa-IR" sz="3600" b="1" smtClean="0">
                <a:solidFill>
                  <a:srgbClr val="FF0000"/>
                </a:solidFill>
                <a:cs typeface="B Titr" panose="00000700000000000000" pitchFamily="2" charset="-78"/>
              </a:rPr>
              <a:t>الف) روش خالص ارزش فعلي ( </a:t>
            </a:r>
            <a:r>
              <a:rPr lang="en-US" sz="3600" b="1" smtClean="0">
                <a:solidFill>
                  <a:srgbClr val="FF0000"/>
                </a:solidFill>
                <a:cs typeface="B Titr" panose="00000700000000000000" pitchFamily="2" charset="-78"/>
              </a:rPr>
              <a:t>NPV</a:t>
            </a:r>
            <a:r>
              <a:rPr lang="fa-IR" sz="3600" b="1" smtClean="0">
                <a:solidFill>
                  <a:srgbClr val="FF0000"/>
                </a:solidFill>
                <a:cs typeface="B Titr" panose="00000700000000000000" pitchFamily="2" charset="-78"/>
              </a:rPr>
              <a:t> )</a:t>
            </a:r>
            <a:r>
              <a:rPr lang="en-US" sz="3600" smtClean="0">
                <a:solidFill>
                  <a:srgbClr val="FF0000"/>
                </a:solidFill>
                <a:cs typeface="B Titr" panose="00000700000000000000" pitchFamily="2" charset="-78"/>
              </a:rPr>
              <a:t> </a:t>
            </a:r>
          </a:p>
        </p:txBody>
      </p:sp>
      <p:sp>
        <p:nvSpPr>
          <p:cNvPr id="242691" name="Rectangle 3"/>
          <p:cNvSpPr>
            <a:spLocks noGrp="1" noChangeArrowheads="1"/>
          </p:cNvSpPr>
          <p:nvPr>
            <p:ph type="body" idx="1"/>
          </p:nvPr>
        </p:nvSpPr>
        <p:spPr>
          <a:xfrm>
            <a:off x="431800" y="1341438"/>
            <a:ext cx="7777163" cy="4784725"/>
          </a:xfrm>
        </p:spPr>
        <p:txBody>
          <a:bodyPr/>
          <a:lstStyle/>
          <a:p>
            <a:pPr algn="just" eaLnBrk="1" hangingPunct="1">
              <a:buFontTx/>
              <a:buNone/>
            </a:pPr>
            <a:r>
              <a:rPr lang="fa-IR" b="1" smtClean="0">
                <a:cs typeface="B Mitra" panose="00000400000000000000" pitchFamily="2" charset="-78"/>
              </a:rPr>
              <a:t>    در اين روش براي ارزيابي پروژه هاي سرمايه گذاري «ارزش فعلي خالص جريانات نقدي»</a:t>
            </a:r>
            <a:r>
              <a:rPr lang="fa-IR" smtClean="0">
                <a:cs typeface="B Mitra" panose="00000400000000000000" pitchFamily="2" charset="-78"/>
              </a:rPr>
              <a:t> </a:t>
            </a:r>
            <a:r>
              <a:rPr lang="fa-IR" b="1" smtClean="0">
                <a:cs typeface="B Mitra" panose="00000400000000000000" pitchFamily="2" charset="-78"/>
              </a:rPr>
              <a:t>محاسبه و بر اساس آن تصميم گيري انجام مي شود. اگر خالص ارزش فعلي جريانات نقدي يك طرح مثبت باشد، طرح پذيرفته مي شود ولي اگر خالص ارزش فعلي جريانات نقدي يك طرح عدد منفي باشد، طرح پذيرفته نخواهد شد. در مواردي كه خالص ارزش فعلي جريانات نقدي يك طرح صفر شود، شركت در پذيرش يا عدم پذيرش آن مختار است. </a:t>
            </a:r>
          </a:p>
          <a:p>
            <a:pPr algn="ctr" eaLnBrk="1" hangingPunct="1">
              <a:buFontTx/>
              <a:buNone/>
            </a:pPr>
            <a:r>
              <a:rPr lang="en-US" b="1" smtClean="0">
                <a:cs typeface="B Mitra" panose="00000400000000000000" pitchFamily="2" charset="-78"/>
              </a:rPr>
              <a:t>NPV= PV-I</a:t>
            </a:r>
            <a:endParaRPr lang="en-US"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98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500063"/>
            <a:ext cx="7961312"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390525" y="428625"/>
            <a:ext cx="7777163" cy="3929063"/>
          </a:xfrm>
        </p:spPr>
        <p:txBody>
          <a:bodyPr/>
          <a:lstStyle/>
          <a:p>
            <a:pPr algn="just" eaLnBrk="1" hangingPunct="1">
              <a:lnSpc>
                <a:spcPct val="90000"/>
              </a:lnSpc>
              <a:buFontTx/>
              <a:buNone/>
            </a:pPr>
            <a:r>
              <a:rPr lang="fa-IR" sz="2400" b="1" smtClean="0">
                <a:cs typeface="B Mitra" panose="00000400000000000000" pitchFamily="2" charset="-78"/>
              </a:rPr>
              <a:t>مثال 2: با توجه به اطلاعات مثال 1 در صورتيكه نرخ هزينه سرمايه شركت 15% باشد، مطلوبست محاسبه خالص ارزش فعلي طرح و تعيين اينكه آيا بايد اين طرح پذيرفته شود يا خير؟</a:t>
            </a:r>
          </a:p>
          <a:p>
            <a:pPr algn="just" eaLnBrk="1" hangingPunct="1">
              <a:lnSpc>
                <a:spcPct val="90000"/>
              </a:lnSpc>
              <a:buFontTx/>
              <a:buNone/>
            </a:pPr>
            <a:r>
              <a:rPr lang="fa-IR" sz="2400" b="1" smtClean="0">
                <a:cs typeface="B Mitra" panose="00000400000000000000" pitchFamily="2" charset="-78"/>
              </a:rPr>
              <a:t>جواب: با توجه به پاسخ مثال 1، جريانات نقدي طرح طي عمر مفيد آن بصورت زير تعيين گرديد.</a:t>
            </a:r>
            <a:r>
              <a:rPr lang="fa-IR" sz="2400" smtClean="0">
                <a:cs typeface="B Mitra" panose="00000400000000000000" pitchFamily="2" charset="-78"/>
              </a:rPr>
              <a:t> </a:t>
            </a:r>
          </a:p>
          <a:p>
            <a:pPr algn="just" eaLnBrk="1" hangingPunct="1">
              <a:lnSpc>
                <a:spcPct val="90000"/>
              </a:lnSpc>
            </a:pPr>
            <a:endParaRPr lang="fa-IR" sz="2400" smtClean="0">
              <a:cs typeface="B Mitra" panose="00000400000000000000" pitchFamily="2" charset="-78"/>
            </a:endParaRPr>
          </a:p>
          <a:p>
            <a:pPr algn="just" eaLnBrk="1" hangingPunct="1">
              <a:lnSpc>
                <a:spcPct val="90000"/>
              </a:lnSpc>
            </a:pPr>
            <a:endParaRPr lang="fa-IR" sz="2400" b="1" smtClean="0">
              <a:cs typeface="B Mitra" panose="00000400000000000000" pitchFamily="2" charset="-78"/>
            </a:endParaRPr>
          </a:p>
          <a:p>
            <a:pPr algn="just" eaLnBrk="1" hangingPunct="1">
              <a:lnSpc>
                <a:spcPct val="90000"/>
              </a:lnSpc>
            </a:pPr>
            <a:endParaRPr lang="fa-IR" sz="2400" b="1" smtClean="0">
              <a:cs typeface="B Mitra" panose="00000400000000000000" pitchFamily="2" charset="-78"/>
            </a:endParaRPr>
          </a:p>
          <a:p>
            <a:pPr algn="just" eaLnBrk="1" hangingPunct="1">
              <a:lnSpc>
                <a:spcPct val="90000"/>
              </a:lnSpc>
              <a:buFontTx/>
              <a:buNone/>
            </a:pPr>
            <a:r>
              <a:rPr lang="fa-IR" sz="2400" b="1" smtClean="0">
                <a:cs typeface="B Mitra" panose="00000400000000000000" pitchFamily="2" charset="-78"/>
              </a:rPr>
              <a:t>در اينجا خالص ارزش فعلي ( </a:t>
            </a:r>
            <a:r>
              <a:rPr lang="en-US" sz="2000" b="1" smtClean="0">
                <a:cs typeface="B Mitra" panose="00000400000000000000" pitchFamily="2" charset="-78"/>
              </a:rPr>
              <a:t>NPV</a:t>
            </a:r>
            <a:r>
              <a:rPr lang="fa-IR" sz="2400" b="1" smtClean="0">
                <a:cs typeface="B Mitra" panose="00000400000000000000" pitchFamily="2" charset="-78"/>
              </a:rPr>
              <a:t> ) طرح منفي شده است لذا پذيرش اين طرح براي شركت با صرفه نيست.</a:t>
            </a:r>
            <a:r>
              <a:rPr lang="fa-IR" sz="2400" smtClean="0">
                <a:cs typeface="B Mitra" panose="00000400000000000000" pitchFamily="2" charset="-78"/>
              </a:rPr>
              <a:t> </a:t>
            </a:r>
            <a:endParaRPr lang="en-US" sz="2400" smtClean="0">
              <a:cs typeface="B Mitra" panose="00000400000000000000" pitchFamily="2" charset="-78"/>
            </a:endParaRPr>
          </a:p>
        </p:txBody>
      </p:sp>
      <p:sp>
        <p:nvSpPr>
          <p:cNvPr id="73732" name="Rectangle 4"/>
          <p:cNvSpPr>
            <a:spLocks noChangeArrowheads="1"/>
          </p:cNvSpPr>
          <p:nvPr/>
        </p:nvSpPr>
        <p:spPr bwMode="auto">
          <a:xfrm>
            <a:off x="0" y="312896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73730" name="Object 5"/>
          <p:cNvGraphicFramePr>
            <a:graphicFrameLocks noChangeAspect="1"/>
          </p:cNvGraphicFramePr>
          <p:nvPr/>
        </p:nvGraphicFramePr>
        <p:xfrm>
          <a:off x="533400" y="2214563"/>
          <a:ext cx="7315200" cy="1022350"/>
        </p:xfrm>
        <a:graphic>
          <a:graphicData uri="http://schemas.openxmlformats.org/presentationml/2006/ole">
            <mc:AlternateContent xmlns:mc="http://schemas.openxmlformats.org/markup-compatibility/2006">
              <mc:Choice xmlns:v="urn:schemas-microsoft-com:vml" Requires="v">
                <p:oleObj spid="_x0000_s73746" name="Equation" r:id="rId3" imgW="4101840" imgH="622080" progId="Equation.3">
                  <p:embed/>
                </p:oleObj>
              </mc:Choice>
              <mc:Fallback>
                <p:oleObj name="Equation" r:id="rId3" imgW="4101840" imgH="6220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14563"/>
                        <a:ext cx="7315200"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3" name="Rectangle 6"/>
          <p:cNvSpPr>
            <a:spLocks noChangeArrowheads="1"/>
          </p:cNvSpPr>
          <p:nvPr/>
        </p:nvSpPr>
        <p:spPr bwMode="auto">
          <a:xfrm>
            <a:off x="0" y="37290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 name="Rectangle 3"/>
          <p:cNvSpPr txBox="1">
            <a:spLocks noChangeArrowheads="1"/>
          </p:cNvSpPr>
          <p:nvPr/>
        </p:nvSpPr>
        <p:spPr bwMode="auto">
          <a:xfrm>
            <a:off x="461963" y="4357688"/>
            <a:ext cx="7777162" cy="2071687"/>
          </a:xfrm>
          <a:prstGeom prst="rect">
            <a:avLst/>
          </a:prstGeom>
          <a:noFill/>
          <a:ln w="9525">
            <a:noFill/>
            <a:miter lim="800000"/>
            <a:headEnd/>
            <a:tailEnd/>
          </a:ln>
        </p:spPr>
        <p:txBody>
          <a:bodyPr/>
          <a:lstStyle/>
          <a:p>
            <a:pPr marL="342900" indent="-342900" algn="just">
              <a:spcBef>
                <a:spcPct val="20000"/>
              </a:spcBef>
              <a:defRPr/>
            </a:pPr>
            <a:r>
              <a:rPr lang="fa-IR" sz="2600" b="1" kern="0" dirty="0">
                <a:latin typeface="+mn-lt"/>
                <a:cs typeface="B Mitra" pitchFamily="2" charset="-78"/>
              </a:rPr>
              <a:t>در مواردي كه شركت در نظر دارد از بين چند طرح پيشنهادي يكي از آنها را انتخاب كند، بايد طرحي انتخاب شود كه </a:t>
            </a:r>
            <a:r>
              <a:rPr lang="en-US" sz="2000" b="1" kern="0" dirty="0">
                <a:latin typeface="+mn-lt"/>
                <a:cs typeface="B Mitra" pitchFamily="2" charset="-78"/>
              </a:rPr>
              <a:t>NPV</a:t>
            </a:r>
            <a:r>
              <a:rPr lang="fa-IR" sz="2600" b="1" kern="0" dirty="0">
                <a:latin typeface="+mn-lt"/>
                <a:cs typeface="B Mitra" pitchFamily="2" charset="-78"/>
              </a:rPr>
              <a:t> آن مثبت و از </a:t>
            </a:r>
            <a:r>
              <a:rPr lang="en-US" sz="2000" b="1" kern="0" dirty="0">
                <a:latin typeface="+mn-lt"/>
                <a:cs typeface="B Mitra" pitchFamily="2" charset="-78"/>
              </a:rPr>
              <a:t>NPV</a:t>
            </a:r>
            <a:r>
              <a:rPr lang="fa-IR" sz="2600" b="1" kern="0" dirty="0">
                <a:latin typeface="+mn-lt"/>
                <a:cs typeface="B Mitra" pitchFamily="2" charset="-78"/>
              </a:rPr>
              <a:t>  ساير طرحها بزرگتر باشد. </a:t>
            </a:r>
          </a:p>
          <a:p>
            <a:pPr marL="342900" indent="-342900" algn="just">
              <a:spcBef>
                <a:spcPct val="20000"/>
              </a:spcBef>
              <a:defRPr/>
            </a:pPr>
            <a:r>
              <a:rPr lang="fa-IR" sz="2600" b="1" kern="0" dirty="0">
                <a:latin typeface="+mn-lt"/>
                <a:cs typeface="B Mitra" pitchFamily="2" charset="-78"/>
              </a:rPr>
              <a:t>روش </a:t>
            </a:r>
            <a:r>
              <a:rPr lang="en-US" sz="2000" b="1" kern="0" dirty="0">
                <a:latin typeface="+mn-lt"/>
                <a:cs typeface="B Mitra" pitchFamily="2" charset="-78"/>
              </a:rPr>
              <a:t>NPV</a:t>
            </a:r>
            <a:r>
              <a:rPr lang="fa-IR" sz="2600" b="1" kern="0" dirty="0">
                <a:latin typeface="+mn-lt"/>
                <a:cs typeface="B Mitra" pitchFamily="2" charset="-78"/>
              </a:rPr>
              <a:t> يكي از بهترين روشهاي ارزيابي پروژه هاي سرمايه گذاري مي باشد.</a:t>
            </a:r>
            <a:r>
              <a:rPr lang="fa-IR" sz="2600" kern="0" dirty="0">
                <a:latin typeface="+mn-lt"/>
                <a:cs typeface="B Mitra" pitchFamily="2" charset="-78"/>
              </a:rPr>
              <a:t> </a:t>
            </a:r>
            <a:endParaRPr lang="en-US" sz="2600" kern="0" dirty="0">
              <a:latin typeface="+mn-lt"/>
              <a:cs typeface="B Mitra" pitchFamily="2" charset="-78"/>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37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8" y="836613"/>
            <a:ext cx="79930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9" name="Rectangle 3"/>
          <p:cNvSpPr>
            <a:spLocks noGrp="1" noChangeArrowheads="1"/>
          </p:cNvSpPr>
          <p:nvPr>
            <p:ph type="body" idx="1"/>
          </p:nvPr>
        </p:nvSpPr>
        <p:spPr>
          <a:xfrm>
            <a:off x="390525" y="428625"/>
            <a:ext cx="7777163" cy="4643438"/>
          </a:xfrm>
        </p:spPr>
        <p:txBody>
          <a:bodyPr/>
          <a:lstStyle/>
          <a:p>
            <a:pPr algn="just" eaLnBrk="1" hangingPunct="1">
              <a:lnSpc>
                <a:spcPct val="90000"/>
              </a:lnSpc>
              <a:buFontTx/>
              <a:buNone/>
            </a:pPr>
            <a:r>
              <a:rPr lang="fa-IR" sz="2200" b="1" smtClean="0">
                <a:cs typeface="B Mitra" panose="00000400000000000000" pitchFamily="2" charset="-78"/>
              </a:rPr>
              <a:t>مثال 3: واحد تولیدی الف، خرید یک بالابر برقی را بررسی میکند، هزینه اولیه این بالابر 4800000 ریال با ارزش اسقاط 500000 ریال بعد از چهار سال       می باشد. در آمد سالیانه حاصل از این بالابر 1500000 ریال و هزینه تعمیرات ونگهداری سالیانه 3500 ریال پیش بینی شده است.اگرواحد تولیدی الف در جستجوی نرخ بازده سرمایه 20% در سال باشد آیا خرید این بالابر توصیه   می شود؟</a:t>
            </a:r>
          </a:p>
          <a:p>
            <a:pPr algn="just" eaLnBrk="1" hangingPunct="1">
              <a:lnSpc>
                <a:spcPct val="90000"/>
              </a:lnSpc>
              <a:buFontTx/>
              <a:buNone/>
            </a:pPr>
            <a:endParaRPr lang="fa-IR" sz="2200" smtClean="0">
              <a:cs typeface="B Mitra" panose="00000400000000000000" pitchFamily="2" charset="-78"/>
            </a:endParaRPr>
          </a:p>
          <a:p>
            <a:pPr algn="l" eaLnBrk="1" hangingPunct="1">
              <a:lnSpc>
                <a:spcPct val="90000"/>
              </a:lnSpc>
              <a:buFontTx/>
              <a:buNone/>
            </a:pPr>
            <a:endParaRPr lang="fa-IR" sz="2000" smtClean="0">
              <a:cs typeface="B Mitra" panose="00000400000000000000" pitchFamily="2" charset="-78"/>
            </a:endParaRPr>
          </a:p>
          <a:p>
            <a:pPr algn="l" eaLnBrk="1" hangingPunct="1">
              <a:lnSpc>
                <a:spcPct val="90000"/>
              </a:lnSpc>
              <a:buFontTx/>
              <a:buNone/>
            </a:pPr>
            <a:r>
              <a:rPr lang="fa-IR" sz="2200" b="1" smtClean="0">
                <a:cs typeface="B Mitra" panose="00000400000000000000" pitchFamily="2" charset="-78"/>
              </a:rPr>
              <a:t>هزینه - درآمد سالیانه = جریان نقدی</a:t>
            </a:r>
          </a:p>
          <a:p>
            <a:pPr algn="l" eaLnBrk="1" hangingPunct="1">
              <a:lnSpc>
                <a:spcPct val="90000"/>
              </a:lnSpc>
              <a:buFontTx/>
              <a:buNone/>
            </a:pPr>
            <a:r>
              <a:rPr lang="fa-IR" sz="2200" b="1" smtClean="0">
                <a:cs typeface="B Mitra" panose="00000400000000000000" pitchFamily="2" charset="-78"/>
              </a:rPr>
              <a:t> 1496500= 3500- 1500000 = جریان نقدی</a:t>
            </a:r>
          </a:p>
          <a:p>
            <a:pPr algn="just" eaLnBrk="1" hangingPunct="1">
              <a:lnSpc>
                <a:spcPct val="90000"/>
              </a:lnSpc>
            </a:pPr>
            <a:endParaRPr lang="fa-IR" sz="2400" b="1" smtClean="0">
              <a:cs typeface="B Mitra" panose="00000400000000000000" pitchFamily="2" charset="-78"/>
            </a:endParaRPr>
          </a:p>
          <a:p>
            <a:pPr algn="just" eaLnBrk="1" hangingPunct="1">
              <a:lnSpc>
                <a:spcPct val="90000"/>
              </a:lnSpc>
              <a:buFontTx/>
              <a:buNone/>
            </a:pPr>
            <a:endParaRPr lang="fa-IR" sz="2400" b="1" smtClean="0">
              <a:cs typeface="B Mitra" panose="00000400000000000000" pitchFamily="2" charset="-78"/>
            </a:endParaRPr>
          </a:p>
        </p:txBody>
      </p:sp>
      <p:sp>
        <p:nvSpPr>
          <p:cNvPr id="74760" name="Rectangle 4"/>
          <p:cNvSpPr>
            <a:spLocks noChangeArrowheads="1"/>
          </p:cNvSpPr>
          <p:nvPr/>
        </p:nvSpPr>
        <p:spPr bwMode="auto">
          <a:xfrm>
            <a:off x="0" y="312896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4761" name="Rectangle 6"/>
          <p:cNvSpPr>
            <a:spLocks noChangeArrowheads="1"/>
          </p:cNvSpPr>
          <p:nvPr/>
        </p:nvSpPr>
        <p:spPr bwMode="auto">
          <a:xfrm>
            <a:off x="0" y="37290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74754" name="Object 3"/>
          <p:cNvGraphicFramePr>
            <a:graphicFrameLocks noChangeAspect="1"/>
          </p:cNvGraphicFramePr>
          <p:nvPr/>
        </p:nvGraphicFramePr>
        <p:xfrm>
          <a:off x="461963" y="2230438"/>
          <a:ext cx="2332037" cy="627062"/>
        </p:xfrm>
        <a:graphic>
          <a:graphicData uri="http://schemas.openxmlformats.org/presentationml/2006/ole">
            <mc:AlternateContent xmlns:mc="http://schemas.openxmlformats.org/markup-compatibility/2006">
              <mc:Choice xmlns:v="urn:schemas-microsoft-com:vml" Requires="v">
                <p:oleObj spid="_x0000_s74817" name="Equation" r:id="rId3" imgW="1307880" imgH="380880" progId="Equation.3">
                  <p:embed/>
                </p:oleObj>
              </mc:Choice>
              <mc:Fallback>
                <p:oleObj name="Equation" r:id="rId3" imgW="1307880" imgH="3808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2230438"/>
                        <a:ext cx="2332037"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5" name="Object 4"/>
          <p:cNvGraphicFramePr>
            <a:graphicFrameLocks noChangeAspect="1"/>
          </p:cNvGraphicFramePr>
          <p:nvPr/>
        </p:nvGraphicFramePr>
        <p:xfrm>
          <a:off x="323850" y="4000500"/>
          <a:ext cx="7110413" cy="627063"/>
        </p:xfrm>
        <a:graphic>
          <a:graphicData uri="http://schemas.openxmlformats.org/presentationml/2006/ole">
            <mc:AlternateContent xmlns:mc="http://schemas.openxmlformats.org/markup-compatibility/2006">
              <mc:Choice xmlns:v="urn:schemas-microsoft-com:vml" Requires="v">
                <p:oleObj spid="_x0000_s74818" name="Equation" r:id="rId5" imgW="3987720" imgH="380880" progId="Equation.3">
                  <p:embed/>
                </p:oleObj>
              </mc:Choice>
              <mc:Fallback>
                <p:oleObj name="Equation" r:id="rId5" imgW="3987720" imgH="3808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000500"/>
                        <a:ext cx="7110413"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6" name="Object 5"/>
          <p:cNvGraphicFramePr>
            <a:graphicFrameLocks noChangeAspect="1"/>
          </p:cNvGraphicFramePr>
          <p:nvPr/>
        </p:nvGraphicFramePr>
        <p:xfrm>
          <a:off x="293688" y="4929188"/>
          <a:ext cx="8051800" cy="627062"/>
        </p:xfrm>
        <a:graphic>
          <a:graphicData uri="http://schemas.openxmlformats.org/presentationml/2006/ole">
            <mc:AlternateContent xmlns:mc="http://schemas.openxmlformats.org/markup-compatibility/2006">
              <mc:Choice xmlns:v="urn:schemas-microsoft-com:vml" Requires="v">
                <p:oleObj spid="_x0000_s74819" name="Equation" r:id="rId7" imgW="5460840" imgH="380880" progId="Equation.3">
                  <p:embed/>
                </p:oleObj>
              </mc:Choice>
              <mc:Fallback>
                <p:oleObj name="Equation" r:id="rId7" imgW="5460840" imgH="38088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688" y="4929188"/>
                        <a:ext cx="8051800"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7" name="Object 6"/>
          <p:cNvGraphicFramePr>
            <a:graphicFrameLocks noChangeAspect="1"/>
          </p:cNvGraphicFramePr>
          <p:nvPr/>
        </p:nvGraphicFramePr>
        <p:xfrm>
          <a:off x="319088" y="5786438"/>
          <a:ext cx="7097712" cy="312737"/>
        </p:xfrm>
        <a:graphic>
          <a:graphicData uri="http://schemas.openxmlformats.org/presentationml/2006/ole">
            <mc:AlternateContent xmlns:mc="http://schemas.openxmlformats.org/markup-compatibility/2006">
              <mc:Choice xmlns:v="urn:schemas-microsoft-com:vml" Requires="v">
                <p:oleObj spid="_x0000_s74820" name="Equation" r:id="rId9" imgW="4813200" imgH="190440" progId="Equation.3">
                  <p:embed/>
                </p:oleObj>
              </mc:Choice>
              <mc:Fallback>
                <p:oleObj name="Equation" r:id="rId9" imgW="4813200" imgH="19044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088" y="5786438"/>
                        <a:ext cx="7097712"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8" name="Object 7"/>
          <p:cNvGraphicFramePr>
            <a:graphicFrameLocks noChangeAspect="1"/>
          </p:cNvGraphicFramePr>
          <p:nvPr/>
        </p:nvGraphicFramePr>
        <p:xfrm>
          <a:off x="352425" y="6307138"/>
          <a:ext cx="3625850" cy="250825"/>
        </p:xfrm>
        <a:graphic>
          <a:graphicData uri="http://schemas.openxmlformats.org/presentationml/2006/ole">
            <mc:AlternateContent xmlns:mc="http://schemas.openxmlformats.org/markup-compatibility/2006">
              <mc:Choice xmlns:v="urn:schemas-microsoft-com:vml" Requires="v">
                <p:oleObj spid="_x0000_s74821" name="Equation" r:id="rId11" imgW="2031840" imgH="152280" progId="Equation.3">
                  <p:embed/>
                </p:oleObj>
              </mc:Choice>
              <mc:Fallback>
                <p:oleObj name="Equation" r:id="rId11" imgW="2031840" imgH="152280"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2425" y="6307138"/>
                        <a:ext cx="3625850"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81" name="Rectangle 4"/>
          <p:cNvSpPr>
            <a:spLocks noChangeArrowheads="1"/>
          </p:cNvSpPr>
          <p:nvPr/>
        </p:nvSpPr>
        <p:spPr bwMode="auto">
          <a:xfrm>
            <a:off x="0" y="312896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75778" name="Object 5"/>
          <p:cNvGraphicFramePr>
            <a:graphicFrameLocks noChangeAspect="1"/>
          </p:cNvGraphicFramePr>
          <p:nvPr/>
        </p:nvGraphicFramePr>
        <p:xfrm>
          <a:off x="461963" y="2286000"/>
          <a:ext cx="7177087" cy="1071563"/>
        </p:xfrm>
        <a:graphic>
          <a:graphicData uri="http://schemas.openxmlformats.org/presentationml/2006/ole">
            <mc:AlternateContent xmlns:mc="http://schemas.openxmlformats.org/markup-compatibility/2006">
              <mc:Choice xmlns:v="urn:schemas-microsoft-com:vml" Requires="v">
                <p:oleObj spid="_x0000_s75817" name="Equation" r:id="rId3" imgW="3492360" imgH="571320" progId="Equation.3">
                  <p:embed/>
                </p:oleObj>
              </mc:Choice>
              <mc:Fallback>
                <p:oleObj name="Equation" r:id="rId3" imgW="3492360" imgH="57132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2286000"/>
                        <a:ext cx="7177087" cy="1071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2" name="Rectangle 6"/>
          <p:cNvSpPr>
            <a:spLocks noChangeArrowheads="1"/>
          </p:cNvSpPr>
          <p:nvPr/>
        </p:nvSpPr>
        <p:spPr bwMode="auto">
          <a:xfrm>
            <a:off x="0" y="37290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 name="Rectangle 3"/>
          <p:cNvSpPr txBox="1">
            <a:spLocks noChangeArrowheads="1"/>
          </p:cNvSpPr>
          <p:nvPr/>
        </p:nvSpPr>
        <p:spPr bwMode="auto">
          <a:xfrm>
            <a:off x="319088" y="571500"/>
            <a:ext cx="7777162" cy="1500188"/>
          </a:xfrm>
          <a:prstGeom prst="rect">
            <a:avLst/>
          </a:prstGeom>
          <a:noFill/>
          <a:ln w="9525">
            <a:noFill/>
            <a:miter lim="800000"/>
            <a:headEnd/>
            <a:tailEnd/>
          </a:ln>
        </p:spPr>
        <p:txBody>
          <a:bodyPr/>
          <a:lstStyle/>
          <a:p>
            <a:pPr marL="342900" indent="-342900" algn="just">
              <a:spcBef>
                <a:spcPct val="20000"/>
              </a:spcBef>
              <a:defRPr/>
            </a:pPr>
            <a:r>
              <a:rPr lang="fa-IR" sz="2000" b="1" kern="0" dirty="0">
                <a:latin typeface="+mn-lt"/>
                <a:cs typeface="B Nazanin" pitchFamily="2" charset="-78"/>
              </a:rPr>
              <a:t>ر</a:t>
            </a:r>
            <a:r>
              <a:rPr lang="fa-IR" sz="2400" b="1" kern="0" dirty="0">
                <a:latin typeface="+mn-lt"/>
                <a:cs typeface="B Nazanin" pitchFamily="2" charset="-78"/>
              </a:rPr>
              <a:t>اه دوم:</a:t>
            </a:r>
          </a:p>
          <a:p>
            <a:pPr marL="342900" indent="-342900" algn="just">
              <a:spcBef>
                <a:spcPct val="20000"/>
              </a:spcBef>
              <a:defRPr/>
            </a:pPr>
            <a:r>
              <a:rPr lang="fa-IR" sz="2000" b="1" kern="0" dirty="0">
                <a:latin typeface="+mn-lt"/>
                <a:cs typeface="B Nazanin" pitchFamily="2" charset="-78"/>
              </a:rPr>
              <a:t>از آنجاکه جریان نقدی در سه سال اول دوره عمر پروژه یکسان می باشد و صرفاً در سال چهارم مبلغ ارزش اسقاط به آن اضافه می گردد، میتوان از فرمول ارزش فعلی </a:t>
            </a:r>
            <a:r>
              <a:rPr lang="en-US" sz="2000" b="1" kern="0" dirty="0">
                <a:latin typeface="+mn-lt"/>
                <a:cs typeface="B Nazanin" pitchFamily="2" charset="-78"/>
              </a:rPr>
              <a:t>n</a:t>
            </a:r>
            <a:r>
              <a:rPr lang="fa-IR" sz="2000" b="1" kern="0" dirty="0">
                <a:latin typeface="+mn-lt"/>
                <a:cs typeface="B Nazanin" pitchFamily="2" charset="-78"/>
              </a:rPr>
              <a:t> قسط یک ریالی استفاده نمود:</a:t>
            </a:r>
          </a:p>
          <a:p>
            <a:pPr marL="342900" indent="-342900" algn="just">
              <a:spcBef>
                <a:spcPct val="20000"/>
              </a:spcBef>
              <a:defRPr/>
            </a:pPr>
            <a:endParaRPr lang="fa-IR" sz="2000" b="1" kern="0" dirty="0">
              <a:latin typeface="+mn-lt"/>
              <a:cs typeface="B Nazanin" pitchFamily="2" charset="-78"/>
            </a:endParaRPr>
          </a:p>
          <a:p>
            <a:pPr marL="342900" indent="-342900" algn="just">
              <a:spcBef>
                <a:spcPct val="20000"/>
              </a:spcBef>
              <a:defRPr/>
            </a:pPr>
            <a:endParaRPr lang="en-US" sz="2000" kern="0" dirty="0">
              <a:latin typeface="+mn-lt"/>
              <a:cs typeface="B Nazanin" pitchFamily="2" charset="-78"/>
            </a:endParaRPr>
          </a:p>
        </p:txBody>
      </p:sp>
      <p:graphicFrame>
        <p:nvGraphicFramePr>
          <p:cNvPr id="75779" name="Object 4"/>
          <p:cNvGraphicFramePr>
            <a:graphicFrameLocks noChangeAspect="1"/>
          </p:cNvGraphicFramePr>
          <p:nvPr/>
        </p:nvGraphicFramePr>
        <p:xfrm>
          <a:off x="461963" y="3643313"/>
          <a:ext cx="7177087" cy="1071562"/>
        </p:xfrm>
        <a:graphic>
          <a:graphicData uri="http://schemas.openxmlformats.org/presentationml/2006/ole">
            <mc:AlternateContent xmlns:mc="http://schemas.openxmlformats.org/markup-compatibility/2006">
              <mc:Choice xmlns:v="urn:schemas-microsoft-com:vml" Requires="v">
                <p:oleObj spid="_x0000_s75818" name="Equation" r:id="rId5" imgW="3492360" imgH="571320" progId="Equation.3">
                  <p:embed/>
                </p:oleObj>
              </mc:Choice>
              <mc:Fallback>
                <p:oleObj name="Equation" r:id="rId5" imgW="3492360" imgH="57132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963" y="3643313"/>
                        <a:ext cx="7177087" cy="107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780" name="Object 4"/>
          <p:cNvGraphicFramePr>
            <a:graphicFrameLocks noChangeAspect="1"/>
          </p:cNvGraphicFramePr>
          <p:nvPr/>
        </p:nvGraphicFramePr>
        <p:xfrm>
          <a:off x="461963" y="5143500"/>
          <a:ext cx="7202487" cy="357188"/>
        </p:xfrm>
        <a:graphic>
          <a:graphicData uri="http://schemas.openxmlformats.org/presentationml/2006/ole">
            <mc:AlternateContent xmlns:mc="http://schemas.openxmlformats.org/markup-compatibility/2006">
              <mc:Choice xmlns:v="urn:schemas-microsoft-com:vml" Requires="v">
                <p:oleObj spid="_x0000_s75819" name="Equation" r:id="rId7" imgW="3504960" imgH="190440" progId="Equation.3">
                  <p:embed/>
                </p:oleObj>
              </mc:Choice>
              <mc:Fallback>
                <p:oleObj name="Equation" r:id="rId7" imgW="3504960" imgH="1904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963" y="5143500"/>
                        <a:ext cx="7202487"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8" name="Content Placeholder 2"/>
          <p:cNvSpPr>
            <a:spLocks noGrp="1"/>
          </p:cNvSpPr>
          <p:nvPr>
            <p:ph idx="1"/>
          </p:nvPr>
        </p:nvSpPr>
        <p:spPr>
          <a:xfrm>
            <a:off x="390525" y="285750"/>
            <a:ext cx="7777163" cy="928688"/>
          </a:xfrm>
        </p:spPr>
        <p:txBody>
          <a:bodyPr/>
          <a:lstStyle/>
          <a:p>
            <a:pPr>
              <a:buFontTx/>
              <a:buNone/>
            </a:pPr>
            <a:r>
              <a:rPr lang="fa-IR" sz="2600" smtClean="0">
                <a:cs typeface="B Nazanin" panose="00000400000000000000" pitchFamily="2" charset="-78"/>
              </a:rPr>
              <a:t>مثال 4: شرکت چالوس در یک پروژه 4 ساله سرمایه گذاری کرده است. هزینه سرمایه شرکت 18% و سایر اطلاعات به شرح زیر است:</a:t>
            </a:r>
            <a:endParaRPr lang="en-US" sz="2600" smtClean="0">
              <a:cs typeface="B Nazanin" panose="00000400000000000000" pitchFamily="2" charset="-78"/>
            </a:endParaRPr>
          </a:p>
        </p:txBody>
      </p:sp>
      <p:graphicFrame>
        <p:nvGraphicFramePr>
          <p:cNvPr id="4" name="Table 3"/>
          <p:cNvGraphicFramePr>
            <a:graphicFrameLocks noGrp="1"/>
          </p:cNvGraphicFramePr>
          <p:nvPr/>
        </p:nvGraphicFramePr>
        <p:xfrm>
          <a:off x="1176338" y="1214438"/>
          <a:ext cx="6022975" cy="1981200"/>
        </p:xfrm>
        <a:graphic>
          <a:graphicData uri="http://schemas.openxmlformats.org/drawingml/2006/table">
            <a:tbl>
              <a:tblPr firstRow="1" bandRow="1">
                <a:tableStyleId>{5C22544A-7EE6-4342-B048-85BDC9FD1C3A}</a:tableStyleId>
              </a:tblPr>
              <a:tblGrid>
                <a:gridCol w="2500101"/>
                <a:gridCol w="2142943"/>
                <a:gridCol w="1379931"/>
              </a:tblGrid>
              <a:tr h="370840">
                <a:tc>
                  <a:txBody>
                    <a:bodyPr/>
                    <a:lstStyle/>
                    <a:p>
                      <a:pPr algn="ctr" rtl="1"/>
                      <a:r>
                        <a:rPr lang="fa-IR" sz="2000" dirty="0" smtClean="0">
                          <a:solidFill>
                            <a:schemeClr val="tx1"/>
                          </a:solidFill>
                          <a:cs typeface="B Nazanin" pitchFamily="2" charset="-78"/>
                        </a:rPr>
                        <a:t>ارزش فعلی با نرخ</a:t>
                      </a:r>
                      <a:r>
                        <a:rPr lang="fa-IR" sz="2000" baseline="0" dirty="0" smtClean="0">
                          <a:solidFill>
                            <a:schemeClr val="tx1"/>
                          </a:solidFill>
                          <a:cs typeface="B Nazanin" pitchFamily="2" charset="-78"/>
                        </a:rPr>
                        <a:t> 18%</a:t>
                      </a:r>
                      <a:endParaRPr lang="en-US" sz="2000" dirty="0">
                        <a:solidFill>
                          <a:schemeClr val="tx1"/>
                        </a:solidFill>
                        <a:cs typeface="B Nazanin" pitchFamily="2" charset="-78"/>
                      </a:endParaRPr>
                    </a:p>
                  </a:txBody>
                  <a:tcPr marL="91432" marR="91432">
                    <a:solidFill>
                      <a:srgbClr val="4AD66F"/>
                    </a:solidFill>
                  </a:tcPr>
                </a:tc>
                <a:tc>
                  <a:txBody>
                    <a:bodyPr/>
                    <a:lstStyle/>
                    <a:p>
                      <a:pPr algn="ctr" rtl="1"/>
                      <a:r>
                        <a:rPr lang="fa-IR" sz="2000" dirty="0" smtClean="0">
                          <a:solidFill>
                            <a:schemeClr val="tx1"/>
                          </a:solidFill>
                          <a:cs typeface="B Nazanin" pitchFamily="2" charset="-78"/>
                        </a:rPr>
                        <a:t>جریان نقدی خالص</a:t>
                      </a:r>
                      <a:endParaRPr lang="en-US" sz="2000" dirty="0">
                        <a:solidFill>
                          <a:schemeClr val="tx1"/>
                        </a:solidFill>
                        <a:cs typeface="B Nazanin" pitchFamily="2" charset="-78"/>
                      </a:endParaRPr>
                    </a:p>
                  </a:txBody>
                  <a:tcPr marL="91432" marR="91432">
                    <a:solidFill>
                      <a:srgbClr val="4AD66F"/>
                    </a:solidFill>
                  </a:tcPr>
                </a:tc>
                <a:tc>
                  <a:txBody>
                    <a:bodyPr/>
                    <a:lstStyle/>
                    <a:p>
                      <a:pPr algn="ctr" rtl="1"/>
                      <a:r>
                        <a:rPr lang="fa-IR" sz="2000" dirty="0" smtClean="0">
                          <a:solidFill>
                            <a:schemeClr val="tx1"/>
                          </a:solidFill>
                          <a:cs typeface="B Nazanin" pitchFamily="2" charset="-78"/>
                        </a:rPr>
                        <a:t>سال</a:t>
                      </a:r>
                      <a:endParaRPr lang="en-US" sz="2000" dirty="0">
                        <a:solidFill>
                          <a:schemeClr val="tx1"/>
                        </a:solidFill>
                        <a:cs typeface="B Nazanin" pitchFamily="2" charset="-78"/>
                      </a:endParaRPr>
                    </a:p>
                  </a:txBody>
                  <a:tcPr marL="91432" marR="91432">
                    <a:solidFill>
                      <a:srgbClr val="4AD66F"/>
                    </a:solidFill>
                  </a:tcPr>
                </a:tc>
              </a:tr>
              <a:tr h="370840">
                <a:tc>
                  <a:txBody>
                    <a:bodyPr/>
                    <a:lstStyle/>
                    <a:p>
                      <a:pPr algn="ctr" rtl="1"/>
                      <a:r>
                        <a:rPr lang="fa-IR" sz="2000" dirty="0" smtClean="0">
                          <a:cs typeface="B Nazanin" pitchFamily="2" charset="-78"/>
                        </a:rPr>
                        <a:t>0.8475</a:t>
                      </a:r>
                      <a:endParaRPr lang="en-US" sz="2000" dirty="0">
                        <a:cs typeface="B Nazanin" pitchFamily="2" charset="-78"/>
                      </a:endParaRPr>
                    </a:p>
                  </a:txBody>
                  <a:tcPr marL="91432" marR="91432">
                    <a:solidFill>
                      <a:srgbClr val="92D050"/>
                    </a:solidFill>
                  </a:tcPr>
                </a:tc>
                <a:tc>
                  <a:txBody>
                    <a:bodyPr/>
                    <a:lstStyle/>
                    <a:p>
                      <a:pPr algn="ctr" rtl="1"/>
                      <a:r>
                        <a:rPr lang="fa-IR" sz="2000" dirty="0" smtClean="0">
                          <a:cs typeface="B Nazanin" pitchFamily="2" charset="-78"/>
                        </a:rPr>
                        <a:t>2000000</a:t>
                      </a:r>
                      <a:endParaRPr lang="en-US" sz="2000" dirty="0">
                        <a:cs typeface="B Nazanin" pitchFamily="2" charset="-78"/>
                      </a:endParaRPr>
                    </a:p>
                  </a:txBody>
                  <a:tcPr marL="91432" marR="91432">
                    <a:solidFill>
                      <a:srgbClr val="92D050"/>
                    </a:solidFill>
                  </a:tcPr>
                </a:tc>
                <a:tc>
                  <a:txBody>
                    <a:bodyPr/>
                    <a:lstStyle/>
                    <a:p>
                      <a:pPr algn="ctr" rtl="1"/>
                      <a:r>
                        <a:rPr lang="fa-IR" sz="2000" dirty="0" smtClean="0">
                          <a:cs typeface="B Nazanin" pitchFamily="2" charset="-78"/>
                        </a:rPr>
                        <a:t>1</a:t>
                      </a:r>
                      <a:endParaRPr lang="en-US" sz="2000" dirty="0">
                        <a:cs typeface="B Nazanin" pitchFamily="2" charset="-78"/>
                      </a:endParaRPr>
                    </a:p>
                  </a:txBody>
                  <a:tcPr marL="91432" marR="91432">
                    <a:solidFill>
                      <a:srgbClr val="92D050"/>
                    </a:solidFill>
                  </a:tcPr>
                </a:tc>
              </a:tr>
              <a:tr h="370840">
                <a:tc>
                  <a:txBody>
                    <a:bodyPr/>
                    <a:lstStyle/>
                    <a:p>
                      <a:pPr algn="ctr" rtl="1"/>
                      <a:r>
                        <a:rPr lang="fa-IR" sz="2000" dirty="0" smtClean="0">
                          <a:cs typeface="B Nazanin" pitchFamily="2" charset="-78"/>
                        </a:rPr>
                        <a:t>0.7182</a:t>
                      </a:r>
                      <a:endParaRPr lang="en-US" sz="2000" dirty="0">
                        <a:cs typeface="B Nazanin" pitchFamily="2" charset="-78"/>
                      </a:endParaRPr>
                    </a:p>
                  </a:txBody>
                  <a:tcPr marL="91432" marR="91432">
                    <a:solidFill>
                      <a:srgbClr val="92D050"/>
                    </a:solidFill>
                  </a:tcPr>
                </a:tc>
                <a:tc>
                  <a:txBody>
                    <a:bodyPr/>
                    <a:lstStyle/>
                    <a:p>
                      <a:pPr algn="ctr" rtl="1"/>
                      <a:r>
                        <a:rPr lang="fa-IR" sz="2000" dirty="0" smtClean="0">
                          <a:cs typeface="B Nazanin" pitchFamily="2" charset="-78"/>
                        </a:rPr>
                        <a:t>2200000</a:t>
                      </a:r>
                      <a:endParaRPr lang="en-US" sz="2000" dirty="0">
                        <a:cs typeface="B Nazanin" pitchFamily="2" charset="-78"/>
                      </a:endParaRPr>
                    </a:p>
                  </a:txBody>
                  <a:tcPr marL="91432" marR="91432">
                    <a:solidFill>
                      <a:srgbClr val="92D050"/>
                    </a:solidFill>
                  </a:tcPr>
                </a:tc>
                <a:tc>
                  <a:txBody>
                    <a:bodyPr/>
                    <a:lstStyle/>
                    <a:p>
                      <a:pPr algn="ctr" rtl="1"/>
                      <a:r>
                        <a:rPr lang="fa-IR" sz="2000" dirty="0" smtClean="0">
                          <a:cs typeface="B Nazanin" pitchFamily="2" charset="-78"/>
                        </a:rPr>
                        <a:t>2</a:t>
                      </a:r>
                      <a:endParaRPr lang="en-US" sz="2000" dirty="0">
                        <a:cs typeface="B Nazanin" pitchFamily="2" charset="-78"/>
                      </a:endParaRPr>
                    </a:p>
                  </a:txBody>
                  <a:tcPr marL="91432" marR="91432">
                    <a:solidFill>
                      <a:srgbClr val="92D050"/>
                    </a:solidFill>
                  </a:tcPr>
                </a:tc>
              </a:tr>
              <a:tr h="370840">
                <a:tc>
                  <a:txBody>
                    <a:bodyPr/>
                    <a:lstStyle/>
                    <a:p>
                      <a:pPr algn="ctr" rtl="1"/>
                      <a:r>
                        <a:rPr lang="fa-IR" sz="2000" dirty="0" smtClean="0">
                          <a:cs typeface="B Nazanin" pitchFamily="2" charset="-78"/>
                        </a:rPr>
                        <a:t>0.6086</a:t>
                      </a:r>
                      <a:endParaRPr lang="en-US" sz="2000" dirty="0">
                        <a:cs typeface="B Nazanin" pitchFamily="2" charset="-78"/>
                      </a:endParaRPr>
                    </a:p>
                  </a:txBody>
                  <a:tcPr marL="91432" marR="91432">
                    <a:solidFill>
                      <a:srgbClr val="92D050"/>
                    </a:solidFill>
                  </a:tcPr>
                </a:tc>
                <a:tc>
                  <a:txBody>
                    <a:bodyPr/>
                    <a:lstStyle/>
                    <a:p>
                      <a:pPr algn="ctr" rtl="1"/>
                      <a:r>
                        <a:rPr lang="fa-IR" sz="2000" dirty="0" smtClean="0">
                          <a:cs typeface="B Nazanin" pitchFamily="2" charset="-78"/>
                        </a:rPr>
                        <a:t>2400000</a:t>
                      </a:r>
                      <a:endParaRPr lang="en-US" sz="2000" dirty="0">
                        <a:cs typeface="B Nazanin" pitchFamily="2" charset="-78"/>
                      </a:endParaRPr>
                    </a:p>
                  </a:txBody>
                  <a:tcPr marL="91432" marR="91432">
                    <a:solidFill>
                      <a:srgbClr val="92D050"/>
                    </a:solidFill>
                  </a:tcPr>
                </a:tc>
                <a:tc>
                  <a:txBody>
                    <a:bodyPr/>
                    <a:lstStyle/>
                    <a:p>
                      <a:pPr algn="ctr" rtl="1"/>
                      <a:r>
                        <a:rPr lang="fa-IR" sz="2000" dirty="0" smtClean="0">
                          <a:cs typeface="B Nazanin" pitchFamily="2" charset="-78"/>
                        </a:rPr>
                        <a:t>3</a:t>
                      </a:r>
                      <a:endParaRPr lang="en-US" sz="2000" dirty="0">
                        <a:cs typeface="B Nazanin" pitchFamily="2" charset="-78"/>
                      </a:endParaRPr>
                    </a:p>
                  </a:txBody>
                  <a:tcPr marL="91432" marR="91432">
                    <a:solidFill>
                      <a:srgbClr val="92D050"/>
                    </a:solidFill>
                  </a:tcPr>
                </a:tc>
              </a:tr>
              <a:tr h="370840">
                <a:tc>
                  <a:txBody>
                    <a:bodyPr/>
                    <a:lstStyle/>
                    <a:p>
                      <a:pPr algn="ctr" rtl="1"/>
                      <a:r>
                        <a:rPr lang="fa-IR" sz="2000" dirty="0" smtClean="0">
                          <a:cs typeface="B Nazanin" pitchFamily="2" charset="-78"/>
                        </a:rPr>
                        <a:t>0.5158</a:t>
                      </a:r>
                      <a:endParaRPr lang="en-US" sz="2000" dirty="0">
                        <a:cs typeface="B Nazanin" pitchFamily="2" charset="-78"/>
                      </a:endParaRPr>
                    </a:p>
                  </a:txBody>
                  <a:tcPr marL="91432" marR="91432">
                    <a:solidFill>
                      <a:srgbClr val="92D050"/>
                    </a:solidFill>
                  </a:tcPr>
                </a:tc>
                <a:tc>
                  <a:txBody>
                    <a:bodyPr/>
                    <a:lstStyle/>
                    <a:p>
                      <a:pPr algn="ctr" rtl="1"/>
                      <a:r>
                        <a:rPr lang="fa-IR" sz="2000" dirty="0" smtClean="0">
                          <a:cs typeface="B Nazanin" pitchFamily="2" charset="-78"/>
                        </a:rPr>
                        <a:t>2600000</a:t>
                      </a:r>
                      <a:endParaRPr lang="en-US" sz="2000" dirty="0">
                        <a:cs typeface="B Nazanin" pitchFamily="2" charset="-78"/>
                      </a:endParaRPr>
                    </a:p>
                  </a:txBody>
                  <a:tcPr marL="91432" marR="91432">
                    <a:solidFill>
                      <a:srgbClr val="92D050"/>
                    </a:solidFill>
                  </a:tcPr>
                </a:tc>
                <a:tc>
                  <a:txBody>
                    <a:bodyPr/>
                    <a:lstStyle/>
                    <a:p>
                      <a:pPr algn="ctr" rtl="1"/>
                      <a:r>
                        <a:rPr lang="fa-IR" sz="2000" dirty="0" smtClean="0">
                          <a:cs typeface="B Nazanin" pitchFamily="2" charset="-78"/>
                        </a:rPr>
                        <a:t>4</a:t>
                      </a:r>
                      <a:endParaRPr lang="en-US" sz="2000" dirty="0">
                        <a:cs typeface="B Nazanin" pitchFamily="2" charset="-78"/>
                      </a:endParaRPr>
                    </a:p>
                  </a:txBody>
                  <a:tcPr marL="91432" marR="91432">
                    <a:solidFill>
                      <a:srgbClr val="92D050"/>
                    </a:solidFill>
                  </a:tcPr>
                </a:tc>
              </a:tr>
            </a:tbl>
          </a:graphicData>
        </a:graphic>
      </p:graphicFrame>
      <p:graphicFrame>
        <p:nvGraphicFramePr>
          <p:cNvPr id="76802" name="Object 2"/>
          <p:cNvGraphicFramePr>
            <a:graphicFrameLocks noChangeAspect="1"/>
          </p:cNvGraphicFramePr>
          <p:nvPr/>
        </p:nvGraphicFramePr>
        <p:xfrm>
          <a:off x="604838" y="5178425"/>
          <a:ext cx="7789862" cy="312738"/>
        </p:xfrm>
        <a:graphic>
          <a:graphicData uri="http://schemas.openxmlformats.org/presentationml/2006/ole">
            <mc:AlternateContent xmlns:mc="http://schemas.openxmlformats.org/markup-compatibility/2006">
              <mc:Choice xmlns:v="urn:schemas-microsoft-com:vml" Requires="v">
                <p:oleObj spid="_x0000_s76902" name="Equation" r:id="rId3" imgW="5283000" imgH="190440" progId="Equation.3">
                  <p:embed/>
                </p:oleObj>
              </mc:Choice>
              <mc:Fallback>
                <p:oleObj name="Equation" r:id="rId3" imgW="5283000" imgH="1904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5178425"/>
                        <a:ext cx="7789862"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3" name="Object 3"/>
          <p:cNvGraphicFramePr>
            <a:graphicFrameLocks noChangeAspect="1"/>
          </p:cNvGraphicFramePr>
          <p:nvPr/>
        </p:nvGraphicFramePr>
        <p:xfrm>
          <a:off x="3105150" y="6178550"/>
          <a:ext cx="2359025" cy="250825"/>
        </p:xfrm>
        <a:graphic>
          <a:graphicData uri="http://schemas.openxmlformats.org/presentationml/2006/ole">
            <mc:AlternateContent xmlns:mc="http://schemas.openxmlformats.org/markup-compatibility/2006">
              <mc:Choice xmlns:v="urn:schemas-microsoft-com:vml" Requires="v">
                <p:oleObj spid="_x0000_s76903" name="Equation" r:id="rId5" imgW="1180800" imgH="152280" progId="Equation.3">
                  <p:embed/>
                </p:oleObj>
              </mc:Choice>
              <mc:Fallback>
                <p:oleObj name="Equation" r:id="rId5" imgW="1180800" imgH="1522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5150" y="6178550"/>
                        <a:ext cx="2359025"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4" name="Object 4"/>
          <p:cNvGraphicFramePr>
            <a:graphicFrameLocks noChangeAspect="1"/>
          </p:cNvGraphicFramePr>
          <p:nvPr/>
        </p:nvGraphicFramePr>
        <p:xfrm>
          <a:off x="604838" y="4678363"/>
          <a:ext cx="1714500" cy="250825"/>
        </p:xfrm>
        <a:graphic>
          <a:graphicData uri="http://schemas.openxmlformats.org/presentationml/2006/ole">
            <mc:AlternateContent xmlns:mc="http://schemas.openxmlformats.org/markup-compatibility/2006">
              <mc:Choice xmlns:v="urn:schemas-microsoft-com:vml" Requires="v">
                <p:oleObj spid="_x0000_s76904" name="Equation" r:id="rId7" imgW="799920" imgH="152280" progId="Equation.3">
                  <p:embed/>
                </p:oleObj>
              </mc:Choice>
              <mc:Fallback>
                <p:oleObj name="Equation" r:id="rId7" imgW="799920" imgH="1522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838" y="4678363"/>
                        <a:ext cx="1714500"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5" name="Object 5"/>
          <p:cNvGraphicFramePr>
            <a:graphicFrameLocks noChangeAspect="1"/>
          </p:cNvGraphicFramePr>
          <p:nvPr/>
        </p:nvGraphicFramePr>
        <p:xfrm>
          <a:off x="604838" y="5678488"/>
          <a:ext cx="1179512" cy="250825"/>
        </p:xfrm>
        <a:graphic>
          <a:graphicData uri="http://schemas.openxmlformats.org/presentationml/2006/ole">
            <mc:AlternateContent xmlns:mc="http://schemas.openxmlformats.org/markup-compatibility/2006">
              <mc:Choice xmlns:v="urn:schemas-microsoft-com:vml" Requires="v">
                <p:oleObj spid="_x0000_s76905" name="Equation" r:id="rId9" imgW="799920" imgH="152280" progId="Equation.3">
                  <p:embed/>
                </p:oleObj>
              </mc:Choice>
              <mc:Fallback>
                <p:oleObj name="Equation" r:id="rId9" imgW="799920" imgH="15228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4838" y="5678488"/>
                        <a:ext cx="1179512"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6" name="Object 6"/>
          <p:cNvGraphicFramePr>
            <a:graphicFrameLocks noChangeAspect="1"/>
          </p:cNvGraphicFramePr>
          <p:nvPr/>
        </p:nvGraphicFramePr>
        <p:xfrm>
          <a:off x="5821363" y="6178550"/>
          <a:ext cx="1790700" cy="250825"/>
        </p:xfrm>
        <a:graphic>
          <a:graphicData uri="http://schemas.openxmlformats.org/presentationml/2006/ole">
            <mc:AlternateContent xmlns:mc="http://schemas.openxmlformats.org/markup-compatibility/2006">
              <mc:Choice xmlns:v="urn:schemas-microsoft-com:vml" Requires="v">
                <p:oleObj spid="_x0000_s76906" name="Equation" r:id="rId11" imgW="685800" imgH="152280" progId="Equation.3">
                  <p:embed/>
                </p:oleObj>
              </mc:Choice>
              <mc:Fallback>
                <p:oleObj name="Equation" r:id="rId11" imgW="685800" imgH="15228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1363" y="6178550"/>
                        <a:ext cx="1790700"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7" name="Object 7"/>
          <p:cNvGraphicFramePr>
            <a:graphicFrameLocks noChangeAspect="1"/>
          </p:cNvGraphicFramePr>
          <p:nvPr/>
        </p:nvGraphicFramePr>
        <p:xfrm>
          <a:off x="604838" y="6178550"/>
          <a:ext cx="1714500" cy="250825"/>
        </p:xfrm>
        <a:graphic>
          <a:graphicData uri="http://schemas.openxmlformats.org/presentationml/2006/ole">
            <mc:AlternateContent xmlns:mc="http://schemas.openxmlformats.org/markup-compatibility/2006">
              <mc:Choice xmlns:v="urn:schemas-microsoft-com:vml" Requires="v">
                <p:oleObj spid="_x0000_s76907" name="Equation" r:id="rId13" imgW="799920" imgH="152280" progId="Equation.3">
                  <p:embed/>
                </p:oleObj>
              </mc:Choice>
              <mc:Fallback>
                <p:oleObj name="Equation" r:id="rId13" imgW="799920" imgH="15228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4838" y="6178550"/>
                        <a:ext cx="1714500"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2"/>
          <p:cNvSpPr txBox="1">
            <a:spLocks/>
          </p:cNvSpPr>
          <p:nvPr/>
        </p:nvSpPr>
        <p:spPr bwMode="auto">
          <a:xfrm>
            <a:off x="533400" y="3429000"/>
            <a:ext cx="7777163" cy="857250"/>
          </a:xfrm>
          <a:prstGeom prst="rect">
            <a:avLst/>
          </a:prstGeom>
          <a:noFill/>
          <a:ln w="9525">
            <a:noFill/>
            <a:miter lim="800000"/>
            <a:headEnd/>
            <a:tailEnd/>
          </a:ln>
        </p:spPr>
        <p:txBody>
          <a:bodyPr/>
          <a:lstStyle/>
          <a:p>
            <a:pPr marL="342900" indent="-342900" eaLnBrk="0" hangingPunct="0">
              <a:spcBef>
                <a:spcPct val="20000"/>
              </a:spcBef>
              <a:defRPr/>
            </a:pPr>
            <a:r>
              <a:rPr lang="fa-IR" sz="2600" kern="0" dirty="0">
                <a:latin typeface="+mn-lt"/>
                <a:cs typeface="B Nazanin" pitchFamily="2" charset="-78"/>
              </a:rPr>
              <a:t>اگر ارزش فعلی خالص برابر با 470000 ریال باشد، سرمایه گذاری طرح چند ریال است؟ (نیمسال 88-87)</a:t>
            </a:r>
            <a:endParaRPr lang="en-US" sz="26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9" name="Rectangle 4"/>
          <p:cNvSpPr>
            <a:spLocks noChangeArrowheads="1"/>
          </p:cNvSpPr>
          <p:nvPr/>
        </p:nvSpPr>
        <p:spPr bwMode="auto">
          <a:xfrm>
            <a:off x="0" y="312896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77826" name="Object 5"/>
          <p:cNvGraphicFramePr>
            <a:graphicFrameLocks noChangeAspect="1"/>
          </p:cNvGraphicFramePr>
          <p:nvPr/>
        </p:nvGraphicFramePr>
        <p:xfrm>
          <a:off x="1033463" y="2500313"/>
          <a:ext cx="4279900" cy="1071562"/>
        </p:xfrm>
        <a:graphic>
          <a:graphicData uri="http://schemas.openxmlformats.org/presentationml/2006/ole">
            <mc:AlternateContent xmlns:mc="http://schemas.openxmlformats.org/markup-compatibility/2006">
              <mc:Choice xmlns:v="urn:schemas-microsoft-com:vml" Requires="v">
                <p:oleObj spid="_x0000_s77866" name="Equation" r:id="rId3" imgW="2082600" imgH="571320" progId="Equation.3">
                  <p:embed/>
                </p:oleObj>
              </mc:Choice>
              <mc:Fallback>
                <p:oleObj name="Equation" r:id="rId3" imgW="2082600" imgH="57132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3" y="2500313"/>
                        <a:ext cx="4279900" cy="107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830" name="Rectangle 6"/>
          <p:cNvSpPr>
            <a:spLocks noChangeArrowheads="1"/>
          </p:cNvSpPr>
          <p:nvPr/>
        </p:nvSpPr>
        <p:spPr bwMode="auto">
          <a:xfrm>
            <a:off x="0" y="37290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 name="Rectangle 3"/>
          <p:cNvSpPr txBox="1">
            <a:spLocks noChangeArrowheads="1"/>
          </p:cNvSpPr>
          <p:nvPr/>
        </p:nvSpPr>
        <p:spPr bwMode="auto">
          <a:xfrm>
            <a:off x="319088" y="357188"/>
            <a:ext cx="7931150" cy="1857375"/>
          </a:xfrm>
          <a:prstGeom prst="rect">
            <a:avLst/>
          </a:prstGeom>
          <a:noFill/>
          <a:ln w="9525">
            <a:noFill/>
            <a:miter lim="800000"/>
            <a:headEnd/>
            <a:tailEnd/>
          </a:ln>
        </p:spPr>
        <p:txBody>
          <a:bodyPr/>
          <a:lstStyle/>
          <a:p>
            <a:pPr marL="342900" indent="-342900" algn="just">
              <a:spcBef>
                <a:spcPct val="20000"/>
              </a:spcBef>
              <a:defRPr/>
            </a:pPr>
            <a:r>
              <a:rPr lang="fa-IR" sz="2400" b="1" kern="0" dirty="0">
                <a:latin typeface="+mn-lt"/>
                <a:cs typeface="B Nazanin" pitchFamily="2" charset="-78"/>
              </a:rPr>
              <a:t>مثال 5: </a:t>
            </a:r>
            <a:r>
              <a:rPr lang="fa-IR" sz="2400" kern="0" dirty="0">
                <a:latin typeface="+mn-lt"/>
                <a:cs typeface="B Nazanin" pitchFamily="2" charset="-78"/>
              </a:rPr>
              <a:t>شرکت آسمان در نظر دارد تجهیزاتی به مبلغ 1000000 ریال را خریداری کند.عمد مفید این تجهیزات 5 سال وارزش اسقاط آن 100000 ریال می باشد. اگر خالص جریان نقدینه در طی عمر مفید این تجهیزات سالانه 300000 ریال و نرخ هزینه سرمایه شرکت 20% باشد، با استفاده از روش </a:t>
            </a:r>
            <a:r>
              <a:rPr lang="en-US" sz="2000" kern="0" dirty="0">
                <a:latin typeface="+mn-lt"/>
                <a:cs typeface="B Nazanin" pitchFamily="2" charset="-78"/>
              </a:rPr>
              <a:t>NPV</a:t>
            </a:r>
            <a:r>
              <a:rPr lang="fa-IR" sz="2400" kern="0" dirty="0">
                <a:latin typeface="+mn-lt"/>
                <a:cs typeface="B Nazanin" pitchFamily="2" charset="-78"/>
              </a:rPr>
              <a:t> آیا خرید این تجهیزات به صرفه است؟</a:t>
            </a:r>
          </a:p>
          <a:p>
            <a:pPr marL="342900" indent="-342900" algn="just">
              <a:spcBef>
                <a:spcPct val="20000"/>
              </a:spcBef>
              <a:defRPr/>
            </a:pPr>
            <a:endParaRPr lang="fa-IR" sz="2400" b="1" kern="0" dirty="0">
              <a:latin typeface="+mn-lt"/>
              <a:cs typeface="B Nazanin" pitchFamily="2" charset="-78"/>
            </a:endParaRPr>
          </a:p>
          <a:p>
            <a:pPr marL="342900" indent="-342900" algn="just">
              <a:spcBef>
                <a:spcPct val="20000"/>
              </a:spcBef>
              <a:defRPr/>
            </a:pPr>
            <a:endParaRPr lang="en-US" sz="2400" kern="0" dirty="0">
              <a:latin typeface="+mn-lt"/>
              <a:cs typeface="B Nazanin" pitchFamily="2" charset="-78"/>
            </a:endParaRPr>
          </a:p>
        </p:txBody>
      </p:sp>
      <p:graphicFrame>
        <p:nvGraphicFramePr>
          <p:cNvPr id="77827" name="Object 3"/>
          <p:cNvGraphicFramePr>
            <a:graphicFrameLocks noChangeAspect="1"/>
          </p:cNvGraphicFramePr>
          <p:nvPr/>
        </p:nvGraphicFramePr>
        <p:xfrm>
          <a:off x="917575" y="3643313"/>
          <a:ext cx="6264275" cy="1071562"/>
        </p:xfrm>
        <a:graphic>
          <a:graphicData uri="http://schemas.openxmlformats.org/presentationml/2006/ole">
            <mc:AlternateContent xmlns:mc="http://schemas.openxmlformats.org/markup-compatibility/2006">
              <mc:Choice xmlns:v="urn:schemas-microsoft-com:vml" Requires="v">
                <p:oleObj spid="_x0000_s77867" name="Equation" r:id="rId5" imgW="3047760" imgH="571320" progId="Equation.3">
                  <p:embed/>
                </p:oleObj>
              </mc:Choice>
              <mc:Fallback>
                <p:oleObj name="Equation" r:id="rId5" imgW="3047760" imgH="57132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575" y="3643313"/>
                        <a:ext cx="6264275" cy="107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28" name="Object 4"/>
          <p:cNvGraphicFramePr>
            <a:graphicFrameLocks noChangeAspect="1"/>
          </p:cNvGraphicFramePr>
          <p:nvPr/>
        </p:nvGraphicFramePr>
        <p:xfrm>
          <a:off x="890588" y="5072063"/>
          <a:ext cx="4984750" cy="357187"/>
        </p:xfrm>
        <a:graphic>
          <a:graphicData uri="http://schemas.openxmlformats.org/presentationml/2006/ole">
            <mc:AlternateContent xmlns:mc="http://schemas.openxmlformats.org/markup-compatibility/2006">
              <mc:Choice xmlns:v="urn:schemas-microsoft-com:vml" Requires="v">
                <p:oleObj spid="_x0000_s77868" name="Equation" r:id="rId7" imgW="2425680" imgH="190440" progId="Equation.3">
                  <p:embed/>
                </p:oleObj>
              </mc:Choice>
              <mc:Fallback>
                <p:oleObj name="Equation" r:id="rId7" imgW="2425680" imgH="1904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0588" y="5072063"/>
                        <a:ext cx="4984750"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txBox="1">
            <a:spLocks noChangeArrowheads="1"/>
          </p:cNvSpPr>
          <p:nvPr/>
        </p:nvSpPr>
        <p:spPr bwMode="auto">
          <a:xfrm>
            <a:off x="461963" y="5715000"/>
            <a:ext cx="7931150" cy="571500"/>
          </a:xfrm>
          <a:prstGeom prst="rect">
            <a:avLst/>
          </a:prstGeom>
          <a:noFill/>
          <a:ln w="9525">
            <a:noFill/>
            <a:miter lim="800000"/>
            <a:headEnd/>
            <a:tailEnd/>
          </a:ln>
        </p:spPr>
        <p:txBody>
          <a:bodyPr/>
          <a:lstStyle/>
          <a:p>
            <a:pPr marL="342900" indent="-342900" algn="just">
              <a:spcBef>
                <a:spcPct val="20000"/>
              </a:spcBef>
              <a:defRPr/>
            </a:pPr>
            <a:r>
              <a:rPr lang="fa-IR" sz="2400" kern="0" dirty="0">
                <a:latin typeface="+mn-lt"/>
                <a:cs typeface="B Nazanin" pitchFamily="2" charset="-78"/>
              </a:rPr>
              <a:t>به دلیل اینکه </a:t>
            </a:r>
            <a:r>
              <a:rPr lang="en-US" sz="2000" kern="0" dirty="0">
                <a:latin typeface="Arial" charset="0"/>
                <a:cs typeface="B Nazanin" pitchFamily="2" charset="-78"/>
              </a:rPr>
              <a:t>NPV</a:t>
            </a:r>
            <a:r>
              <a:rPr lang="fa-IR" sz="2400" kern="0" dirty="0">
                <a:latin typeface="+mn-lt"/>
                <a:cs typeface="B Nazanin" pitchFamily="2" charset="-78"/>
              </a:rPr>
              <a:t> منفی می باشد بنابراین خرید این تجهیزات به صرفه نیست.</a:t>
            </a:r>
            <a:endParaRPr lang="fa-IR" sz="2200" kern="0" dirty="0">
              <a:latin typeface="+mn-lt"/>
              <a:cs typeface="B Nazanin" pitchFamily="2" charset="-78"/>
            </a:endParaRPr>
          </a:p>
          <a:p>
            <a:pPr marL="342900" indent="-342900" algn="just">
              <a:spcBef>
                <a:spcPct val="20000"/>
              </a:spcBef>
              <a:defRPr/>
            </a:pPr>
            <a:endParaRPr lang="fa-IR" sz="2400" kern="0" dirty="0">
              <a:latin typeface="+mn-lt"/>
              <a:cs typeface="B Nazanin" pitchFamily="2" charset="-78"/>
            </a:endParaRPr>
          </a:p>
          <a:p>
            <a:pPr marL="342900" indent="-342900" algn="just">
              <a:spcBef>
                <a:spcPct val="20000"/>
              </a:spcBef>
              <a:defRPr/>
            </a:pPr>
            <a:endParaRPr lang="en-US" sz="24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a:xfrm>
            <a:off x="431800" y="274638"/>
            <a:ext cx="7777163" cy="868362"/>
          </a:xfrm>
        </p:spPr>
        <p:txBody>
          <a:bodyPr/>
          <a:lstStyle/>
          <a:p>
            <a:pPr algn="r" eaLnBrk="1" hangingPunct="1"/>
            <a:r>
              <a:rPr lang="fa-IR" sz="3600" b="1" smtClean="0">
                <a:solidFill>
                  <a:srgbClr val="FF0000"/>
                </a:solidFill>
                <a:cs typeface="B Nazanin" panose="00000400000000000000" pitchFamily="2" charset="-78"/>
              </a:rPr>
              <a:t>ب) نرخ بازده داخلي يا دروني ( </a:t>
            </a:r>
            <a:r>
              <a:rPr lang="en-US" sz="3000" b="1" smtClean="0">
                <a:solidFill>
                  <a:srgbClr val="FF0000"/>
                </a:solidFill>
                <a:cs typeface="B Nazanin" panose="00000400000000000000" pitchFamily="2" charset="-78"/>
              </a:rPr>
              <a:t>IRR</a:t>
            </a:r>
            <a:r>
              <a:rPr lang="fa-IR" sz="3600" b="1" smtClean="0">
                <a:solidFill>
                  <a:srgbClr val="FF0000"/>
                </a:solidFill>
                <a:cs typeface="B Nazanin" panose="00000400000000000000" pitchFamily="2" charset="-78"/>
              </a:rPr>
              <a:t> )</a:t>
            </a:r>
            <a:endParaRPr lang="en-US" sz="3600" b="1" smtClean="0">
              <a:solidFill>
                <a:srgbClr val="FF0000"/>
              </a:solidFill>
              <a:cs typeface="B Nazanin" panose="00000400000000000000" pitchFamily="2" charset="-78"/>
            </a:endParaRPr>
          </a:p>
        </p:txBody>
      </p:sp>
      <p:sp>
        <p:nvSpPr>
          <p:cNvPr id="78852" name="Rectangle 3"/>
          <p:cNvSpPr>
            <a:spLocks noGrp="1" noChangeArrowheads="1"/>
          </p:cNvSpPr>
          <p:nvPr>
            <p:ph type="body" idx="1"/>
          </p:nvPr>
        </p:nvSpPr>
        <p:spPr>
          <a:xfrm>
            <a:off x="390525" y="1285875"/>
            <a:ext cx="7777163" cy="1285875"/>
          </a:xfrm>
        </p:spPr>
        <p:txBody>
          <a:bodyPr/>
          <a:lstStyle/>
          <a:p>
            <a:pPr algn="just" eaLnBrk="1" hangingPunct="1">
              <a:buFontTx/>
              <a:buNone/>
            </a:pPr>
            <a:r>
              <a:rPr lang="fa-IR" sz="2800" smtClean="0">
                <a:cs typeface="B Nazanin" panose="00000400000000000000" pitchFamily="2" charset="-78"/>
              </a:rPr>
              <a:t>نرخ بازده داخلي يا نرخ بازده دروني عبارت است از آن نرخي كه اگر با آن </a:t>
            </a:r>
            <a:r>
              <a:rPr lang="en-US" sz="2200" smtClean="0">
                <a:cs typeface="B Nazanin" panose="00000400000000000000" pitchFamily="2" charset="-78"/>
              </a:rPr>
              <a:t>NPV</a:t>
            </a:r>
            <a:r>
              <a:rPr lang="fa-IR" sz="2800" smtClean="0">
                <a:cs typeface="B Nazanin" panose="00000400000000000000" pitchFamily="2" charset="-78"/>
              </a:rPr>
              <a:t> طرح محاسبه شود، </a:t>
            </a:r>
            <a:r>
              <a:rPr lang="en-US" sz="2200" smtClean="0">
                <a:cs typeface="B Nazanin" panose="00000400000000000000" pitchFamily="2" charset="-78"/>
              </a:rPr>
              <a:t>NPV</a:t>
            </a:r>
            <a:r>
              <a:rPr lang="fa-IR" sz="2800" smtClean="0">
                <a:cs typeface="B Nazanin" panose="00000400000000000000" pitchFamily="2" charset="-78"/>
              </a:rPr>
              <a:t> برابر صفر گردد. </a:t>
            </a:r>
            <a:endParaRPr lang="en-US" sz="2800" smtClean="0">
              <a:cs typeface="B Nazanin" panose="00000400000000000000" pitchFamily="2" charset="-78"/>
            </a:endParaRPr>
          </a:p>
        </p:txBody>
      </p:sp>
      <p:sp>
        <p:nvSpPr>
          <p:cNvPr id="4" name="Rectangle 2"/>
          <p:cNvSpPr txBox="1">
            <a:spLocks noChangeArrowheads="1"/>
          </p:cNvSpPr>
          <p:nvPr/>
        </p:nvSpPr>
        <p:spPr bwMode="auto">
          <a:xfrm>
            <a:off x="247650" y="2571750"/>
            <a:ext cx="8074025" cy="2074863"/>
          </a:xfrm>
          <a:prstGeom prst="rect">
            <a:avLst/>
          </a:prstGeom>
          <a:noFill/>
          <a:ln w="9525">
            <a:noFill/>
            <a:miter lim="800000"/>
            <a:headEnd/>
            <a:tailEnd/>
          </a:ln>
        </p:spPr>
        <p:txBody>
          <a:bodyPr anchor="ctr"/>
          <a:lstStyle/>
          <a:p>
            <a:pPr algn="just">
              <a:defRPr/>
            </a:pPr>
            <a:r>
              <a:rPr lang="fa-IR" sz="2600" kern="0" dirty="0">
                <a:solidFill>
                  <a:schemeClr val="tx2"/>
                </a:solidFill>
                <a:latin typeface="+mj-lt"/>
                <a:ea typeface="+mj-ea"/>
                <a:cs typeface="B Nazanin" pitchFamily="2" charset="-78"/>
              </a:rPr>
              <a:t>در مثال قبلی، با استفاده از نرخ هزينه سرمايه 15%، </a:t>
            </a:r>
            <a:r>
              <a:rPr lang="en-US" sz="2200" kern="0" dirty="0">
                <a:solidFill>
                  <a:schemeClr val="tx2"/>
                </a:solidFill>
                <a:latin typeface="+mj-lt"/>
                <a:ea typeface="+mj-ea"/>
                <a:cs typeface="B Nazanin" pitchFamily="2" charset="-78"/>
              </a:rPr>
              <a:t>NPV</a:t>
            </a:r>
            <a:r>
              <a:rPr lang="fa-IR" sz="2600" kern="0" dirty="0">
                <a:solidFill>
                  <a:schemeClr val="tx2"/>
                </a:solidFill>
                <a:latin typeface="+mj-lt"/>
                <a:ea typeface="+mj-ea"/>
                <a:cs typeface="B Nazanin" pitchFamily="2" charset="-78"/>
              </a:rPr>
              <a:t> طرح برابر با </a:t>
            </a:r>
            <a:r>
              <a:rPr lang="fa-IR" sz="2200" kern="0" dirty="0">
                <a:solidFill>
                  <a:schemeClr val="tx2"/>
                </a:solidFill>
                <a:latin typeface="+mj-lt"/>
                <a:ea typeface="+mj-ea"/>
                <a:cs typeface="B Nazanin" pitchFamily="2" charset="-78"/>
              </a:rPr>
              <a:t>81738 ـ</a:t>
            </a:r>
            <a:r>
              <a:rPr lang="fa-IR" sz="2600" kern="0" dirty="0">
                <a:solidFill>
                  <a:schemeClr val="tx2"/>
                </a:solidFill>
                <a:latin typeface="+mj-lt"/>
                <a:ea typeface="+mj-ea"/>
                <a:cs typeface="B Nazanin" pitchFamily="2" charset="-78"/>
              </a:rPr>
              <a:t>  گرديد. اگر به جاي 15% نرخ را عدد ديگري در نظر بگيريد بنحوي كه </a:t>
            </a:r>
            <a:r>
              <a:rPr lang="en-US" sz="2200" kern="0" dirty="0">
                <a:solidFill>
                  <a:schemeClr val="tx2"/>
                </a:solidFill>
                <a:latin typeface="+mj-lt"/>
                <a:ea typeface="+mj-ea"/>
                <a:cs typeface="B Nazanin" pitchFamily="2" charset="-78"/>
              </a:rPr>
              <a:t>NPV</a:t>
            </a:r>
            <a:r>
              <a:rPr lang="fa-IR" sz="2600" kern="0" dirty="0">
                <a:solidFill>
                  <a:schemeClr val="tx2"/>
                </a:solidFill>
                <a:latin typeface="+mj-lt"/>
                <a:ea typeface="+mj-ea"/>
                <a:cs typeface="B Nazanin" pitchFamily="2" charset="-78"/>
              </a:rPr>
              <a:t> صفر شود آن عدد را نرخ بازده داخلي مي گويند. فرض كنيد اكنون به جاي 15% ، </a:t>
            </a:r>
            <a:r>
              <a:rPr lang="en-US" sz="2200" kern="0" dirty="0">
                <a:solidFill>
                  <a:schemeClr val="tx2"/>
                </a:solidFill>
                <a:latin typeface="+mj-lt"/>
                <a:ea typeface="+mj-ea"/>
                <a:cs typeface="B Nazanin" pitchFamily="2" charset="-78"/>
              </a:rPr>
              <a:t>NPV</a:t>
            </a:r>
            <a:r>
              <a:rPr lang="fa-IR" sz="2600" kern="0" dirty="0">
                <a:solidFill>
                  <a:schemeClr val="tx2"/>
                </a:solidFill>
                <a:latin typeface="+mj-lt"/>
                <a:ea typeface="+mj-ea"/>
                <a:cs typeface="B Nazanin" pitchFamily="2" charset="-78"/>
              </a:rPr>
              <a:t>  طرح با نرخ 13% محاسبه شود. خواهيم داشت:</a:t>
            </a:r>
            <a:endParaRPr lang="en-US" sz="2600" kern="0" dirty="0">
              <a:solidFill>
                <a:schemeClr val="tx2"/>
              </a:solidFill>
              <a:latin typeface="+mj-lt"/>
              <a:ea typeface="+mj-ea"/>
              <a:cs typeface="B Nazanin" pitchFamily="2" charset="-78"/>
            </a:endParaRPr>
          </a:p>
        </p:txBody>
      </p:sp>
      <p:graphicFrame>
        <p:nvGraphicFramePr>
          <p:cNvPr id="78850" name="Object 5"/>
          <p:cNvGraphicFramePr>
            <a:graphicFrameLocks noChangeAspect="1"/>
          </p:cNvGraphicFramePr>
          <p:nvPr/>
        </p:nvGraphicFramePr>
        <p:xfrm>
          <a:off x="671513" y="4743450"/>
          <a:ext cx="7356475" cy="963613"/>
        </p:xfrm>
        <a:graphic>
          <a:graphicData uri="http://schemas.openxmlformats.org/presentationml/2006/ole">
            <mc:AlternateContent xmlns:mc="http://schemas.openxmlformats.org/markup-compatibility/2006">
              <mc:Choice xmlns:v="urn:schemas-microsoft-com:vml" Requires="v">
                <p:oleObj spid="_x0000_s78865" name="Equation" r:id="rId3" imgW="3987720" imgH="622080" progId="Equation.3">
                  <p:embed/>
                </p:oleObj>
              </mc:Choice>
              <mc:Fallback>
                <p:oleObj name="Equation" r:id="rId3" imgW="3987720" imgH="6220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4743450"/>
                        <a:ext cx="7356475" cy="96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a:xfrm>
            <a:off x="431800" y="490538"/>
            <a:ext cx="7777163" cy="2074862"/>
          </a:xfrm>
        </p:spPr>
        <p:txBody>
          <a:bodyPr/>
          <a:lstStyle/>
          <a:p>
            <a:pPr algn="just" eaLnBrk="1" hangingPunct="1"/>
            <a:r>
              <a:rPr lang="fa-IR" sz="2400" smtClean="0">
                <a:cs typeface="B Nazanin" panose="00000400000000000000" pitchFamily="2" charset="-78"/>
              </a:rPr>
              <a:t>ملاحظه مي شود كه اگر </a:t>
            </a:r>
            <a:r>
              <a:rPr lang="en-US" sz="2200" smtClean="0">
                <a:cs typeface="B Nazanin" panose="00000400000000000000" pitchFamily="2" charset="-78"/>
              </a:rPr>
              <a:t>NPV</a:t>
            </a:r>
            <a:r>
              <a:rPr lang="fa-IR" sz="2400" smtClean="0">
                <a:cs typeface="B Nazanin" panose="00000400000000000000" pitchFamily="2" charset="-78"/>
              </a:rPr>
              <a:t>  طرح با نرخ 13% محاسبه شود، جواب 15981 بدست مي آيد. اكنون مشخص است كه نرخ بازده داخلي عددي است كه از 15% كوچكتر اما از 13% بزرگتر است. اكنون با استفاده از واسطه يابي خطي نرخ بازده داخلي را بدست اوریم:</a:t>
            </a:r>
            <a:endParaRPr lang="en-US" sz="2400" smtClean="0">
              <a:cs typeface="B Nazanin" panose="00000400000000000000" pitchFamily="2" charset="-78"/>
            </a:endParaRPr>
          </a:p>
        </p:txBody>
      </p:sp>
      <p:sp>
        <p:nvSpPr>
          <p:cNvPr id="79876" name="Rectangle 3"/>
          <p:cNvSpPr>
            <a:spLocks noGrp="1" noChangeArrowheads="1"/>
          </p:cNvSpPr>
          <p:nvPr>
            <p:ph type="body" idx="1"/>
          </p:nvPr>
        </p:nvSpPr>
        <p:spPr>
          <a:xfrm>
            <a:off x="2016125" y="2500313"/>
            <a:ext cx="4305300" cy="1289050"/>
          </a:xfrm>
        </p:spPr>
        <p:txBody>
          <a:bodyPr/>
          <a:lstStyle/>
          <a:p>
            <a:pPr algn="ctr" eaLnBrk="1" hangingPunct="1">
              <a:buFontTx/>
              <a:buNone/>
            </a:pPr>
            <a:r>
              <a:rPr lang="fa-IR" sz="2000" b="1" smtClean="0">
                <a:cs typeface="B Titr" panose="00000700000000000000" pitchFamily="2" charset="-78"/>
              </a:rPr>
              <a:t>81738 ـ     	15%</a:t>
            </a:r>
          </a:p>
          <a:p>
            <a:pPr algn="ctr" eaLnBrk="1" hangingPunct="1">
              <a:buFontTx/>
              <a:buNone/>
            </a:pPr>
            <a:r>
              <a:rPr lang="fa-IR" sz="2000" b="1" smtClean="0">
                <a:cs typeface="B Titr" panose="00000700000000000000" pitchFamily="2" charset="-78"/>
              </a:rPr>
              <a:t>	0                        </a:t>
            </a:r>
            <a:r>
              <a:rPr lang="en-US" sz="2000" b="1" smtClean="0">
                <a:cs typeface="B Titr" panose="00000700000000000000" pitchFamily="2" charset="-78"/>
              </a:rPr>
              <a:t>X</a:t>
            </a:r>
            <a:r>
              <a:rPr lang="fa-IR" sz="2000" b="1" smtClean="0">
                <a:cs typeface="B Titr" panose="00000700000000000000" pitchFamily="2" charset="-78"/>
              </a:rPr>
              <a:t> + 13%</a:t>
            </a:r>
          </a:p>
          <a:p>
            <a:pPr algn="ctr" eaLnBrk="1" hangingPunct="1">
              <a:buFontTx/>
              <a:buNone/>
            </a:pPr>
            <a:r>
              <a:rPr lang="fa-IR" sz="2000" b="1" smtClean="0">
                <a:cs typeface="B Titr" panose="00000700000000000000" pitchFamily="2" charset="-78"/>
              </a:rPr>
              <a:t>15981 		13%</a:t>
            </a:r>
            <a:endParaRPr lang="en-US" sz="2000" b="1" smtClean="0">
              <a:cs typeface="B Titr" panose="00000700000000000000" pitchFamily="2" charset="-78"/>
            </a:endParaRPr>
          </a:p>
        </p:txBody>
      </p:sp>
      <p:sp>
        <p:nvSpPr>
          <p:cNvPr id="79877" name="Rectangle 4"/>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79874" name="Object 5"/>
          <p:cNvGraphicFramePr>
            <a:graphicFrameLocks noChangeAspect="1"/>
          </p:cNvGraphicFramePr>
          <p:nvPr/>
        </p:nvGraphicFramePr>
        <p:xfrm>
          <a:off x="720725" y="3849688"/>
          <a:ext cx="7056438" cy="906462"/>
        </p:xfrm>
        <a:graphic>
          <a:graphicData uri="http://schemas.openxmlformats.org/presentationml/2006/ole">
            <mc:AlternateContent xmlns:mc="http://schemas.openxmlformats.org/markup-compatibility/2006">
              <mc:Choice xmlns:v="urn:schemas-microsoft-com:vml" Requires="v">
                <p:oleObj spid="_x0000_s79890" name="Equation" r:id="rId3" imgW="3035300" imgH="393700" progId="Equation.3">
                  <p:embed/>
                </p:oleObj>
              </mc:Choice>
              <mc:Fallback>
                <p:oleObj name="Equation" r:id="rId3" imgW="3035300" imgH="393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 y="3849688"/>
                        <a:ext cx="7056438" cy="9064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78" name="Text Box 6"/>
          <p:cNvSpPr txBox="1">
            <a:spLocks noChangeArrowheads="1"/>
          </p:cNvSpPr>
          <p:nvPr/>
        </p:nvSpPr>
        <p:spPr bwMode="auto">
          <a:xfrm>
            <a:off x="360363" y="4941888"/>
            <a:ext cx="784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fa-IR" sz="2200">
                <a:solidFill>
                  <a:schemeClr val="tx2"/>
                </a:solidFill>
                <a:cs typeface="B Nazanin" panose="00000400000000000000" pitchFamily="2" charset="-78"/>
              </a:rPr>
              <a:t>بنابراین نرخ بازده داخلي عبارت است از %13 بعلاوه 0.0032 يعني 13.32%. اين بدان معني است كه اگر </a:t>
            </a:r>
            <a:r>
              <a:rPr lang="en-US" sz="2000">
                <a:solidFill>
                  <a:schemeClr val="tx2"/>
                </a:solidFill>
                <a:cs typeface="B Nazanin" panose="00000400000000000000" pitchFamily="2" charset="-78"/>
              </a:rPr>
              <a:t>NPV</a:t>
            </a:r>
            <a:r>
              <a:rPr lang="fa-IR" sz="2200">
                <a:solidFill>
                  <a:schemeClr val="tx2"/>
                </a:solidFill>
                <a:cs typeface="B Nazanin" panose="00000400000000000000" pitchFamily="2" charset="-78"/>
              </a:rPr>
              <a:t> طرح را با استفاده از نرخ هزينه سرمايه 13.32% محاسبه كنيد، </a:t>
            </a:r>
            <a:r>
              <a:rPr lang="en-US" sz="2000">
                <a:solidFill>
                  <a:schemeClr val="tx2"/>
                </a:solidFill>
                <a:cs typeface="B Nazanin" panose="00000400000000000000" pitchFamily="2" charset="-78"/>
              </a:rPr>
              <a:t>NPV</a:t>
            </a:r>
            <a:r>
              <a:rPr lang="fa-IR" sz="2200">
                <a:solidFill>
                  <a:schemeClr val="tx2"/>
                </a:solidFill>
                <a:cs typeface="B Nazanin" panose="00000400000000000000" pitchFamily="2" charset="-78"/>
              </a:rPr>
              <a:t> برابر صفر مي شود. مي توانيد اين موضوع را امتحان كنيد. </a:t>
            </a:r>
            <a:endParaRPr lang="en-US" sz="2200">
              <a:solidFill>
                <a:schemeClr val="tx2"/>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3"/>
          <p:cNvSpPr>
            <a:spLocks noGrp="1" noChangeArrowheads="1"/>
          </p:cNvSpPr>
          <p:nvPr>
            <p:ph type="body" idx="1"/>
          </p:nvPr>
        </p:nvSpPr>
        <p:spPr>
          <a:xfrm>
            <a:off x="461963" y="571500"/>
            <a:ext cx="7777162" cy="3230563"/>
          </a:xfrm>
        </p:spPr>
        <p:txBody>
          <a:bodyPr/>
          <a:lstStyle/>
          <a:p>
            <a:pPr algn="just" eaLnBrk="1" hangingPunct="1">
              <a:buFontTx/>
              <a:buNone/>
            </a:pPr>
            <a:r>
              <a:rPr lang="fa-IR" sz="2800" b="1" smtClean="0">
                <a:cs typeface="B Nazanin" panose="00000400000000000000" pitchFamily="2" charset="-78"/>
              </a:rPr>
              <a:t>شرط پذيرش يك طرح با استفاده از روش نرخ بازده داخلي اين است كه نرخ بازده داخلي طرح از نرخ هزينه سرمايه شركت بيشتر باشد. چنانچه نرخ بازده داخلي طرح از نرخ هزينه سرمايه شركت كمتر باشد، طرح نبايد پذيرفته شود و در صورتيكه نرخ بازده داخلي طرح با نرخ هزينه سرمايه شركت برابر باشد، شركت در پذيرش يا عدم پذيرش طرح مختار است.</a:t>
            </a:r>
            <a:r>
              <a:rPr lang="fa-IR" sz="2800" smtClean="0">
                <a:cs typeface="B Nazanin" panose="00000400000000000000" pitchFamily="2" charset="-78"/>
              </a:rPr>
              <a:t> </a:t>
            </a:r>
            <a:endParaRPr lang="en-US" sz="2800" smtClean="0">
              <a:cs typeface="B Nazanin" panose="00000400000000000000" pitchFamily="2" charset="-78"/>
            </a:endParaRPr>
          </a:p>
        </p:txBody>
      </p:sp>
      <p:sp>
        <p:nvSpPr>
          <p:cNvPr id="3" name="Rectangle 3"/>
          <p:cNvSpPr txBox="1">
            <a:spLocks noChangeArrowheads="1"/>
          </p:cNvSpPr>
          <p:nvPr/>
        </p:nvSpPr>
        <p:spPr bwMode="auto">
          <a:xfrm>
            <a:off x="390525" y="3786188"/>
            <a:ext cx="7777163" cy="2286000"/>
          </a:xfrm>
          <a:prstGeom prst="rect">
            <a:avLst/>
          </a:prstGeom>
          <a:noFill/>
          <a:ln w="9525">
            <a:noFill/>
            <a:miter lim="800000"/>
            <a:headEnd/>
            <a:tailEnd/>
          </a:ln>
        </p:spPr>
        <p:txBody>
          <a:bodyPr/>
          <a:lstStyle/>
          <a:p>
            <a:pPr marL="342900" indent="-342900" algn="just">
              <a:spcBef>
                <a:spcPct val="20000"/>
              </a:spcBef>
              <a:defRPr/>
            </a:pPr>
            <a:r>
              <a:rPr lang="fa-IR" sz="2800" b="1" kern="0" dirty="0">
                <a:latin typeface="+mn-lt"/>
                <a:cs typeface="B Nazanin" pitchFamily="2" charset="-78"/>
              </a:rPr>
              <a:t>در مواردي كه شركت در نظر دارد از بين چند طرح پيشنهادي يكي از آنها را انتخاب كند، بايد طرحي انتخاب شود كه اولاٌ نرخ بازده داخلي آن از نرخ هزينه سرمايه شركت بيشتر باشد و ثانياٌ نرخ بازده داخلي طرح از نرخ بازده داخلي ساير طرحها بزرگتر باشد.</a:t>
            </a:r>
            <a:r>
              <a:rPr lang="fa-IR" sz="2800" kern="0" dirty="0">
                <a:latin typeface="+mn-lt"/>
                <a:cs typeface="B Nazanin" pitchFamily="2" charset="-78"/>
              </a:rPr>
              <a:t> </a:t>
            </a:r>
            <a:endParaRPr lang="en-US" sz="28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algn="r" eaLnBrk="1" hangingPunct="1"/>
            <a:r>
              <a:rPr lang="fa-IR" sz="3600" b="1" smtClean="0">
                <a:solidFill>
                  <a:srgbClr val="FF0000"/>
                </a:solidFill>
                <a:cs typeface="B Titr" panose="00000700000000000000" pitchFamily="2" charset="-78"/>
              </a:rPr>
              <a:t>ج) دوره برگشت سرمايه </a:t>
            </a:r>
            <a:r>
              <a:rPr lang="en-US" sz="3000" b="1" smtClean="0">
                <a:solidFill>
                  <a:srgbClr val="FF0000"/>
                </a:solidFill>
                <a:cs typeface="B Titr" panose="00000700000000000000" pitchFamily="2" charset="-78"/>
              </a:rPr>
              <a:t>(PBP)</a:t>
            </a:r>
          </a:p>
        </p:txBody>
      </p:sp>
      <p:sp>
        <p:nvSpPr>
          <p:cNvPr id="245763" name="Rectangle 3"/>
          <p:cNvSpPr>
            <a:spLocks noGrp="1" noChangeArrowheads="1"/>
          </p:cNvSpPr>
          <p:nvPr>
            <p:ph type="body" idx="1"/>
          </p:nvPr>
        </p:nvSpPr>
        <p:spPr>
          <a:xfrm>
            <a:off x="319088" y="1143000"/>
            <a:ext cx="7777162" cy="5000625"/>
          </a:xfrm>
        </p:spPr>
        <p:txBody>
          <a:bodyPr/>
          <a:lstStyle/>
          <a:p>
            <a:pPr algn="just" eaLnBrk="1" hangingPunct="1">
              <a:lnSpc>
                <a:spcPct val="90000"/>
              </a:lnSpc>
              <a:buFontTx/>
              <a:buNone/>
            </a:pPr>
            <a:r>
              <a:rPr lang="fa-IR" sz="2800" b="1" smtClean="0">
                <a:cs typeface="B Mitra" panose="00000400000000000000" pitchFamily="2" charset="-78"/>
              </a:rPr>
              <a:t>     </a:t>
            </a:r>
            <a:r>
              <a:rPr lang="fa-IR" sz="2700" b="1" smtClean="0">
                <a:cs typeface="B Nazanin" panose="00000400000000000000" pitchFamily="2" charset="-78"/>
              </a:rPr>
              <a:t>دوره برگشت سرمايه دوره زماني است كه در آن سرمايه گذاري اوليه يك طرح به شركت باز مي گردد. براي مثال اگر سرمايه گذاري به ميزان 1000 واحد پولي، داراي جريان نقدينه خالي ورودي به ميزان 400 واحد پولي در سال باشد، دوره برگشت آن 5/2 سال (5/2 = 400 ÷ 1000 ) خواهد بود. براساس روش دوره برگشت سرمايه، يك طرح تنها هنگامي پذيرفته مي شود كه دوره برگشت سرمايه آن از مدت تعيين شده توسط مديريت شركت کمتر باشد. هنگام مقايسه دو طرح، طرحي كه دوره برگشت سرمايه كوتاه تري دارد و اين دوره كمتر از دوره تعيين شده توسط مديريت شركت مي باشد، پذيرفته مي شود.</a:t>
            </a:r>
            <a:r>
              <a:rPr lang="fa-IR" sz="2700" smtClean="0">
                <a:cs typeface="B Nazanin" panose="00000400000000000000" pitchFamily="2" charset="-78"/>
              </a:rPr>
              <a:t> </a:t>
            </a:r>
            <a:endParaRPr lang="en-US" sz="2700" smtClean="0">
              <a:cs typeface="B Nazanin" panose="00000400000000000000" pitchFamily="2" charset="-78"/>
            </a:endParaRPr>
          </a:p>
        </p:txBody>
      </p:sp>
      <p:grpSp>
        <p:nvGrpSpPr>
          <p:cNvPr id="245764" name="Group 3"/>
          <p:cNvGrpSpPr>
            <a:grpSpLocks/>
          </p:cNvGrpSpPr>
          <p:nvPr/>
        </p:nvGrpSpPr>
        <p:grpSpPr bwMode="auto">
          <a:xfrm>
            <a:off x="1390650" y="5286375"/>
            <a:ext cx="4859338" cy="785813"/>
            <a:chOff x="819919" y="2357447"/>
            <a:chExt cx="4857784" cy="785821"/>
          </a:xfrm>
        </p:grpSpPr>
        <p:cxnSp>
          <p:nvCxnSpPr>
            <p:cNvPr id="245765" name="Straight Connector 4"/>
            <p:cNvCxnSpPr>
              <a:cxnSpLocks noChangeShapeType="1"/>
            </p:cNvCxnSpPr>
            <p:nvPr/>
          </p:nvCxnSpPr>
          <p:spPr bwMode="auto">
            <a:xfrm>
              <a:off x="2034365" y="2714620"/>
              <a:ext cx="36433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45766" name="Group 21"/>
            <p:cNvGrpSpPr>
              <a:grpSpLocks/>
            </p:cNvGrpSpPr>
            <p:nvPr/>
          </p:nvGrpSpPr>
          <p:grpSpPr bwMode="auto">
            <a:xfrm>
              <a:off x="819919" y="2357447"/>
              <a:ext cx="4857784" cy="785821"/>
              <a:chOff x="819919" y="3000389"/>
              <a:chExt cx="4857784" cy="785821"/>
            </a:xfrm>
          </p:grpSpPr>
          <p:sp>
            <p:nvSpPr>
              <p:cNvPr id="245767" name="Rectangle 6"/>
              <p:cNvSpPr>
                <a:spLocks noChangeArrowheads="1"/>
              </p:cNvSpPr>
              <p:nvPr/>
            </p:nvSpPr>
            <p:spPr bwMode="auto">
              <a:xfrm>
                <a:off x="819919" y="3143261"/>
                <a:ext cx="1071570"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t>PBP</a:t>
                </a:r>
              </a:p>
            </p:txBody>
          </p:sp>
          <p:sp>
            <p:nvSpPr>
              <p:cNvPr id="245768" name="Rectangle 7"/>
              <p:cNvSpPr>
                <a:spLocks noChangeArrowheads="1"/>
              </p:cNvSpPr>
              <p:nvPr/>
            </p:nvSpPr>
            <p:spPr bwMode="auto">
              <a:xfrm>
                <a:off x="1534299" y="3214686"/>
                <a:ext cx="571504"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t>=</a:t>
                </a:r>
              </a:p>
            </p:txBody>
          </p:sp>
          <p:sp>
            <p:nvSpPr>
              <p:cNvPr id="245769" name="Rectangle 8"/>
              <p:cNvSpPr>
                <a:spLocks noChangeArrowheads="1"/>
              </p:cNvSpPr>
              <p:nvPr/>
            </p:nvSpPr>
            <p:spPr bwMode="auto">
              <a:xfrm>
                <a:off x="2034365" y="3000389"/>
                <a:ext cx="3643338"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سرمایه گذاری</a:t>
                </a:r>
                <a:r>
                  <a:rPr lang="en-US" b="1"/>
                  <a:t> </a:t>
                </a:r>
                <a:r>
                  <a:rPr lang="fa-IR" b="1"/>
                  <a:t>اولیه</a:t>
                </a:r>
                <a:endParaRPr lang="en-US" b="1"/>
              </a:p>
            </p:txBody>
          </p:sp>
          <p:sp>
            <p:nvSpPr>
              <p:cNvPr id="245770" name="Rectangle 9"/>
              <p:cNvSpPr>
                <a:spLocks noChangeArrowheads="1"/>
              </p:cNvSpPr>
              <p:nvPr/>
            </p:nvSpPr>
            <p:spPr bwMode="auto">
              <a:xfrm>
                <a:off x="2677307" y="3429020"/>
                <a:ext cx="250033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برآورد تجمیعی سالانه</a:t>
                </a:r>
                <a:endParaRPr lang="en-US" b="1"/>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31800" y="274638"/>
            <a:ext cx="7921625" cy="1714500"/>
          </a:xfrm>
        </p:spPr>
        <p:txBody>
          <a:bodyPr/>
          <a:lstStyle/>
          <a:p>
            <a:pPr algn="just">
              <a:defRPr/>
            </a:pPr>
            <a:r>
              <a:rPr lang="fa-IR" sz="2000" b="1" dirty="0" smtClean="0">
                <a:solidFill>
                  <a:srgbClr val="0000FF"/>
                </a:solidFill>
                <a:cs typeface="+mn-cs"/>
              </a:rPr>
              <a:t>مثال2: آقای دلشاد برای تامين هزینه تحصیلی فرزند خود که هم اکنون 6 سال دارد اقدام به افتتاح حساب پس انداز سرمایه گذاری بلند نموده سود این حساب در پایان هر سال با بهره 18% محاسبه و به همان حساب واریز میگردد.آقای دلشاد امروز مبلغ 1000000 ریال به این حساب واریز نمود. مبلغ موجودی این حساب پس از 12 سال (سر رسید) به هنگام ورود فرزند آقای دلشاد چه مبلغی خواهد بود؟</a:t>
            </a:r>
            <a:endParaRPr lang="en-US" sz="2000" b="1" dirty="0" smtClean="0">
              <a:solidFill>
                <a:srgbClr val="0000FF"/>
              </a:solidFill>
              <a:cs typeface="+mn-cs"/>
            </a:endParaRPr>
          </a:p>
        </p:txBody>
      </p:sp>
      <p:sp>
        <p:nvSpPr>
          <p:cNvPr id="4101" name="Rectangle 3"/>
          <p:cNvSpPr>
            <a:spLocks noGrp="1" noChangeArrowheads="1"/>
          </p:cNvSpPr>
          <p:nvPr>
            <p:ph type="body" idx="1"/>
          </p:nvPr>
        </p:nvSpPr>
        <p:spPr>
          <a:xfrm>
            <a:off x="461963" y="3286125"/>
            <a:ext cx="7788275" cy="2214563"/>
          </a:xfrm>
        </p:spPr>
        <p:txBody>
          <a:bodyPr/>
          <a:lstStyle/>
          <a:p>
            <a:pPr algn="just">
              <a:buFontTx/>
              <a:buNone/>
            </a:pPr>
            <a:r>
              <a:rPr lang="fa-IR" sz="2200" b="1" smtClean="0"/>
              <a:t> اگر مسئله فوق را بخواهيد با استفاده از جدول حل كنيد، با مراجعه به جدول </a:t>
            </a:r>
            <a:r>
              <a:rPr lang="fa-IR" sz="2200" b="1" smtClean="0">
                <a:solidFill>
                  <a:srgbClr val="C00000"/>
                </a:solidFill>
              </a:rPr>
              <a:t>ارزش آتی يك قسط يك ريالي </a:t>
            </a:r>
            <a:r>
              <a:rPr lang="fa-IR" sz="2200" b="1" smtClean="0"/>
              <a:t>در دوره </a:t>
            </a:r>
            <a:r>
              <a:rPr lang="en-US" sz="2200" b="1" smtClean="0"/>
              <a:t>n</a:t>
            </a:r>
            <a:r>
              <a:rPr lang="fa-IR" sz="2200" b="1" smtClean="0"/>
              <a:t>، در زير ستون 18% ، عدد مربوط به دوره 12 را بخوانيد. اگر به جدول مزبور نگاه كنيد عدد </a:t>
            </a:r>
            <a:r>
              <a:rPr lang="en-US" sz="2200" b="1" smtClean="0"/>
              <a:t>7.2886</a:t>
            </a:r>
            <a:r>
              <a:rPr lang="fa-IR" sz="2200" b="1" smtClean="0"/>
              <a:t> را مي بينيد. اين عدد حاصل                  مي باشد. با ضرب اين عدد در 1000000 ، همان جواب قبلي، يعني 7288600 بدست مي آيد.</a:t>
            </a:r>
          </a:p>
          <a:p>
            <a:pPr algn="just">
              <a:buFontTx/>
              <a:buNone/>
            </a:pPr>
            <a:endParaRPr lang="fa-IR" sz="1900" b="1" smtClean="0"/>
          </a:p>
        </p:txBody>
      </p:sp>
      <p:sp>
        <p:nvSpPr>
          <p:cNvPr id="4102" name="Rectangle 4"/>
          <p:cNvSpPr>
            <a:spLocks noChangeArrowheads="1"/>
          </p:cNvSpPr>
          <p:nvPr/>
        </p:nvSpPr>
        <p:spPr bwMode="auto">
          <a:xfrm>
            <a:off x="0" y="318611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103" name="Rectangle 6"/>
          <p:cNvSpPr>
            <a:spLocks noChangeArrowheads="1"/>
          </p:cNvSpPr>
          <p:nvPr/>
        </p:nvSpPr>
        <p:spPr bwMode="auto">
          <a:xfrm>
            <a:off x="0" y="367188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4098" name="Object 5"/>
          <p:cNvGraphicFramePr>
            <a:graphicFrameLocks noChangeAspect="1"/>
          </p:cNvGraphicFramePr>
          <p:nvPr/>
        </p:nvGraphicFramePr>
        <p:xfrm>
          <a:off x="1900238" y="2214563"/>
          <a:ext cx="4794250" cy="550862"/>
        </p:xfrm>
        <a:graphic>
          <a:graphicData uri="http://schemas.openxmlformats.org/presentationml/2006/ole">
            <mc:AlternateContent xmlns:mc="http://schemas.openxmlformats.org/markup-compatibility/2006">
              <mc:Choice xmlns:v="urn:schemas-microsoft-com:vml" Requires="v">
                <p:oleObj spid="_x0000_s4126" name="Equation" r:id="rId3" imgW="1981080" imgH="228600" progId="Equation.3">
                  <p:embed/>
                </p:oleObj>
              </mc:Choice>
              <mc:Fallback>
                <p:oleObj name="Equation" r:id="rId3" imgW="198108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2214563"/>
                        <a:ext cx="4794250" cy="55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9"/>
          <p:cNvGraphicFramePr>
            <a:graphicFrameLocks noChangeAspect="1"/>
          </p:cNvGraphicFramePr>
          <p:nvPr/>
        </p:nvGraphicFramePr>
        <p:xfrm>
          <a:off x="5389563" y="4357688"/>
          <a:ext cx="1360487" cy="357187"/>
        </p:xfrm>
        <a:graphic>
          <a:graphicData uri="http://schemas.openxmlformats.org/presentationml/2006/ole">
            <mc:AlternateContent xmlns:mc="http://schemas.openxmlformats.org/markup-compatibility/2006">
              <mc:Choice xmlns:v="urn:schemas-microsoft-com:vml" Requires="v">
                <p:oleObj spid="_x0000_s4127" name="Equation" r:id="rId5" imgW="685800" imgH="228600" progId="Equation.3">
                  <p:embed/>
                </p:oleObj>
              </mc:Choice>
              <mc:Fallback>
                <p:oleObj name="Equation" r:id="rId5" imgW="685800" imgH="2286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9563" y="4357688"/>
                        <a:ext cx="1360487"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Rectangle 3"/>
          <p:cNvSpPr>
            <a:spLocks noGrp="1" noChangeArrowheads="1"/>
          </p:cNvSpPr>
          <p:nvPr>
            <p:ph type="body" idx="1"/>
          </p:nvPr>
        </p:nvSpPr>
        <p:spPr>
          <a:xfrm>
            <a:off x="390525" y="642938"/>
            <a:ext cx="7777163" cy="3714750"/>
          </a:xfrm>
        </p:spPr>
        <p:txBody>
          <a:bodyPr/>
          <a:lstStyle/>
          <a:p>
            <a:pPr algn="just" eaLnBrk="1" hangingPunct="1">
              <a:lnSpc>
                <a:spcPct val="90000"/>
              </a:lnSpc>
              <a:buFontTx/>
              <a:buNone/>
            </a:pPr>
            <a:r>
              <a:rPr lang="fa-IR" sz="2800" smtClean="0">
                <a:cs typeface="B Nazanin" panose="00000400000000000000" pitchFamily="2" charset="-78"/>
              </a:rPr>
              <a:t>دوره برگشت سرمايه داراي 2 اشكال اساسي است</a:t>
            </a:r>
            <a:r>
              <a:rPr lang="en-US" sz="2800" smtClean="0">
                <a:cs typeface="B Nazanin" panose="00000400000000000000" pitchFamily="2" charset="-78"/>
              </a:rPr>
              <a:t>:</a:t>
            </a:r>
          </a:p>
          <a:p>
            <a:pPr algn="just" eaLnBrk="1" hangingPunct="1">
              <a:lnSpc>
                <a:spcPct val="90000"/>
              </a:lnSpc>
              <a:buFontTx/>
              <a:buNone/>
            </a:pPr>
            <a:r>
              <a:rPr lang="fa-IR" sz="2800" smtClean="0">
                <a:cs typeface="B Nazanin" panose="00000400000000000000" pitchFamily="2" charset="-78"/>
              </a:rPr>
              <a:t> اول اين كه در اين روش بازده بعد از دوره برگشت در نظر گرفته نمي شود. بطور مثال اگر شركتي دو طرح الف و ب با سرمايه گذاري هركدام 5000 واحد پولي را در دست بررسي داشته باشد كه جريان نقدي ورودي خالص طرح الف طي 6 سال عمر مفيد آن سالانه 2500 واحد پولي و جريان نقدي ورودي خالص طرح ب طي 2 سال عمر مفيد آن سالانه 3100 واحد پولي باشد، بر اساس دوره برگشت سرمايه، بدون توجه به جريانات نقدي سالهاي سوم تا ششم طرح الف، طرح ب پذيرفته مي شود.</a:t>
            </a:r>
            <a:endParaRPr lang="en-US" sz="2800" smtClean="0">
              <a:cs typeface="B Nazanin" panose="00000400000000000000" pitchFamily="2" charset="-78"/>
            </a:endParaRPr>
          </a:p>
        </p:txBody>
      </p:sp>
      <p:sp>
        <p:nvSpPr>
          <p:cNvPr id="3" name="Rectangle 3"/>
          <p:cNvSpPr txBox="1">
            <a:spLocks noChangeArrowheads="1"/>
          </p:cNvSpPr>
          <p:nvPr/>
        </p:nvSpPr>
        <p:spPr bwMode="auto">
          <a:xfrm>
            <a:off x="247650" y="4600575"/>
            <a:ext cx="7777163" cy="1543050"/>
          </a:xfrm>
          <a:prstGeom prst="rect">
            <a:avLst/>
          </a:prstGeom>
          <a:noFill/>
          <a:ln w="9525">
            <a:noFill/>
            <a:miter lim="800000"/>
            <a:headEnd/>
            <a:tailEnd/>
          </a:ln>
        </p:spPr>
        <p:txBody>
          <a:bodyPr/>
          <a:lstStyle/>
          <a:p>
            <a:pPr marL="342900" indent="-342900" algn="just">
              <a:spcBef>
                <a:spcPct val="20000"/>
              </a:spcBef>
              <a:defRPr/>
            </a:pPr>
            <a:r>
              <a:rPr lang="fa-IR" sz="2800" kern="0" dirty="0">
                <a:latin typeface="+mn-lt"/>
                <a:cs typeface="B Nazanin" pitchFamily="2" charset="-78"/>
              </a:rPr>
              <a:t>مشكل ديگر روش دوره برگشت سرمايه اين است كه الگوي بازده ها در داخل دوره برگشت در نظر گرفته نمي شود يعني ارزش زماني پول مورد توجه قرار نمي گيرد. براي توضيح اين مطلب به مثال بعد توجه كنيد:</a:t>
            </a:r>
            <a:endParaRPr lang="en-US" sz="28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390525" y="214313"/>
            <a:ext cx="7777163" cy="571500"/>
          </a:xfrm>
        </p:spPr>
        <p:txBody>
          <a:bodyPr/>
          <a:lstStyle/>
          <a:p>
            <a:pPr algn="just" eaLnBrk="1" hangingPunct="1"/>
            <a:r>
              <a:rPr lang="fa-IR" sz="2400" b="1" smtClean="0">
                <a:cs typeface="B Nazanin" panose="00000400000000000000" pitchFamily="2" charset="-78"/>
              </a:rPr>
              <a:t>مثال3: شركت گلستان قصد انتخاب و اجراي يكي از طرحهاي زير را دارد:</a:t>
            </a:r>
            <a:r>
              <a:rPr lang="fa-IR" sz="2400" smtClean="0">
                <a:cs typeface="B Nazanin" panose="00000400000000000000" pitchFamily="2" charset="-78"/>
              </a:rPr>
              <a:t> </a:t>
            </a:r>
            <a:endParaRPr lang="en-US" sz="2400" smtClean="0">
              <a:cs typeface="B Nazanin" panose="00000400000000000000" pitchFamily="2" charset="-78"/>
            </a:endParaRPr>
          </a:p>
        </p:txBody>
      </p:sp>
      <p:sp>
        <p:nvSpPr>
          <p:cNvPr id="247811" name="Rectangle 3"/>
          <p:cNvSpPr>
            <a:spLocks noGrp="1" noChangeArrowheads="1"/>
          </p:cNvSpPr>
          <p:nvPr>
            <p:ph type="body" sz="half" idx="1"/>
          </p:nvPr>
        </p:nvSpPr>
        <p:spPr>
          <a:xfrm>
            <a:off x="461963" y="2643188"/>
            <a:ext cx="7848600" cy="1000125"/>
          </a:xfrm>
        </p:spPr>
        <p:txBody>
          <a:bodyPr/>
          <a:lstStyle/>
          <a:p>
            <a:pPr algn="just" eaLnBrk="1" hangingPunct="1">
              <a:buFontTx/>
              <a:buNone/>
            </a:pPr>
            <a:r>
              <a:rPr lang="fa-IR" sz="2400" smtClean="0">
                <a:cs typeface="B Nazanin" panose="00000400000000000000" pitchFamily="2" charset="-78"/>
              </a:rPr>
              <a:t>سرمايه گذاري لازم براي هر كدام از طرحها 6000 واحد پولي مي باشد. مطلوبست محاسبه دوره برگشت سرمايه هر يك از دو طرح. </a:t>
            </a:r>
          </a:p>
        </p:txBody>
      </p:sp>
      <p:graphicFrame>
        <p:nvGraphicFramePr>
          <p:cNvPr id="240644" name="Group 4"/>
          <p:cNvGraphicFramePr>
            <a:graphicFrameLocks noGrp="1"/>
          </p:cNvGraphicFramePr>
          <p:nvPr>
            <p:ph sz="half" idx="2"/>
          </p:nvPr>
        </p:nvGraphicFramePr>
        <p:xfrm>
          <a:off x="533401" y="1000125"/>
          <a:ext cx="7572374" cy="1528764"/>
        </p:xfrm>
        <a:graphic>
          <a:graphicData uri="http://schemas.openxmlformats.org/drawingml/2006/table">
            <a:tbl>
              <a:tblPr rtl="1"/>
              <a:tblGrid>
                <a:gridCol w="1264785"/>
                <a:gridCol w="1257525"/>
                <a:gridCol w="1262969"/>
                <a:gridCol w="1264785"/>
                <a:gridCol w="1257525"/>
                <a:gridCol w="1264785"/>
              </a:tblGrid>
              <a:tr h="370042">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B Nazanin" pitchFamily="2" charset="-78"/>
                      </a:endParaRPr>
                    </a:p>
                  </a:txBody>
                  <a:tcPr marL="91439" marR="91439"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Nazanin" pitchFamily="2" charset="-78"/>
                        </a:rPr>
                        <a:t>سال 1</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89999" marR="89999" marT="46819" marB="468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Nazanin" pitchFamily="2" charset="-78"/>
                        </a:rPr>
                        <a:t>سال 2</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89999" marR="89999" marT="46819" marB="468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Nazanin" pitchFamily="2" charset="-78"/>
                        </a:rPr>
                        <a:t>سال 3</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89999" marR="89999" marT="46819" marB="468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Nazanin" pitchFamily="2" charset="-78"/>
                        </a:rPr>
                        <a:t>سال 4</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89999" marR="89999" marT="46819" marB="468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Nazanin" pitchFamily="2" charset="-78"/>
                        </a:rPr>
                        <a:t>سال 5</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89999" marR="89999" marT="46819" marB="468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36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B Nazanin" pitchFamily="2" charset="-78"/>
                        </a:rPr>
                        <a:t>جريان نقدي ورودي طرح</a:t>
                      </a:r>
                      <a:r>
                        <a:rPr kumimoji="0" lang="en-US" sz="1600" b="1" i="0" u="none" strike="noStrike" cap="none" normalizeH="0" baseline="0" dirty="0" smtClean="0">
                          <a:ln>
                            <a:noFill/>
                          </a:ln>
                          <a:solidFill>
                            <a:schemeClr val="tx1"/>
                          </a:solidFill>
                          <a:effectLst/>
                          <a:latin typeface="Arial" charset="0"/>
                          <a:cs typeface="B Nazanin" pitchFamily="2" charset="-78"/>
                        </a:rPr>
                        <a:t> </a:t>
                      </a:r>
                      <a:r>
                        <a:rPr kumimoji="0" lang="fa-IR" sz="1600" b="1" i="0" u="none" strike="noStrike" cap="none" normalizeH="0" baseline="0" dirty="0" smtClean="0">
                          <a:ln>
                            <a:noFill/>
                          </a:ln>
                          <a:solidFill>
                            <a:schemeClr val="tx1"/>
                          </a:solidFill>
                          <a:effectLst/>
                          <a:latin typeface="Arial" charset="0"/>
                          <a:cs typeface="B Nazanin" pitchFamily="2" charset="-78"/>
                        </a:rPr>
                        <a:t>1</a:t>
                      </a:r>
                      <a:r>
                        <a:rPr kumimoji="0" lang="en-US" sz="1600" b="1" i="0" u="none" strike="noStrike" cap="none" normalizeH="0" baseline="0" dirty="0" smtClean="0">
                          <a:ln>
                            <a:noFill/>
                          </a:ln>
                          <a:solidFill>
                            <a:schemeClr val="tx1"/>
                          </a:solidFill>
                          <a:effectLst/>
                          <a:latin typeface="Arial" charset="0"/>
                          <a:cs typeface="B Nazanin" pitchFamily="2" charset="-78"/>
                        </a:rPr>
                        <a:t> </a:t>
                      </a:r>
                    </a:p>
                  </a:txBody>
                  <a:tcPr marL="91439" marR="91439"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Nazanin" pitchFamily="2" charset="-78"/>
                        </a:rPr>
                        <a:t>2000</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89999" marR="89999" marT="46819" marB="468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Nazanin" pitchFamily="2" charset="-78"/>
                        </a:rPr>
                        <a:t>3000</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89999" marR="89999" marT="46819" marB="468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Nazanin" pitchFamily="2" charset="-78"/>
                        </a:rPr>
                        <a:t>2000</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89999" marR="89999" marT="46819" marB="468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Nazanin" pitchFamily="2" charset="-78"/>
                        </a:rPr>
                        <a:t>4000</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89999" marR="89999" marT="46819" marB="468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Nazanin" pitchFamily="2" charset="-78"/>
                        </a:rPr>
                        <a:t>5000</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89999" marR="89999" marT="46819" marB="468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36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B Nazanin" pitchFamily="2" charset="-78"/>
                        </a:rPr>
                        <a:t>جريان نقدي ورودي طرح</a:t>
                      </a:r>
                      <a:r>
                        <a:rPr kumimoji="0" lang="en-US" sz="1600" b="1" i="0" u="none" strike="noStrike" cap="none" normalizeH="0" baseline="0" dirty="0" smtClean="0">
                          <a:ln>
                            <a:noFill/>
                          </a:ln>
                          <a:solidFill>
                            <a:schemeClr val="tx1"/>
                          </a:solidFill>
                          <a:effectLst/>
                          <a:latin typeface="Arial" charset="0"/>
                          <a:cs typeface="B Nazanin" pitchFamily="2" charset="-78"/>
                        </a:rPr>
                        <a:t> </a:t>
                      </a:r>
                      <a:r>
                        <a:rPr kumimoji="0" lang="fa-IR" sz="1600" b="1" i="0" u="none" strike="noStrike" cap="none" normalizeH="0" baseline="0" dirty="0" smtClean="0">
                          <a:ln>
                            <a:noFill/>
                          </a:ln>
                          <a:solidFill>
                            <a:schemeClr val="tx1"/>
                          </a:solidFill>
                          <a:effectLst/>
                          <a:latin typeface="Arial" charset="0"/>
                          <a:cs typeface="B Nazanin" pitchFamily="2" charset="-78"/>
                        </a:rPr>
                        <a:t>1</a:t>
                      </a:r>
                      <a:endParaRPr kumimoji="0" lang="en-US" sz="1600" b="1" i="0" u="none" strike="noStrike" cap="none" normalizeH="0" baseline="0" dirty="0" smtClean="0">
                        <a:ln>
                          <a:noFill/>
                        </a:ln>
                        <a:solidFill>
                          <a:schemeClr val="tx1"/>
                        </a:solidFill>
                        <a:effectLst/>
                        <a:latin typeface="Arial" charset="0"/>
                        <a:cs typeface="B Nazanin" pitchFamily="2" charset="-78"/>
                      </a:endParaRPr>
                    </a:p>
                  </a:txBody>
                  <a:tcPr marL="91439" marR="91439"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B Nazanin" pitchFamily="2" charset="-78"/>
                        </a:rPr>
                        <a:t>4000</a:t>
                      </a:r>
                      <a:endParaRPr kumimoji="0" lang="en-US" sz="1600" b="1" i="0" u="none" strike="noStrike" cap="none" normalizeH="0" baseline="0" dirty="0" smtClean="0">
                        <a:ln>
                          <a:noFill/>
                        </a:ln>
                        <a:solidFill>
                          <a:schemeClr val="tx1"/>
                        </a:solidFill>
                        <a:effectLst/>
                        <a:latin typeface="Arial" charset="0"/>
                        <a:cs typeface="B Nazanin" pitchFamily="2" charset="-78"/>
                      </a:endParaRPr>
                    </a:p>
                  </a:txBody>
                  <a:tcPr marL="89999" marR="89999" marT="46819" marB="468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Nazanin" pitchFamily="2" charset="-78"/>
                        </a:rPr>
                        <a:t>1000</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89999" marR="89999" marT="46819" marB="468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Nazanin" pitchFamily="2" charset="-78"/>
                        </a:rPr>
                        <a:t>2000</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89999" marR="89999" marT="46819" marB="468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B Nazanin" pitchFamily="2" charset="-78"/>
                        </a:rPr>
                        <a:t>3000</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89999" marR="89999" marT="46819" marB="468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B Nazanin" pitchFamily="2" charset="-78"/>
                        </a:rPr>
                        <a:t>5000</a:t>
                      </a:r>
                      <a:endParaRPr kumimoji="0" lang="en-US" sz="1600" b="1" i="0" u="none" strike="noStrike" cap="none" normalizeH="0" baseline="0" dirty="0" smtClean="0">
                        <a:ln>
                          <a:noFill/>
                        </a:ln>
                        <a:solidFill>
                          <a:schemeClr val="tx1"/>
                        </a:solidFill>
                        <a:effectLst/>
                        <a:latin typeface="Arial" charset="0"/>
                        <a:cs typeface="B Nazanin" pitchFamily="2" charset="-78"/>
                      </a:endParaRPr>
                    </a:p>
                  </a:txBody>
                  <a:tcPr marL="89999" marR="89999" marT="46819" marB="468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2"/>
          <p:cNvSpPr txBox="1">
            <a:spLocks noChangeArrowheads="1"/>
          </p:cNvSpPr>
          <p:nvPr/>
        </p:nvSpPr>
        <p:spPr bwMode="auto">
          <a:xfrm>
            <a:off x="461963" y="3643313"/>
            <a:ext cx="7848600" cy="2857500"/>
          </a:xfrm>
          <a:prstGeom prst="rect">
            <a:avLst/>
          </a:prstGeom>
          <a:noFill/>
          <a:ln w="9525">
            <a:noFill/>
            <a:miter lim="800000"/>
            <a:headEnd/>
            <a:tailEnd/>
          </a:ln>
        </p:spPr>
        <p:txBody>
          <a:bodyPr/>
          <a:lstStyle/>
          <a:p>
            <a:pPr marL="342900" indent="-342900" algn="just">
              <a:spcBef>
                <a:spcPct val="20000"/>
              </a:spcBef>
              <a:defRPr/>
            </a:pPr>
            <a:r>
              <a:rPr lang="fa-IR" sz="2400" u="sng" kern="0" dirty="0">
                <a:latin typeface="+mn-lt"/>
                <a:cs typeface="B Nazanin" pitchFamily="2" charset="-78"/>
              </a:rPr>
              <a:t>جواب:</a:t>
            </a:r>
          </a:p>
          <a:p>
            <a:pPr marL="342900" indent="-342900" algn="just">
              <a:spcBef>
                <a:spcPct val="20000"/>
              </a:spcBef>
              <a:defRPr/>
            </a:pPr>
            <a:r>
              <a:rPr lang="fa-IR" sz="2400" kern="0" dirty="0">
                <a:latin typeface="+mn-lt"/>
                <a:cs typeface="B Nazanin" pitchFamily="2" charset="-78"/>
              </a:rPr>
              <a:t>دوره برگشت سرمايه هر دو طرح 2/5 سال است. اين بدان معني است كه در صورت استفاده از روش دوره برگشت سرمايه مطلوبيت دو طرح يكسان است. اما اگر دقت كنيد متوجه خواهيد شد كه جريانات نقدي طرح 2 در اوايل اجراي طرح بيشتر است. لذا با در نظر گرفتن ارزش زماني پول، ارزش فعلي جريانات نقدي طرح 2 در 2 سال اول اجراي طرح از ارزش فعلي جريانات نقدي طرح 1 در 2 سال اول اجراي آن بيشتر خواهد شد. </a:t>
            </a:r>
            <a:endParaRPr lang="en-US" sz="24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31800" y="274638"/>
            <a:ext cx="7777163" cy="654050"/>
          </a:xfrm>
        </p:spPr>
        <p:txBody>
          <a:bodyPr/>
          <a:lstStyle/>
          <a:p>
            <a:pPr algn="r" eaLnBrk="1" hangingPunct="1"/>
            <a:r>
              <a:rPr lang="fa-IR" sz="3600" b="1" smtClean="0">
                <a:solidFill>
                  <a:srgbClr val="FF0000"/>
                </a:solidFill>
                <a:cs typeface="B Titr" panose="00000700000000000000" pitchFamily="2" charset="-78"/>
              </a:rPr>
              <a:t>د) نرخ بازده حسابداري ( </a:t>
            </a:r>
            <a:r>
              <a:rPr lang="en-US" sz="3000" b="1" smtClean="0">
                <a:solidFill>
                  <a:srgbClr val="FF0000"/>
                </a:solidFill>
                <a:cs typeface="B Titr" panose="00000700000000000000" pitchFamily="2" charset="-78"/>
              </a:rPr>
              <a:t>ARR</a:t>
            </a:r>
            <a:r>
              <a:rPr lang="fa-IR" sz="3600" b="1" smtClean="0">
                <a:solidFill>
                  <a:srgbClr val="FF0000"/>
                </a:solidFill>
                <a:cs typeface="B Titr" panose="00000700000000000000" pitchFamily="2" charset="-78"/>
              </a:rPr>
              <a:t> )</a:t>
            </a:r>
            <a:endParaRPr lang="en-US" sz="3600" b="1" smtClean="0">
              <a:solidFill>
                <a:srgbClr val="FF0000"/>
              </a:solidFill>
              <a:cs typeface="B Titr" panose="00000700000000000000" pitchFamily="2" charset="-78"/>
            </a:endParaRPr>
          </a:p>
        </p:txBody>
      </p:sp>
      <p:sp>
        <p:nvSpPr>
          <p:cNvPr id="248835" name="Rectangle 3"/>
          <p:cNvSpPr>
            <a:spLocks noGrp="1" noChangeArrowheads="1"/>
          </p:cNvSpPr>
          <p:nvPr>
            <p:ph type="body" idx="1"/>
          </p:nvPr>
        </p:nvSpPr>
        <p:spPr>
          <a:xfrm>
            <a:off x="461963" y="928688"/>
            <a:ext cx="7777162" cy="3857625"/>
          </a:xfrm>
        </p:spPr>
        <p:txBody>
          <a:bodyPr/>
          <a:lstStyle/>
          <a:p>
            <a:pPr algn="just" eaLnBrk="1" hangingPunct="1"/>
            <a:r>
              <a:rPr lang="fa-IR" sz="2400" b="1" smtClean="0">
                <a:cs typeface="B Mitra" panose="00000400000000000000" pitchFamily="2" charset="-78"/>
              </a:rPr>
              <a:t>نرخ بازده حسابداري عبارت است از متوسط سود سالانه حسابداري بعد از ماليات حاصل از طرح سرمايه گذاري تقسيم بر متوسط ميزان سرمايه گذاري. </a:t>
            </a:r>
          </a:p>
          <a:p>
            <a:pPr algn="just" eaLnBrk="1" hangingPunct="1">
              <a:buFontTx/>
              <a:buNone/>
            </a:pPr>
            <a:endParaRPr lang="fa-IR" sz="2800" b="1" smtClean="0">
              <a:cs typeface="B Mitra" panose="00000400000000000000" pitchFamily="2" charset="-78"/>
            </a:endParaRPr>
          </a:p>
          <a:p>
            <a:pPr algn="just" eaLnBrk="1" hangingPunct="1">
              <a:buFontTx/>
              <a:buNone/>
            </a:pPr>
            <a:endParaRPr lang="fa-IR" sz="2800" b="1" smtClean="0">
              <a:cs typeface="B Mitra" panose="00000400000000000000" pitchFamily="2" charset="-78"/>
            </a:endParaRPr>
          </a:p>
          <a:p>
            <a:pPr algn="just" eaLnBrk="1" hangingPunct="1">
              <a:buFontTx/>
              <a:buNone/>
            </a:pPr>
            <a:endParaRPr lang="fa-IR" sz="2800" b="1" smtClean="0">
              <a:cs typeface="B Mitra" panose="00000400000000000000" pitchFamily="2" charset="-78"/>
            </a:endParaRPr>
          </a:p>
          <a:p>
            <a:pPr algn="just" eaLnBrk="1" hangingPunct="1">
              <a:buFontTx/>
              <a:buNone/>
            </a:pPr>
            <a:endParaRPr lang="fa-IR" sz="2800" b="1" smtClean="0">
              <a:cs typeface="B Mitra" panose="00000400000000000000" pitchFamily="2" charset="-78"/>
            </a:endParaRPr>
          </a:p>
          <a:p>
            <a:pPr algn="just" eaLnBrk="1" hangingPunct="1"/>
            <a:r>
              <a:rPr lang="fa-IR" sz="2600" b="1" smtClean="0">
                <a:cs typeface="B Mitra" panose="00000400000000000000" pitchFamily="2" charset="-78"/>
              </a:rPr>
              <a:t>در اين فرمول </a:t>
            </a:r>
            <a:r>
              <a:rPr lang="en-US" sz="2600" b="1" smtClean="0">
                <a:cs typeface="B Mitra" panose="00000400000000000000" pitchFamily="2" charset="-78"/>
              </a:rPr>
              <a:t>I</a:t>
            </a:r>
            <a:r>
              <a:rPr lang="fa-IR" sz="2600" b="1" smtClean="0">
                <a:cs typeface="B Mitra" panose="00000400000000000000" pitchFamily="2" charset="-78"/>
              </a:rPr>
              <a:t> سرمايه گذاري اوليه و </a:t>
            </a:r>
            <a:r>
              <a:rPr lang="en-US" sz="2600" b="1" smtClean="0">
                <a:cs typeface="B Mitra" panose="00000400000000000000" pitchFamily="2" charset="-78"/>
              </a:rPr>
              <a:t>S</a:t>
            </a:r>
            <a:r>
              <a:rPr lang="fa-IR" sz="2600" b="1" smtClean="0">
                <a:cs typeface="B Mitra" panose="00000400000000000000" pitchFamily="2" charset="-78"/>
              </a:rPr>
              <a:t>  ارزش اسقاط دارائي در پايان عمر مفيد آن مي باشد.</a:t>
            </a:r>
            <a:r>
              <a:rPr lang="fa-IR" sz="2600" smtClean="0">
                <a:cs typeface="B Mitra" panose="00000400000000000000" pitchFamily="2" charset="-78"/>
              </a:rPr>
              <a:t> </a:t>
            </a:r>
            <a:endParaRPr lang="en-US" sz="2600" smtClean="0">
              <a:cs typeface="B Mitra" panose="00000400000000000000" pitchFamily="2" charset="-78"/>
            </a:endParaRPr>
          </a:p>
        </p:txBody>
      </p:sp>
      <p:grpSp>
        <p:nvGrpSpPr>
          <p:cNvPr id="248836" name="Group 23"/>
          <p:cNvGrpSpPr>
            <a:grpSpLocks/>
          </p:cNvGrpSpPr>
          <p:nvPr/>
        </p:nvGrpSpPr>
        <p:grpSpPr bwMode="auto">
          <a:xfrm>
            <a:off x="819150" y="1928813"/>
            <a:ext cx="4859338" cy="785812"/>
            <a:chOff x="819919" y="2285992"/>
            <a:chExt cx="4857784" cy="785818"/>
          </a:xfrm>
        </p:grpSpPr>
        <p:cxnSp>
          <p:nvCxnSpPr>
            <p:cNvPr id="248844" name="Straight Connector 7"/>
            <p:cNvCxnSpPr>
              <a:cxnSpLocks noChangeShapeType="1"/>
            </p:cNvCxnSpPr>
            <p:nvPr/>
          </p:nvCxnSpPr>
          <p:spPr bwMode="auto">
            <a:xfrm>
              <a:off x="2034365" y="2714620"/>
              <a:ext cx="36433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48845" name="Group 21"/>
            <p:cNvGrpSpPr>
              <a:grpSpLocks/>
            </p:cNvGrpSpPr>
            <p:nvPr/>
          </p:nvGrpSpPr>
          <p:grpSpPr bwMode="auto">
            <a:xfrm>
              <a:off x="819919" y="2285992"/>
              <a:ext cx="4857784" cy="785818"/>
              <a:chOff x="819919" y="2928934"/>
              <a:chExt cx="4857784" cy="785818"/>
            </a:xfrm>
          </p:grpSpPr>
          <p:sp>
            <p:nvSpPr>
              <p:cNvPr id="248846" name="Rectangle 4"/>
              <p:cNvSpPr>
                <a:spLocks noChangeArrowheads="1"/>
              </p:cNvSpPr>
              <p:nvPr/>
            </p:nvSpPr>
            <p:spPr bwMode="auto">
              <a:xfrm>
                <a:off x="819919" y="3214686"/>
                <a:ext cx="1071570"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t>ARR</a:t>
                </a:r>
              </a:p>
            </p:txBody>
          </p:sp>
          <p:sp>
            <p:nvSpPr>
              <p:cNvPr id="248847" name="Rectangle 5"/>
              <p:cNvSpPr>
                <a:spLocks noChangeArrowheads="1"/>
              </p:cNvSpPr>
              <p:nvPr/>
            </p:nvSpPr>
            <p:spPr bwMode="auto">
              <a:xfrm>
                <a:off x="1534299" y="3214686"/>
                <a:ext cx="571504"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t>=</a:t>
                </a:r>
              </a:p>
            </p:txBody>
          </p:sp>
          <p:sp>
            <p:nvSpPr>
              <p:cNvPr id="248848" name="Rectangle 8"/>
              <p:cNvSpPr>
                <a:spLocks noChangeArrowheads="1"/>
              </p:cNvSpPr>
              <p:nvPr/>
            </p:nvSpPr>
            <p:spPr bwMode="auto">
              <a:xfrm>
                <a:off x="2034365" y="2928934"/>
                <a:ext cx="3643338"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متوسط سود سالانه ناشی از سرمایه گذاری</a:t>
                </a:r>
                <a:endParaRPr lang="en-US" b="1"/>
              </a:p>
            </p:txBody>
          </p:sp>
          <p:sp>
            <p:nvSpPr>
              <p:cNvPr id="248849" name="Rectangle 9"/>
              <p:cNvSpPr>
                <a:spLocks noChangeArrowheads="1"/>
              </p:cNvSpPr>
              <p:nvPr/>
            </p:nvSpPr>
            <p:spPr bwMode="auto">
              <a:xfrm>
                <a:off x="2677307" y="3357562"/>
                <a:ext cx="250033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متوسط سرمایه گذاری</a:t>
                </a:r>
                <a:endParaRPr lang="en-US" b="1"/>
              </a:p>
            </p:txBody>
          </p:sp>
        </p:grpSp>
      </p:grpSp>
      <p:grpSp>
        <p:nvGrpSpPr>
          <p:cNvPr id="248837" name="Group 22"/>
          <p:cNvGrpSpPr>
            <a:grpSpLocks/>
          </p:cNvGrpSpPr>
          <p:nvPr/>
        </p:nvGrpSpPr>
        <p:grpSpPr bwMode="auto">
          <a:xfrm>
            <a:off x="890588" y="2857500"/>
            <a:ext cx="3573462" cy="714375"/>
            <a:chOff x="819919" y="4143380"/>
            <a:chExt cx="3571900" cy="714380"/>
          </a:xfrm>
        </p:grpSpPr>
        <p:sp>
          <p:nvSpPr>
            <p:cNvPr id="248839" name="Rectangle 11"/>
            <p:cNvSpPr>
              <a:spLocks noChangeArrowheads="1"/>
            </p:cNvSpPr>
            <p:nvPr/>
          </p:nvSpPr>
          <p:spPr bwMode="auto">
            <a:xfrm>
              <a:off x="819919" y="4357694"/>
              <a:ext cx="2071702"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متوسط سرمایه گذاری</a:t>
              </a:r>
              <a:endParaRPr lang="en-US" b="1"/>
            </a:p>
          </p:txBody>
        </p:sp>
        <p:sp>
          <p:nvSpPr>
            <p:cNvPr id="248840" name="Rectangle 12"/>
            <p:cNvSpPr>
              <a:spLocks noChangeArrowheads="1"/>
            </p:cNvSpPr>
            <p:nvPr/>
          </p:nvSpPr>
          <p:spPr bwMode="auto">
            <a:xfrm>
              <a:off x="2605869" y="4357694"/>
              <a:ext cx="571504"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t>=</a:t>
              </a:r>
            </a:p>
          </p:txBody>
        </p:sp>
        <p:sp>
          <p:nvSpPr>
            <p:cNvPr id="248841" name="Rectangle 15"/>
            <p:cNvSpPr>
              <a:spLocks noChangeArrowheads="1"/>
            </p:cNvSpPr>
            <p:nvPr/>
          </p:nvSpPr>
          <p:spPr bwMode="auto">
            <a:xfrm>
              <a:off x="3177373" y="4143380"/>
              <a:ext cx="1143008"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a:t>I+S</a:t>
              </a:r>
            </a:p>
          </p:txBody>
        </p:sp>
        <p:cxnSp>
          <p:nvCxnSpPr>
            <p:cNvPr id="248842" name="Straight Connector 18"/>
            <p:cNvCxnSpPr>
              <a:cxnSpLocks noChangeShapeType="1"/>
            </p:cNvCxnSpPr>
            <p:nvPr/>
          </p:nvCxnSpPr>
          <p:spPr bwMode="auto">
            <a:xfrm>
              <a:off x="3177373" y="4500570"/>
              <a:ext cx="121444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48843" name="Rectangle 20"/>
            <p:cNvSpPr>
              <a:spLocks noChangeArrowheads="1"/>
            </p:cNvSpPr>
            <p:nvPr/>
          </p:nvSpPr>
          <p:spPr bwMode="auto">
            <a:xfrm>
              <a:off x="3463125" y="4500570"/>
              <a:ext cx="571504"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2</a:t>
              </a:r>
              <a:endParaRPr lang="en-US" b="1"/>
            </a:p>
          </p:txBody>
        </p:sp>
      </p:grpSp>
      <p:sp>
        <p:nvSpPr>
          <p:cNvPr id="25" name="Rectangle 3"/>
          <p:cNvSpPr txBox="1">
            <a:spLocks noChangeArrowheads="1"/>
          </p:cNvSpPr>
          <p:nvPr/>
        </p:nvSpPr>
        <p:spPr bwMode="auto">
          <a:xfrm>
            <a:off x="247650" y="4857750"/>
            <a:ext cx="7859713" cy="1757363"/>
          </a:xfrm>
          <a:prstGeom prst="rect">
            <a:avLst/>
          </a:prstGeom>
          <a:noFill/>
          <a:ln w="9525">
            <a:noFill/>
            <a:miter lim="800000"/>
            <a:headEnd/>
            <a:tailEnd/>
          </a:ln>
        </p:spPr>
        <p:txBody>
          <a:bodyPr/>
          <a:lstStyle/>
          <a:p>
            <a:pPr marL="342900" indent="-342900" algn="just">
              <a:spcBef>
                <a:spcPct val="20000"/>
              </a:spcBef>
              <a:defRPr/>
            </a:pPr>
            <a:r>
              <a:rPr lang="fa-IR" sz="2600" b="1" kern="0" dirty="0">
                <a:latin typeface="+mn-lt"/>
                <a:cs typeface="B Mitra" pitchFamily="2" charset="-78"/>
              </a:rPr>
              <a:t>روش نرخ بازده حسابداري به دو دليل معياري گمراه كننده براي اندازه گيري مزاياي ناشي از يك دارائي است: اول آنكه سود حسابداري معمولاٌ برابر جريان نقدينه نيست و ثانياٌ در روش نرخ بازده داخلي ارزش زماني پول در نظر گرفته نمي شود.</a:t>
            </a:r>
            <a:r>
              <a:rPr lang="fa-IR" sz="2600" kern="0" dirty="0">
                <a:latin typeface="+mn-lt"/>
                <a:cs typeface="B Mitra" pitchFamily="2" charset="-78"/>
              </a:rPr>
              <a:t> </a:t>
            </a:r>
            <a:endParaRPr lang="en-US" sz="2600" kern="0" dirty="0">
              <a:latin typeface="+mn-lt"/>
              <a:cs typeface="B Mitra" pitchFamily="2" charset="-78"/>
            </a:endParaRP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461963" y="785813"/>
            <a:ext cx="7777162" cy="4525962"/>
          </a:xfrm>
        </p:spPr>
        <p:txBody>
          <a:bodyPr/>
          <a:lstStyle/>
          <a:p>
            <a:pPr algn="just" eaLnBrk="1" hangingPunct="1"/>
            <a:r>
              <a:rPr lang="fa-IR" sz="2400" b="1" smtClean="0">
                <a:cs typeface="B Mitra" panose="00000400000000000000" pitchFamily="2" charset="-78"/>
              </a:rPr>
              <a:t>مثال4: شركت بهار قصد خريد ماشين آلات يك ميليون ريالي را دارد كه داراي عمر مفيد 4 ساله مي باشد. سود خالص حسابداري اين ماشين آلات در سالهاي اول تا چهارم به ترتيب، 200000 ريال، 160000 ريال، 170000 ريال و 190000 ريال مي باشد. ارزش اسقاط اين ماشين آلات در پايان سال چهارم 20000 ريال مي باشد. مطلوبست محاسبه نرخ بازده حسابداري. </a:t>
            </a:r>
          </a:p>
          <a:p>
            <a:pPr algn="ctr" eaLnBrk="1" hangingPunct="1">
              <a:buFontTx/>
              <a:buNone/>
            </a:pPr>
            <a:r>
              <a:rPr lang="fa-IR" sz="2400" b="1" smtClean="0">
                <a:cs typeface="B Titr" panose="00000700000000000000" pitchFamily="2" charset="-78"/>
              </a:rPr>
              <a:t>180000 = 4 ÷ (190000 + 170000 + 160000 + 200000)</a:t>
            </a:r>
            <a:endParaRPr lang="en-US" sz="2400" b="1" smtClean="0">
              <a:cs typeface="B Titr" panose="00000700000000000000" pitchFamily="2" charset="-78"/>
            </a:endParaRPr>
          </a:p>
        </p:txBody>
      </p:sp>
      <p:sp>
        <p:nvSpPr>
          <p:cNvPr id="80900" name="Rectangle 4"/>
          <p:cNvSpPr>
            <a:spLocks noChangeArrowheads="1"/>
          </p:cNvSpPr>
          <p:nvPr/>
        </p:nvSpPr>
        <p:spPr bwMode="auto">
          <a:xfrm>
            <a:off x="0" y="313848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80898" name="Object 5"/>
          <p:cNvGraphicFramePr>
            <a:graphicFrameLocks noChangeAspect="1"/>
          </p:cNvGraphicFramePr>
          <p:nvPr/>
        </p:nvGraphicFramePr>
        <p:xfrm>
          <a:off x="2033588" y="3857625"/>
          <a:ext cx="4002087" cy="1422400"/>
        </p:xfrm>
        <a:graphic>
          <a:graphicData uri="http://schemas.openxmlformats.org/presentationml/2006/ole">
            <mc:AlternateContent xmlns:mc="http://schemas.openxmlformats.org/markup-compatibility/2006">
              <mc:Choice xmlns:v="urn:schemas-microsoft-com:vml" Requires="v">
                <p:oleObj spid="_x0000_s80912" name="Equation" r:id="rId3" imgW="1638000" imgH="583920" progId="Equation.3">
                  <p:embed/>
                </p:oleObj>
              </mc:Choice>
              <mc:Fallback>
                <p:oleObj name="Equation" r:id="rId3" imgW="1638000" imgH="58392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3857625"/>
                        <a:ext cx="4002087"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algn="r" eaLnBrk="1" hangingPunct="1"/>
            <a:r>
              <a:rPr lang="fa-IR" sz="3200" b="1" smtClean="0">
                <a:solidFill>
                  <a:srgbClr val="FF0000"/>
                </a:solidFill>
                <a:cs typeface="B Titr" panose="00000700000000000000" pitchFamily="2" charset="-78"/>
              </a:rPr>
              <a:t>مقايسه سرمايه گذاريهاي با عمر مفيد متفاوت</a:t>
            </a:r>
            <a:endParaRPr lang="en-US" sz="3200" b="1" smtClean="0">
              <a:solidFill>
                <a:srgbClr val="FF0000"/>
              </a:solidFill>
              <a:cs typeface="B Titr" panose="00000700000000000000" pitchFamily="2" charset="-78"/>
            </a:endParaRPr>
          </a:p>
        </p:txBody>
      </p:sp>
      <p:sp>
        <p:nvSpPr>
          <p:cNvPr id="249859" name="Rectangle 3"/>
          <p:cNvSpPr>
            <a:spLocks noGrp="1" noChangeArrowheads="1"/>
          </p:cNvSpPr>
          <p:nvPr>
            <p:ph type="body" idx="1"/>
          </p:nvPr>
        </p:nvSpPr>
        <p:spPr>
          <a:xfrm>
            <a:off x="390525" y="1214438"/>
            <a:ext cx="7777163" cy="4525962"/>
          </a:xfrm>
        </p:spPr>
        <p:txBody>
          <a:bodyPr/>
          <a:lstStyle/>
          <a:p>
            <a:pPr algn="just" eaLnBrk="1" hangingPunct="1"/>
            <a:r>
              <a:rPr lang="fa-IR" sz="2800" b="1" smtClean="0">
                <a:cs typeface="B Mitra" panose="00000400000000000000" pitchFamily="2" charset="-78"/>
              </a:rPr>
              <a:t>براي مقايسه طرحهاي سرمايه گذاري با استفاده از روش </a:t>
            </a:r>
            <a:r>
              <a:rPr lang="en-US" sz="2200" b="1" smtClean="0">
                <a:cs typeface="B Mitra" panose="00000400000000000000" pitchFamily="2" charset="-78"/>
              </a:rPr>
              <a:t>NPV</a:t>
            </a:r>
            <a:r>
              <a:rPr lang="fa-IR" sz="2800" b="1" smtClean="0">
                <a:cs typeface="B Mitra" panose="00000400000000000000" pitchFamily="2" charset="-78"/>
              </a:rPr>
              <a:t>  و نرخ بازده دروني، بايد طرحهاي مورد نظر عمر مفيد مشابه داشته باشند. اما در موارد زيادي لازم مي شود كه سرمايه گذاريهاي با عمر مفيد متفاوت با همديگر مقايسه گردند. در اين موارد بدين گونه برخورد مي شود كه چنانچه سرمايه گذاري با عمر مفيد كوتاهتر انتخاب شود، بعد از اتمام عمر مفيد اين سرمايه گذاري، شركت با منبع مالي مورد نظر چه كار خواهد كرد؟</a:t>
            </a:r>
            <a:r>
              <a:rPr lang="fa-IR" sz="2800" smtClean="0">
                <a:cs typeface="B Mitra" panose="00000400000000000000" pitchFamily="2" charset="-78"/>
              </a:rPr>
              <a:t> </a:t>
            </a:r>
            <a:endParaRPr lang="en-US" sz="2800"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Rectangle 3"/>
          <p:cNvSpPr>
            <a:spLocks noGrp="1" noChangeArrowheads="1"/>
          </p:cNvSpPr>
          <p:nvPr>
            <p:ph type="body" idx="1"/>
          </p:nvPr>
        </p:nvSpPr>
        <p:spPr>
          <a:xfrm>
            <a:off x="431800" y="765175"/>
            <a:ext cx="7777163" cy="5360988"/>
          </a:xfrm>
        </p:spPr>
        <p:txBody>
          <a:bodyPr/>
          <a:lstStyle/>
          <a:p>
            <a:pPr algn="just" eaLnBrk="1" hangingPunct="1"/>
            <a:r>
              <a:rPr lang="fa-IR" sz="2800" smtClean="0">
                <a:cs typeface="B Nazanin" panose="00000400000000000000" pitchFamily="2" charset="-78"/>
              </a:rPr>
              <a:t>مثال1: فرض كنيد كه شركت سحاب مي تواند از ماشين آلات گران قيمت الف با سرمايه گذاري 4 ميليون ريال و عمر مفيد 18 سال استفاده كند و يا اينكه از ماشين آلات ارزان قيمت نوع ب استفاده نمايد كه سرمايه گذاري مورد نياز براي آن 2.5 ميليون ريال و عمر مفيد آن 10 سال است. اگر شركت از ماشين آلات نوع ب استفاده كند، پس از اتمام سال دهم بايد براي مدت 8 سال از ماشين آلات نوع ج با سرمايه گذاري 2 ميليون ريال و عمر مفيد 8 سال استفاده نمايد. فرض كنيد خالص جريان نقدي ورودي سالانه ماشين آلات نوع الف 800000 ريال، نوع ب 700000 ريال و نوع ج 750000 ريال مي باشد. ضمناٌ نرخ هزينه سرمايه شركت 12% است. </a:t>
            </a:r>
            <a:endParaRPr lang="en-US" sz="2800"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247650" y="549275"/>
            <a:ext cx="8074025" cy="3165475"/>
          </a:xfrm>
        </p:spPr>
        <p:txBody>
          <a:bodyPr/>
          <a:lstStyle/>
          <a:p>
            <a:pPr algn="just" eaLnBrk="1" hangingPunct="1">
              <a:buFontTx/>
              <a:buNone/>
            </a:pPr>
            <a:r>
              <a:rPr lang="fa-IR" sz="2800" smtClean="0">
                <a:cs typeface="B Nazanin" panose="00000400000000000000" pitchFamily="2" charset="-78"/>
              </a:rPr>
              <a:t>اكنون تحليلگر مالي براي تجزيه و تحليل اين مسئله بايد خالص ارزش فعلي ماشين آلات نوع الف را با مجموع خالص ارزش فعلي ماشين آلات نوع ب و ج مقايسه نمايد. </a:t>
            </a:r>
          </a:p>
          <a:p>
            <a:pPr algn="just" eaLnBrk="1" hangingPunct="1"/>
            <a:endParaRPr lang="fa-IR" sz="2400" b="1" smtClean="0">
              <a:cs typeface="B Nazanin" panose="00000400000000000000" pitchFamily="2" charset="-78"/>
            </a:endParaRPr>
          </a:p>
          <a:p>
            <a:pPr algn="ctr" eaLnBrk="1" hangingPunct="1">
              <a:buFontTx/>
              <a:buNone/>
            </a:pPr>
            <a:r>
              <a:rPr lang="fa-IR" sz="2200" b="1" smtClean="0">
                <a:cs typeface="B Nazanin" panose="00000400000000000000" pitchFamily="2" charset="-78"/>
              </a:rPr>
              <a:t> 1799736= 4000000 </a:t>
            </a:r>
            <a:r>
              <a:rPr lang="fa-IR" sz="2400" b="1" smtClean="0">
                <a:cs typeface="B Nazanin" panose="00000400000000000000" pitchFamily="2" charset="-78"/>
              </a:rPr>
              <a:t> </a:t>
            </a:r>
            <a:r>
              <a:rPr lang="fa-IR" sz="2200" b="1" smtClean="0">
                <a:cs typeface="B Nazanin" panose="00000400000000000000" pitchFamily="2" charset="-78"/>
              </a:rPr>
              <a:t>ـ 800000 ×(12%= </a:t>
            </a:r>
            <a:r>
              <a:rPr lang="en-US" sz="2200" b="1" smtClean="0">
                <a:cs typeface="B Nazanin" panose="00000400000000000000" pitchFamily="2" charset="-78"/>
              </a:rPr>
              <a:t>i</a:t>
            </a:r>
            <a:r>
              <a:rPr lang="fa-IR" sz="2200" b="1" smtClean="0">
                <a:cs typeface="B Nazanin" panose="00000400000000000000" pitchFamily="2" charset="-78"/>
              </a:rPr>
              <a:t> و 18= </a:t>
            </a:r>
            <a:r>
              <a:rPr lang="en-US" sz="2200" b="1" smtClean="0">
                <a:cs typeface="B Nazanin" panose="00000400000000000000" pitchFamily="2" charset="-78"/>
              </a:rPr>
              <a:t>n</a:t>
            </a:r>
            <a:r>
              <a:rPr lang="fa-IR" sz="2200" b="1" smtClean="0">
                <a:cs typeface="B Nazanin" panose="00000400000000000000" pitchFamily="2" charset="-78"/>
              </a:rPr>
              <a:t> )</a:t>
            </a:r>
            <a:r>
              <a:rPr lang="en-US" sz="2200" b="1" smtClean="0">
                <a:cs typeface="B Nazanin" panose="00000400000000000000" pitchFamily="2" charset="-78"/>
              </a:rPr>
              <a:t>A </a:t>
            </a:r>
            <a:r>
              <a:rPr lang="fa-IR" sz="2200" b="1" smtClean="0">
                <a:cs typeface="B Nazanin" panose="00000400000000000000" pitchFamily="2" charset="-78"/>
              </a:rPr>
              <a:t> /</a:t>
            </a:r>
            <a:r>
              <a:rPr lang="en-US" sz="2200" b="1" smtClean="0">
                <a:cs typeface="B Nazanin" panose="00000400000000000000" pitchFamily="2" charset="-78"/>
              </a:rPr>
              <a:t>P</a:t>
            </a:r>
            <a:r>
              <a:rPr lang="fa-IR" sz="2200" b="1" smtClean="0">
                <a:cs typeface="B Nazanin" panose="00000400000000000000" pitchFamily="2" charset="-78"/>
              </a:rPr>
              <a:t> = </a:t>
            </a:r>
            <a:r>
              <a:rPr lang="en-US" sz="2200" b="1" smtClean="0">
                <a:cs typeface="B Nazanin" panose="00000400000000000000" pitchFamily="2" charset="-78"/>
              </a:rPr>
              <a:t>NPV</a:t>
            </a:r>
            <a:r>
              <a:rPr lang="fa-IR" sz="2200" b="1" smtClean="0">
                <a:cs typeface="B Nazanin" panose="00000400000000000000" pitchFamily="2" charset="-78"/>
              </a:rPr>
              <a:t> الف</a:t>
            </a:r>
          </a:p>
          <a:p>
            <a:pPr algn="ctr" eaLnBrk="1" hangingPunct="1">
              <a:buFontTx/>
              <a:buNone/>
            </a:pPr>
            <a:r>
              <a:rPr lang="fa-IR" sz="2200" b="1" smtClean="0">
                <a:cs typeface="B Nazanin" panose="00000400000000000000" pitchFamily="2" charset="-78"/>
              </a:rPr>
              <a:t>1455156 = 2500000 ـ 700000 ×(12%= </a:t>
            </a:r>
            <a:r>
              <a:rPr lang="en-US" sz="2200" b="1" smtClean="0">
                <a:cs typeface="B Nazanin" panose="00000400000000000000" pitchFamily="2" charset="-78"/>
              </a:rPr>
              <a:t>i</a:t>
            </a:r>
            <a:r>
              <a:rPr lang="fa-IR" sz="2200" b="1" smtClean="0">
                <a:cs typeface="B Nazanin" panose="00000400000000000000" pitchFamily="2" charset="-78"/>
              </a:rPr>
              <a:t> و 10= </a:t>
            </a:r>
            <a:r>
              <a:rPr lang="en-US" sz="2200" b="1" smtClean="0">
                <a:cs typeface="B Nazanin" panose="00000400000000000000" pitchFamily="2" charset="-78"/>
              </a:rPr>
              <a:t>n</a:t>
            </a:r>
            <a:r>
              <a:rPr lang="fa-IR" sz="2200" b="1" smtClean="0">
                <a:cs typeface="B Nazanin" panose="00000400000000000000" pitchFamily="2" charset="-78"/>
              </a:rPr>
              <a:t> ) </a:t>
            </a:r>
            <a:r>
              <a:rPr lang="en-US" sz="2200" b="1" smtClean="0">
                <a:cs typeface="B Nazanin" panose="00000400000000000000" pitchFamily="2" charset="-78"/>
              </a:rPr>
              <a:t>A</a:t>
            </a:r>
            <a:r>
              <a:rPr lang="fa-IR" sz="2200" b="1" smtClean="0">
                <a:cs typeface="B Nazanin" panose="00000400000000000000" pitchFamily="2" charset="-78"/>
              </a:rPr>
              <a:t> /</a:t>
            </a:r>
            <a:r>
              <a:rPr lang="en-US" sz="2200" b="1" smtClean="0">
                <a:cs typeface="B Nazanin" panose="00000400000000000000" pitchFamily="2" charset="-78"/>
              </a:rPr>
              <a:t>P</a:t>
            </a:r>
            <a:r>
              <a:rPr lang="fa-IR" sz="2200" b="1" smtClean="0">
                <a:cs typeface="B Nazanin" panose="00000400000000000000" pitchFamily="2" charset="-78"/>
              </a:rPr>
              <a:t> = </a:t>
            </a:r>
            <a:r>
              <a:rPr lang="en-US" sz="2200" b="1" smtClean="0">
                <a:cs typeface="B Nazanin" panose="00000400000000000000" pitchFamily="2" charset="-78"/>
              </a:rPr>
              <a:t>NPV</a:t>
            </a:r>
            <a:r>
              <a:rPr lang="fa-IR" sz="2200" b="1" smtClean="0">
                <a:cs typeface="B Nazanin" panose="00000400000000000000" pitchFamily="2" charset="-78"/>
              </a:rPr>
              <a:t> ب </a:t>
            </a:r>
          </a:p>
          <a:p>
            <a:pPr algn="ctr" eaLnBrk="1" hangingPunct="1">
              <a:buFontTx/>
              <a:buNone/>
            </a:pPr>
            <a:r>
              <a:rPr lang="fa-IR" sz="2000" b="1" smtClean="0">
                <a:cs typeface="B Nazanin" panose="00000400000000000000" pitchFamily="2" charset="-78"/>
              </a:rPr>
              <a:t>1725730 = 2000000 ـ 750000 ×(12%= </a:t>
            </a:r>
            <a:r>
              <a:rPr lang="en-US" sz="2000" b="1" smtClean="0">
                <a:cs typeface="B Nazanin" panose="00000400000000000000" pitchFamily="2" charset="-78"/>
              </a:rPr>
              <a:t>i</a:t>
            </a:r>
            <a:r>
              <a:rPr lang="fa-IR" sz="2000" b="1" smtClean="0">
                <a:cs typeface="B Nazanin" panose="00000400000000000000" pitchFamily="2" charset="-78"/>
              </a:rPr>
              <a:t> و 8= </a:t>
            </a:r>
            <a:r>
              <a:rPr lang="en-US" sz="2000" b="1" smtClean="0">
                <a:cs typeface="B Nazanin" panose="00000400000000000000" pitchFamily="2" charset="-78"/>
              </a:rPr>
              <a:t>n</a:t>
            </a:r>
            <a:r>
              <a:rPr lang="fa-IR" sz="2000" b="1" smtClean="0">
                <a:cs typeface="B Nazanin" panose="00000400000000000000" pitchFamily="2" charset="-78"/>
              </a:rPr>
              <a:t> )</a:t>
            </a:r>
            <a:r>
              <a:rPr lang="en-US" sz="2000" b="1" smtClean="0">
                <a:cs typeface="B Nazanin" panose="00000400000000000000" pitchFamily="2" charset="-78"/>
              </a:rPr>
              <a:t>A</a:t>
            </a:r>
            <a:r>
              <a:rPr lang="fa-IR" sz="2000" b="1" smtClean="0">
                <a:cs typeface="B Nazanin" panose="00000400000000000000" pitchFamily="2" charset="-78"/>
              </a:rPr>
              <a:t> /</a:t>
            </a:r>
            <a:r>
              <a:rPr lang="en-US" sz="2000" b="1" smtClean="0">
                <a:cs typeface="B Nazanin" panose="00000400000000000000" pitchFamily="2" charset="-78"/>
              </a:rPr>
              <a:t>P</a:t>
            </a:r>
            <a:r>
              <a:rPr lang="fa-IR" sz="2000" b="1" smtClean="0">
                <a:cs typeface="B Nazanin" panose="00000400000000000000" pitchFamily="2" charset="-78"/>
              </a:rPr>
              <a:t>= </a:t>
            </a:r>
            <a:r>
              <a:rPr lang="en-US" sz="2000" b="1" smtClean="0">
                <a:cs typeface="B Nazanin" panose="00000400000000000000" pitchFamily="2" charset="-78"/>
              </a:rPr>
              <a:t>NPV</a:t>
            </a:r>
            <a:r>
              <a:rPr lang="fa-IR" sz="2000" b="1" smtClean="0">
                <a:cs typeface="B Nazanin" panose="00000400000000000000" pitchFamily="2" charset="-78"/>
              </a:rPr>
              <a:t> ج در 10 سال ديگر</a:t>
            </a:r>
          </a:p>
          <a:p>
            <a:pPr algn="ctr" eaLnBrk="1" hangingPunct="1">
              <a:buFontTx/>
              <a:buNone/>
            </a:pPr>
            <a:endParaRPr lang="fa-IR" sz="1800" b="1" smtClean="0">
              <a:cs typeface="B Nazanin" panose="00000400000000000000" pitchFamily="2" charset="-78"/>
            </a:endParaRPr>
          </a:p>
          <a:p>
            <a:pPr algn="ctr" eaLnBrk="1" hangingPunct="1">
              <a:buFontTx/>
              <a:buNone/>
            </a:pPr>
            <a:r>
              <a:rPr lang="fa-IR" sz="2400" b="1" smtClean="0">
                <a:cs typeface="B Nazanin" panose="00000400000000000000" pitchFamily="2" charset="-78"/>
              </a:rPr>
              <a:t>                                                   </a:t>
            </a:r>
          </a:p>
        </p:txBody>
      </p:sp>
      <p:sp>
        <p:nvSpPr>
          <p:cNvPr id="81924"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81922" name="Object 5"/>
          <p:cNvGraphicFramePr>
            <a:graphicFrameLocks noChangeAspect="1"/>
          </p:cNvGraphicFramePr>
          <p:nvPr/>
        </p:nvGraphicFramePr>
        <p:xfrm>
          <a:off x="962025" y="3786188"/>
          <a:ext cx="6553200" cy="742950"/>
        </p:xfrm>
        <a:graphic>
          <a:graphicData uri="http://schemas.openxmlformats.org/presentationml/2006/ole">
            <mc:AlternateContent xmlns:mc="http://schemas.openxmlformats.org/markup-compatibility/2006">
              <mc:Choice xmlns:v="urn:schemas-microsoft-com:vml" Requires="v">
                <p:oleObj spid="_x0000_s81937" name="Equation" r:id="rId3" imgW="2933640" imgH="419040" progId="Equation.3">
                  <p:embed/>
                </p:oleObj>
              </mc:Choice>
              <mc:Fallback>
                <p:oleObj name="Equation" r:id="rId3" imgW="2933640" imgH="4190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 y="3786188"/>
                        <a:ext cx="6553200"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txBox="1">
            <a:spLocks noChangeArrowheads="1"/>
          </p:cNvSpPr>
          <p:nvPr/>
        </p:nvSpPr>
        <p:spPr bwMode="auto">
          <a:xfrm>
            <a:off x="461963" y="4857750"/>
            <a:ext cx="7777162" cy="1238250"/>
          </a:xfrm>
          <a:prstGeom prst="rect">
            <a:avLst/>
          </a:prstGeom>
          <a:noFill/>
          <a:ln w="9525">
            <a:noFill/>
            <a:miter lim="800000"/>
            <a:headEnd/>
            <a:tailEnd/>
          </a:ln>
        </p:spPr>
        <p:txBody>
          <a:bodyPr/>
          <a:lstStyle/>
          <a:p>
            <a:pPr marL="342900" indent="-342900" algn="just">
              <a:spcBef>
                <a:spcPct val="20000"/>
              </a:spcBef>
              <a:defRPr/>
            </a:pPr>
            <a:r>
              <a:rPr lang="fa-IR" sz="2400" b="1" kern="0" dirty="0">
                <a:latin typeface="+mn-lt"/>
                <a:cs typeface="B Nazanin" pitchFamily="2" charset="-78"/>
              </a:rPr>
              <a:t>اکنون بايد </a:t>
            </a:r>
            <a:r>
              <a:rPr lang="en-US" sz="2000" b="1" kern="0" dirty="0">
                <a:latin typeface="+mn-lt"/>
                <a:cs typeface="B Nazanin" pitchFamily="2" charset="-78"/>
              </a:rPr>
              <a:t>NPV</a:t>
            </a:r>
            <a:r>
              <a:rPr lang="fa-IR" sz="2400" b="1" kern="0" dirty="0">
                <a:latin typeface="+mn-lt"/>
                <a:cs typeface="B Nazanin" pitchFamily="2" charset="-78"/>
              </a:rPr>
              <a:t> الف به مبلغ </a:t>
            </a:r>
            <a:r>
              <a:rPr lang="fa-IR" sz="2200" b="1" kern="0" dirty="0">
                <a:latin typeface="+mn-lt"/>
                <a:cs typeface="B Nazanin" pitchFamily="2" charset="-78"/>
              </a:rPr>
              <a:t>1799736</a:t>
            </a:r>
            <a:r>
              <a:rPr lang="fa-IR" sz="2400" b="1" kern="0" dirty="0">
                <a:latin typeface="+mn-lt"/>
                <a:cs typeface="B Nazanin" pitchFamily="2" charset="-78"/>
              </a:rPr>
              <a:t> ريال با مجموع </a:t>
            </a:r>
            <a:r>
              <a:rPr lang="en-US" sz="2000" b="1" kern="0" dirty="0">
                <a:latin typeface="+mn-lt"/>
                <a:cs typeface="B Nazanin" pitchFamily="2" charset="-78"/>
              </a:rPr>
              <a:t>NPV</a:t>
            </a:r>
            <a:r>
              <a:rPr lang="fa-IR" sz="2400" b="1" kern="0" dirty="0">
                <a:latin typeface="+mn-lt"/>
                <a:cs typeface="B Nazanin" pitchFamily="2" charset="-78"/>
              </a:rPr>
              <a:t> ب و ج، يعني 2010795 ريال مقايسه شود كه بديهي است ماشين آلات نوع ب و ج با صرفه تر از ماشين آلات نوع الف است.</a:t>
            </a:r>
            <a:r>
              <a:rPr lang="fa-IR" sz="2400" kern="0" dirty="0">
                <a:latin typeface="+mn-lt"/>
                <a:cs typeface="B Nazanin" pitchFamily="2" charset="-78"/>
              </a:rPr>
              <a:t> </a:t>
            </a:r>
            <a:endParaRPr lang="en-US" sz="24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algn="r" eaLnBrk="1" hangingPunct="1"/>
            <a:r>
              <a:rPr lang="fa-IR" sz="3200" b="1" smtClean="0">
                <a:solidFill>
                  <a:srgbClr val="FF0000"/>
                </a:solidFill>
                <a:cs typeface="B Titr" panose="00000700000000000000" pitchFamily="2" charset="-78"/>
              </a:rPr>
              <a:t>تورم و بودجه بندي سرمايه اي</a:t>
            </a:r>
            <a:endParaRPr lang="en-US" sz="3200" b="1" smtClean="0">
              <a:solidFill>
                <a:srgbClr val="FF0000"/>
              </a:solidFill>
              <a:cs typeface="B Titr" panose="00000700000000000000" pitchFamily="2" charset="-78"/>
            </a:endParaRPr>
          </a:p>
        </p:txBody>
      </p:sp>
      <p:sp>
        <p:nvSpPr>
          <p:cNvPr id="251907" name="Rectangle 3"/>
          <p:cNvSpPr>
            <a:spLocks noGrp="1" noChangeArrowheads="1"/>
          </p:cNvSpPr>
          <p:nvPr>
            <p:ph type="body" idx="1"/>
          </p:nvPr>
        </p:nvSpPr>
        <p:spPr>
          <a:xfrm>
            <a:off x="431800" y="1412875"/>
            <a:ext cx="7777163" cy="4713288"/>
          </a:xfrm>
        </p:spPr>
        <p:txBody>
          <a:bodyPr/>
          <a:lstStyle/>
          <a:p>
            <a:pPr algn="just" eaLnBrk="1" hangingPunct="1">
              <a:buFontTx/>
              <a:buNone/>
            </a:pPr>
            <a:r>
              <a:rPr lang="fa-IR" sz="2800" b="1" smtClean="0">
                <a:cs typeface="B Nazanin" panose="00000400000000000000" pitchFamily="2" charset="-78"/>
              </a:rPr>
              <a:t>    در تحليل بودجه بندي سرمايه اي، تحليلگر بايد جريان نقدينه را با در نظر گرفتن تورم پيش بيني كند. مثلاٌ اگر درآمد يك پروژه در سال جاري 1000 واحد پولي پيش بيني مي شود، چنانچه نرخ تورم 5% باشد، با فرض ثابت بودن ساير شرايط، درآمد اين پروژه در سال آينده 1050 واحد پولي خواهد بود. </a:t>
            </a:r>
          </a:p>
          <a:p>
            <a:pPr algn="just" eaLnBrk="1" hangingPunct="1">
              <a:buFontTx/>
              <a:buNone/>
            </a:pPr>
            <a:r>
              <a:rPr lang="fa-IR" sz="2800" b="1" smtClean="0">
                <a:cs typeface="B Nazanin" panose="00000400000000000000" pitchFamily="2" charset="-78"/>
              </a:rPr>
              <a:t>    از آنجا كه نرخهاي بهره بازار انتظارات تورمي را در نظر مي گيرند، در شرايط تورمي نيز نرخ تنزيل مناسب همان نرخ جاري بازار است كه براي پروژه هاي سرمايه گذاري مشابه مورد استفاده قرار مي گيرد.</a:t>
            </a:r>
            <a:r>
              <a:rPr lang="fa-IR" sz="2800" smtClean="0">
                <a:cs typeface="B Nazanin" panose="00000400000000000000" pitchFamily="2" charset="-78"/>
              </a:rPr>
              <a:t> </a:t>
            </a:r>
            <a:endParaRPr lang="en-US" sz="2800"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390525" y="428625"/>
            <a:ext cx="7777163" cy="785813"/>
          </a:xfrm>
        </p:spPr>
        <p:txBody>
          <a:bodyPr/>
          <a:lstStyle/>
          <a:p>
            <a:pPr algn="r" eaLnBrk="1" hangingPunct="1"/>
            <a:r>
              <a:rPr lang="fa-IR" sz="3200" b="1" smtClean="0">
                <a:solidFill>
                  <a:srgbClr val="FF0000"/>
                </a:solidFill>
                <a:cs typeface="B Titr" panose="00000700000000000000" pitchFamily="2" charset="-78"/>
              </a:rPr>
              <a:t>فرصتهاي سرمايه گذاري مرتبط با هم </a:t>
            </a:r>
            <a:endParaRPr lang="en-US" sz="3200" b="1" smtClean="0">
              <a:solidFill>
                <a:srgbClr val="FF0000"/>
              </a:solidFill>
              <a:cs typeface="B Titr" panose="00000700000000000000" pitchFamily="2" charset="-78"/>
            </a:endParaRPr>
          </a:p>
        </p:txBody>
      </p:sp>
      <p:sp>
        <p:nvSpPr>
          <p:cNvPr id="252931" name="Rectangle 3"/>
          <p:cNvSpPr>
            <a:spLocks noGrp="1" noChangeArrowheads="1"/>
          </p:cNvSpPr>
          <p:nvPr>
            <p:ph type="body" idx="1"/>
          </p:nvPr>
        </p:nvSpPr>
        <p:spPr>
          <a:xfrm>
            <a:off x="390525" y="1143000"/>
            <a:ext cx="7777163" cy="1295400"/>
          </a:xfrm>
        </p:spPr>
        <p:txBody>
          <a:bodyPr/>
          <a:lstStyle/>
          <a:p>
            <a:pPr algn="just" eaLnBrk="1" hangingPunct="1"/>
            <a:r>
              <a:rPr lang="fa-IR" b="1" smtClean="0">
                <a:cs typeface="B Mitra" panose="00000400000000000000" pitchFamily="2" charset="-78"/>
              </a:rPr>
              <a:t>سرمايه گذاريهائي كه ممكن است بر بازدهي (سود آوري) يكديگر تاثير بگذارند را سرمايه گذاري مرتبط با هم مي گويند.</a:t>
            </a:r>
            <a:r>
              <a:rPr lang="fa-IR" smtClean="0">
                <a:cs typeface="B Mitra" panose="00000400000000000000" pitchFamily="2" charset="-78"/>
              </a:rPr>
              <a:t> </a:t>
            </a:r>
            <a:endParaRPr lang="en-US"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3954" name="Rectangle 3"/>
          <p:cNvSpPr>
            <a:spLocks noGrp="1" noChangeArrowheads="1"/>
          </p:cNvSpPr>
          <p:nvPr>
            <p:ph type="body" sz="half" idx="1"/>
          </p:nvPr>
        </p:nvSpPr>
        <p:spPr>
          <a:xfrm>
            <a:off x="390525" y="500063"/>
            <a:ext cx="7777163" cy="1900237"/>
          </a:xfrm>
        </p:spPr>
        <p:txBody>
          <a:bodyPr/>
          <a:lstStyle/>
          <a:p>
            <a:pPr algn="just" eaLnBrk="1" hangingPunct="1"/>
            <a:r>
              <a:rPr lang="fa-IR" sz="2400" b="1" smtClean="0">
                <a:cs typeface="B Mitra" panose="00000400000000000000" pitchFamily="2" charset="-78"/>
              </a:rPr>
              <a:t>مثال2: شركت سبحان داراي دو قطعه زمين است كه در كنار هم واقع شده اند. شركت مي تواند بر روي يكي از آنها هتل و بر روي ديگري شهر بازي احداث نمايد. ميزان سرمايه گذاري و جريان نقدينه به همراه خالص ارزش فعلي هر وضعيت در جدول زير آورده شده است. نرخ هزينه سرمايه 10% است.</a:t>
            </a:r>
            <a:endParaRPr lang="en-US" sz="2400" b="1" smtClean="0">
              <a:cs typeface="B Mitra" panose="00000400000000000000" pitchFamily="2" charset="-78"/>
            </a:endParaRPr>
          </a:p>
        </p:txBody>
      </p:sp>
      <p:graphicFrame>
        <p:nvGraphicFramePr>
          <p:cNvPr id="251908" name="Group 4"/>
          <p:cNvGraphicFramePr>
            <a:graphicFrameLocks noGrp="1"/>
          </p:cNvGraphicFramePr>
          <p:nvPr>
            <p:ph sz="half" idx="2"/>
          </p:nvPr>
        </p:nvGraphicFramePr>
        <p:xfrm>
          <a:off x="533400" y="2324100"/>
          <a:ext cx="7488238" cy="1541272"/>
        </p:xfrm>
        <a:graphic>
          <a:graphicData uri="http://schemas.openxmlformats.org/drawingml/2006/table">
            <a:tbl>
              <a:tblPr rtl="1"/>
              <a:tblGrid>
                <a:gridCol w="2016125"/>
                <a:gridCol w="1800225"/>
                <a:gridCol w="1800225"/>
                <a:gridCol w="1871663"/>
              </a:tblGrid>
              <a:tr h="584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smtClean="0">
                        <a:ln>
                          <a:noFill/>
                        </a:ln>
                        <a:solidFill>
                          <a:schemeClr val="tx1"/>
                        </a:solidFill>
                        <a:effectLst/>
                        <a:latin typeface="Arial" charset="0"/>
                        <a:cs typeface="B Titr" pitchFamily="2" charset="-78"/>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700" b="1" i="0" u="none" strike="noStrike" cap="none" normalizeH="0" baseline="0" dirty="0" smtClean="0">
                          <a:ln>
                            <a:noFill/>
                          </a:ln>
                          <a:solidFill>
                            <a:schemeClr val="tx1"/>
                          </a:solidFill>
                          <a:effectLst/>
                          <a:latin typeface="Arial" charset="0"/>
                          <a:cs typeface="B Titr" pitchFamily="2" charset="-78"/>
                        </a:rPr>
                        <a:t>شهربازي به تنهائي</a:t>
                      </a:r>
                      <a:r>
                        <a:rPr kumimoji="0" lang="en-US" sz="1700" b="1" i="0" u="none" strike="noStrike" cap="none" normalizeH="0" baseline="0" dirty="0" smtClean="0">
                          <a:ln>
                            <a:noFill/>
                          </a:ln>
                          <a:solidFill>
                            <a:schemeClr val="tx1"/>
                          </a:solidFill>
                          <a:effectLst/>
                          <a:latin typeface="Arial" charset="0"/>
                          <a:cs typeface="B Titr" pitchFamily="2" charset="-78"/>
                        </a:rPr>
                        <a:t> </a:t>
                      </a: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700" b="1" i="0" u="none" strike="noStrike" cap="none" normalizeH="0" baseline="0" dirty="0" smtClean="0">
                          <a:ln>
                            <a:noFill/>
                          </a:ln>
                          <a:solidFill>
                            <a:schemeClr val="tx1"/>
                          </a:solidFill>
                          <a:effectLst/>
                          <a:latin typeface="Arial" charset="0"/>
                          <a:cs typeface="B Titr" pitchFamily="2" charset="-78"/>
                        </a:rPr>
                        <a:t>هتل به تنهائي </a:t>
                      </a:r>
                      <a:endParaRPr kumimoji="0" lang="en-US" sz="1700" b="1" i="0" u="none" strike="noStrike" cap="none" normalizeH="0" baseline="0" dirty="0" smtClean="0">
                        <a:ln>
                          <a:noFill/>
                        </a:ln>
                        <a:solidFill>
                          <a:schemeClr val="tx1"/>
                        </a:solidFill>
                        <a:effectLst/>
                        <a:latin typeface="Arial" charset="0"/>
                        <a:cs typeface="B Titr" pitchFamily="2" charset="-78"/>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700" b="1" i="0" u="none" strike="noStrike" cap="none" normalizeH="0" baseline="0" smtClean="0">
                          <a:ln>
                            <a:noFill/>
                          </a:ln>
                          <a:solidFill>
                            <a:schemeClr val="tx1"/>
                          </a:solidFill>
                          <a:effectLst/>
                          <a:latin typeface="Arial" charset="0"/>
                          <a:cs typeface="B Titr" pitchFamily="2" charset="-78"/>
                        </a:rPr>
                        <a:t>هتل و شهر بازي </a:t>
                      </a:r>
                      <a:endParaRPr kumimoji="0" lang="en-US" sz="1700" b="1" i="0" u="none" strike="noStrike" cap="none" normalizeH="0" baseline="0" smtClean="0">
                        <a:ln>
                          <a:noFill/>
                        </a:ln>
                        <a:solidFill>
                          <a:schemeClr val="tx1"/>
                        </a:solidFill>
                        <a:effectLst/>
                        <a:latin typeface="Arial" charset="0"/>
                        <a:cs typeface="B Titr" pitchFamily="2" charset="-78"/>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9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700" b="1" i="0" u="none" strike="noStrike" cap="none" normalizeH="0" baseline="0" smtClean="0">
                          <a:ln>
                            <a:noFill/>
                          </a:ln>
                          <a:solidFill>
                            <a:schemeClr val="tx1"/>
                          </a:solidFill>
                          <a:effectLst/>
                          <a:latin typeface="Arial" charset="0"/>
                          <a:cs typeface="B Titr" pitchFamily="2" charset="-78"/>
                        </a:rPr>
                        <a:t>سرمايه گذاري اوليه خالص جريان نقدي خالص ارزش فعلي </a:t>
                      </a:r>
                      <a:endParaRPr kumimoji="0" lang="en-US" sz="1700" b="1" i="0" u="none" strike="noStrike" cap="none" normalizeH="0" baseline="0" smtClean="0">
                        <a:ln>
                          <a:noFill/>
                        </a:ln>
                        <a:solidFill>
                          <a:schemeClr val="tx1"/>
                        </a:solidFill>
                        <a:effectLst/>
                        <a:latin typeface="Arial" charset="0"/>
                        <a:cs typeface="B Titr" pitchFamily="2" charset="-78"/>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700" b="1" i="0" u="none" strike="noStrike" cap="none" normalizeH="0" baseline="0" smtClean="0">
                          <a:ln>
                            <a:noFill/>
                          </a:ln>
                          <a:solidFill>
                            <a:schemeClr val="tx1"/>
                          </a:solidFill>
                          <a:effectLst/>
                          <a:latin typeface="Arial" charset="0"/>
                          <a:cs typeface="B Titr" pitchFamily="2" charset="-78"/>
                        </a:rPr>
                        <a:t>100000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700" b="1" i="0" u="none" strike="noStrike" cap="none" normalizeH="0" baseline="0" smtClean="0">
                          <a:ln>
                            <a:noFill/>
                          </a:ln>
                          <a:solidFill>
                            <a:schemeClr val="tx1"/>
                          </a:solidFill>
                          <a:effectLst/>
                          <a:latin typeface="Arial" charset="0"/>
                          <a:cs typeface="B Titr" pitchFamily="2" charset="-78"/>
                        </a:rPr>
                        <a:t>12000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700" b="1" i="0" u="none" strike="noStrike" cap="none" normalizeH="0" baseline="0" smtClean="0">
                          <a:ln>
                            <a:noFill/>
                          </a:ln>
                          <a:solidFill>
                            <a:schemeClr val="tx1"/>
                          </a:solidFill>
                          <a:effectLst/>
                          <a:latin typeface="Arial" charset="0"/>
                          <a:cs typeface="B Titr" pitchFamily="2" charset="-78"/>
                        </a:rPr>
                        <a:t>20000</a:t>
                      </a:r>
                      <a:endParaRPr kumimoji="0" lang="en-US" sz="1700" b="1" i="0" u="none" strike="noStrike" cap="none" normalizeH="0" baseline="0" smtClean="0">
                        <a:ln>
                          <a:noFill/>
                        </a:ln>
                        <a:solidFill>
                          <a:schemeClr val="tx1"/>
                        </a:solidFill>
                        <a:effectLst/>
                        <a:latin typeface="Arial" charset="0"/>
                        <a:cs typeface="B Titr" pitchFamily="2" charset="-78"/>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700" b="1" i="0" u="none" strike="noStrike" cap="none" normalizeH="0" baseline="0" dirty="0" smtClean="0">
                          <a:ln>
                            <a:noFill/>
                          </a:ln>
                          <a:solidFill>
                            <a:schemeClr val="tx1"/>
                          </a:solidFill>
                          <a:effectLst/>
                          <a:latin typeface="Arial" charset="0"/>
                          <a:cs typeface="B Titr" pitchFamily="2" charset="-78"/>
                        </a:rPr>
                        <a:t>300000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700" b="1" i="0" u="none" strike="noStrike" cap="none" normalizeH="0" baseline="0" dirty="0" smtClean="0">
                          <a:ln>
                            <a:noFill/>
                          </a:ln>
                          <a:solidFill>
                            <a:schemeClr val="tx1"/>
                          </a:solidFill>
                          <a:effectLst/>
                          <a:latin typeface="Arial" charset="0"/>
                          <a:cs typeface="B Titr" pitchFamily="2" charset="-78"/>
                        </a:rPr>
                        <a:t>50000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700" b="1" i="0" u="none" strike="noStrike" cap="none" normalizeH="0" baseline="0" dirty="0" smtClean="0">
                          <a:ln>
                            <a:noFill/>
                          </a:ln>
                          <a:solidFill>
                            <a:schemeClr val="tx1"/>
                          </a:solidFill>
                          <a:effectLst/>
                          <a:latin typeface="Arial" charset="0"/>
                          <a:cs typeface="B Titr" pitchFamily="2" charset="-78"/>
                        </a:rPr>
                        <a:t>200000</a:t>
                      </a:r>
                      <a:endParaRPr kumimoji="0" lang="en-US" sz="1700" b="1" i="0" u="none" strike="noStrike" cap="none" normalizeH="0" baseline="0" dirty="0" smtClean="0">
                        <a:ln>
                          <a:noFill/>
                        </a:ln>
                        <a:solidFill>
                          <a:schemeClr val="tx1"/>
                        </a:solidFill>
                        <a:effectLst/>
                        <a:latin typeface="Arial" charset="0"/>
                        <a:cs typeface="B Titr" pitchFamily="2" charset="-78"/>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700" b="1" i="0" u="none" strike="noStrike" cap="none" normalizeH="0" baseline="0" dirty="0" smtClean="0">
                          <a:ln>
                            <a:noFill/>
                          </a:ln>
                          <a:solidFill>
                            <a:schemeClr val="tx1"/>
                          </a:solidFill>
                          <a:effectLst/>
                          <a:latin typeface="Arial" charset="0"/>
                          <a:cs typeface="B Titr" pitchFamily="2" charset="-78"/>
                        </a:rPr>
                        <a:t>400000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700" b="1" i="0" u="none" strike="noStrike" cap="none" normalizeH="0" baseline="0" dirty="0" smtClean="0">
                          <a:ln>
                            <a:noFill/>
                          </a:ln>
                          <a:solidFill>
                            <a:schemeClr val="tx1"/>
                          </a:solidFill>
                          <a:effectLst/>
                          <a:latin typeface="Arial" charset="0"/>
                          <a:cs typeface="B Titr" pitchFamily="2" charset="-78"/>
                        </a:rPr>
                        <a:t>24000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700" b="1" i="0" u="none" strike="noStrike" cap="none" normalizeH="0" baseline="0" dirty="0" smtClean="0">
                          <a:ln>
                            <a:noFill/>
                          </a:ln>
                          <a:solidFill>
                            <a:schemeClr val="tx1"/>
                          </a:solidFill>
                          <a:effectLst/>
                          <a:latin typeface="Arial" charset="0"/>
                          <a:cs typeface="B Titr" pitchFamily="2" charset="-78"/>
                        </a:rPr>
                        <a:t>(160000)</a:t>
                      </a:r>
                      <a:endParaRPr kumimoji="0" lang="en-US" sz="1700" b="1" i="0" u="none" strike="noStrike" cap="none" normalizeH="0" baseline="0" dirty="0" smtClean="0">
                        <a:ln>
                          <a:noFill/>
                        </a:ln>
                        <a:solidFill>
                          <a:schemeClr val="tx1"/>
                        </a:solidFill>
                        <a:effectLst/>
                        <a:latin typeface="Arial" charset="0"/>
                        <a:cs typeface="B Titr" pitchFamily="2" charset="-78"/>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31800" y="274638"/>
            <a:ext cx="7777163" cy="706437"/>
          </a:xfrm>
        </p:spPr>
        <p:txBody>
          <a:bodyPr/>
          <a:lstStyle/>
          <a:p>
            <a:pPr>
              <a:defRPr/>
            </a:pPr>
            <a:r>
              <a:rPr lang="fa-IR" sz="3600" b="1" dirty="0" smtClean="0">
                <a:cs typeface="+mn-cs"/>
              </a:rPr>
              <a:t>قانون 72 و 69 : قانون دوبرابر ساختن پول</a:t>
            </a:r>
            <a:endParaRPr lang="en-US" sz="3600" b="1" dirty="0" smtClean="0">
              <a:cs typeface="+mn-cs"/>
            </a:endParaRPr>
          </a:p>
        </p:txBody>
      </p:sp>
      <p:sp>
        <p:nvSpPr>
          <p:cNvPr id="5125" name="Rectangle 3"/>
          <p:cNvSpPr>
            <a:spLocks noGrp="1" noChangeArrowheads="1"/>
          </p:cNvSpPr>
          <p:nvPr>
            <p:ph type="body" idx="1"/>
          </p:nvPr>
        </p:nvSpPr>
        <p:spPr>
          <a:xfrm>
            <a:off x="533400" y="1214438"/>
            <a:ext cx="7777163" cy="5184775"/>
          </a:xfrm>
        </p:spPr>
        <p:txBody>
          <a:bodyPr/>
          <a:lstStyle/>
          <a:p>
            <a:pPr>
              <a:buFontTx/>
              <a:buNone/>
            </a:pPr>
            <a:r>
              <a:rPr lang="fa-IR" smtClean="0"/>
              <a:t>قانون 72:</a:t>
            </a:r>
          </a:p>
          <a:p>
            <a:pPr algn="just">
              <a:buFontTx/>
              <a:buNone/>
            </a:pPr>
            <a:r>
              <a:rPr lang="fa-IR" sz="2400" smtClean="0"/>
              <a:t>برای انکه بدانیم چند سال طول می کشد تا پول ما با یک نرخ مشخص بهره 2 برابر گردد، کافی است عدد 72 را بر نرخ بهره تقسیم نمائیم.</a:t>
            </a:r>
          </a:p>
          <a:p>
            <a:pPr algn="just">
              <a:buFontTx/>
              <a:buNone/>
            </a:pPr>
            <a:endParaRPr lang="fa-IR" sz="2800" smtClean="0"/>
          </a:p>
          <a:p>
            <a:pPr algn="just">
              <a:buFontTx/>
              <a:buNone/>
            </a:pPr>
            <a:endParaRPr lang="fa-IR" sz="2800" smtClean="0"/>
          </a:p>
          <a:p>
            <a:pPr algn="just">
              <a:buFontTx/>
              <a:buNone/>
            </a:pPr>
            <a:endParaRPr lang="fa-IR" sz="2400" smtClean="0"/>
          </a:p>
          <a:p>
            <a:pPr algn="just">
              <a:buFontTx/>
              <a:buNone/>
            </a:pPr>
            <a:r>
              <a:rPr lang="fa-IR" sz="2400" smtClean="0"/>
              <a:t>قاعده 69، دقیقتر است:</a:t>
            </a:r>
            <a:endParaRPr lang="en-US" sz="2400" smtClean="0"/>
          </a:p>
        </p:txBody>
      </p:sp>
      <p:graphicFrame>
        <p:nvGraphicFramePr>
          <p:cNvPr id="5122" name="Object 4"/>
          <p:cNvGraphicFramePr>
            <a:graphicFrameLocks noChangeAspect="1"/>
          </p:cNvGraphicFramePr>
          <p:nvPr/>
        </p:nvGraphicFramePr>
        <p:xfrm>
          <a:off x="3033713" y="2928938"/>
          <a:ext cx="1573212" cy="785812"/>
        </p:xfrm>
        <a:graphic>
          <a:graphicData uri="http://schemas.openxmlformats.org/presentationml/2006/ole">
            <mc:AlternateContent xmlns:mc="http://schemas.openxmlformats.org/markup-compatibility/2006">
              <mc:Choice xmlns:v="urn:schemas-microsoft-com:vml" Requires="v">
                <p:oleObj spid="_x0000_s5148" name="Equation" r:id="rId3" imgW="469800" imgH="393480" progId="Equation.3">
                  <p:embed/>
                </p:oleObj>
              </mc:Choice>
              <mc:Fallback>
                <p:oleObj name="Equation" r:id="rId3" imgW="46980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2928938"/>
                        <a:ext cx="1573212" cy="7858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5"/>
          <p:cNvGraphicFramePr>
            <a:graphicFrameLocks noChangeAspect="1"/>
          </p:cNvGraphicFramePr>
          <p:nvPr/>
        </p:nvGraphicFramePr>
        <p:xfrm>
          <a:off x="2660650" y="4786313"/>
          <a:ext cx="2890838" cy="785812"/>
        </p:xfrm>
        <a:graphic>
          <a:graphicData uri="http://schemas.openxmlformats.org/presentationml/2006/ole">
            <mc:AlternateContent xmlns:mc="http://schemas.openxmlformats.org/markup-compatibility/2006">
              <mc:Choice xmlns:v="urn:schemas-microsoft-com:vml" Requires="v">
                <p:oleObj spid="_x0000_s5149" name="Equation" r:id="rId5" imgW="863280" imgH="393480" progId="Equation.3">
                  <p:embed/>
                </p:oleObj>
              </mc:Choice>
              <mc:Fallback>
                <p:oleObj name="Equation" r:id="rId5" imgW="863280" imgH="3934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0650" y="4786313"/>
                        <a:ext cx="2890838" cy="7858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Rectangle 3"/>
          <p:cNvSpPr>
            <a:spLocks noGrp="1" noChangeArrowheads="1"/>
          </p:cNvSpPr>
          <p:nvPr>
            <p:ph type="body" idx="1"/>
          </p:nvPr>
        </p:nvSpPr>
        <p:spPr>
          <a:xfrm>
            <a:off x="431800" y="692150"/>
            <a:ext cx="7777163" cy="4379913"/>
          </a:xfrm>
        </p:spPr>
        <p:txBody>
          <a:bodyPr/>
          <a:lstStyle/>
          <a:p>
            <a:pPr algn="ctr" eaLnBrk="1" hangingPunct="1">
              <a:lnSpc>
                <a:spcPct val="80000"/>
              </a:lnSpc>
              <a:buFontTx/>
              <a:buNone/>
            </a:pPr>
            <a:r>
              <a:rPr lang="fa-IR" sz="2400" b="1" smtClean="0">
                <a:cs typeface="B Titr" panose="00000700000000000000" pitchFamily="2" charset="-78"/>
              </a:rPr>
              <a:t>20000 = 100000 ـ (10% ÷ 12000) =  </a:t>
            </a:r>
            <a:r>
              <a:rPr lang="en-US" sz="2400" b="1" smtClean="0">
                <a:cs typeface="B Titr" panose="00000700000000000000" pitchFamily="2" charset="-78"/>
              </a:rPr>
              <a:t>NPV</a:t>
            </a:r>
            <a:r>
              <a:rPr lang="fa-IR" sz="2400" b="1" smtClean="0">
                <a:cs typeface="B Titr" panose="00000700000000000000" pitchFamily="2" charset="-78"/>
              </a:rPr>
              <a:t> شهربازي</a:t>
            </a:r>
          </a:p>
          <a:p>
            <a:pPr algn="ctr" eaLnBrk="1" hangingPunct="1">
              <a:lnSpc>
                <a:spcPct val="80000"/>
              </a:lnSpc>
              <a:buFontTx/>
              <a:buNone/>
            </a:pPr>
            <a:r>
              <a:rPr lang="fa-IR" sz="2400" b="1" smtClean="0">
                <a:cs typeface="B Titr" panose="00000700000000000000" pitchFamily="2" charset="-78"/>
              </a:rPr>
              <a:t>200000 = 300000 ـ (10% ÷ 50000) =  </a:t>
            </a:r>
            <a:r>
              <a:rPr lang="en-US" sz="2400" b="1" smtClean="0">
                <a:cs typeface="B Titr" panose="00000700000000000000" pitchFamily="2" charset="-78"/>
              </a:rPr>
              <a:t>NPV</a:t>
            </a:r>
            <a:r>
              <a:rPr lang="fa-IR" sz="2400" b="1" smtClean="0">
                <a:cs typeface="B Titr" panose="00000700000000000000" pitchFamily="2" charset="-78"/>
              </a:rPr>
              <a:t> هتل</a:t>
            </a:r>
          </a:p>
          <a:p>
            <a:pPr algn="ctr" eaLnBrk="1" hangingPunct="1">
              <a:lnSpc>
                <a:spcPct val="80000"/>
              </a:lnSpc>
              <a:buFontTx/>
              <a:buNone/>
            </a:pPr>
            <a:r>
              <a:rPr lang="fa-IR" sz="2400" b="1" smtClean="0">
                <a:cs typeface="B Titr" panose="00000700000000000000" pitchFamily="2" charset="-78"/>
              </a:rPr>
              <a:t>(160000) = 400000 ـ (10% ÷ 24000) =  </a:t>
            </a:r>
            <a:r>
              <a:rPr lang="en-US" sz="2400" b="1" smtClean="0">
                <a:cs typeface="B Titr" panose="00000700000000000000" pitchFamily="2" charset="-78"/>
              </a:rPr>
              <a:t>NPV</a:t>
            </a:r>
            <a:r>
              <a:rPr lang="fa-IR" sz="2400" b="1" smtClean="0">
                <a:cs typeface="B Titr" panose="00000700000000000000" pitchFamily="2" charset="-78"/>
              </a:rPr>
              <a:t> شهربازي و هتل</a:t>
            </a:r>
          </a:p>
          <a:p>
            <a:pPr eaLnBrk="1" hangingPunct="1">
              <a:lnSpc>
                <a:spcPct val="80000"/>
              </a:lnSpc>
            </a:pPr>
            <a:endParaRPr lang="fa-IR" sz="2400" b="1" smtClean="0">
              <a:cs typeface="B Mitra" panose="00000400000000000000" pitchFamily="2" charset="-78"/>
            </a:endParaRPr>
          </a:p>
          <a:p>
            <a:pPr eaLnBrk="1" hangingPunct="1">
              <a:lnSpc>
                <a:spcPct val="80000"/>
              </a:lnSpc>
            </a:pPr>
            <a:endParaRPr lang="fa-IR" sz="2400" b="1" smtClean="0">
              <a:cs typeface="B Mitra" panose="00000400000000000000" pitchFamily="2" charset="-78"/>
            </a:endParaRPr>
          </a:p>
          <a:p>
            <a:pPr algn="just" eaLnBrk="1" hangingPunct="1">
              <a:lnSpc>
                <a:spcPct val="80000"/>
              </a:lnSpc>
              <a:buFontTx/>
              <a:buNone/>
            </a:pPr>
            <a:r>
              <a:rPr lang="fa-IR" sz="2400" b="1" smtClean="0">
                <a:cs typeface="B Mitra" panose="00000400000000000000" pitchFamily="2" charset="-78"/>
              </a:rPr>
              <a:t>همانطور كه ملاحظه مي شود، </a:t>
            </a:r>
            <a:r>
              <a:rPr lang="en-US" sz="2000" b="1" smtClean="0">
                <a:cs typeface="B Mitra" panose="00000400000000000000" pitchFamily="2" charset="-78"/>
              </a:rPr>
              <a:t>NPV</a:t>
            </a:r>
            <a:r>
              <a:rPr lang="fa-IR" sz="2400" b="1" smtClean="0">
                <a:cs typeface="B Mitra" panose="00000400000000000000" pitchFamily="2" charset="-78"/>
              </a:rPr>
              <a:t> شهربازي به تنهائي </a:t>
            </a:r>
            <a:r>
              <a:rPr lang="fa-IR" sz="2200" b="1" smtClean="0">
                <a:cs typeface="B Mitra" panose="00000400000000000000" pitchFamily="2" charset="-78"/>
              </a:rPr>
              <a:t>20000</a:t>
            </a:r>
            <a:r>
              <a:rPr lang="fa-IR" sz="2400" b="1" smtClean="0">
                <a:cs typeface="B Mitra" panose="00000400000000000000" pitchFamily="2" charset="-78"/>
              </a:rPr>
              <a:t> واحد پولي و  </a:t>
            </a:r>
            <a:r>
              <a:rPr lang="en-US" sz="2000" b="1" smtClean="0">
                <a:cs typeface="B Mitra" panose="00000400000000000000" pitchFamily="2" charset="-78"/>
              </a:rPr>
              <a:t>NPV</a:t>
            </a:r>
            <a:r>
              <a:rPr lang="fa-IR" sz="2400" b="1" smtClean="0">
                <a:cs typeface="B Mitra" panose="00000400000000000000" pitchFamily="2" charset="-78"/>
              </a:rPr>
              <a:t> هتل به تنهائي </a:t>
            </a:r>
            <a:r>
              <a:rPr lang="fa-IR" sz="2200" b="1" smtClean="0">
                <a:cs typeface="B Mitra" panose="00000400000000000000" pitchFamily="2" charset="-78"/>
              </a:rPr>
              <a:t>200000</a:t>
            </a:r>
            <a:r>
              <a:rPr lang="fa-IR" sz="2400" b="1" smtClean="0">
                <a:cs typeface="B Mitra" panose="00000400000000000000" pitchFamily="2" charset="-78"/>
              </a:rPr>
              <a:t> واحد پولي است. اگر اين دو سرمايه گذاري غيروابسته باشند، مجموع  </a:t>
            </a:r>
            <a:r>
              <a:rPr lang="en-US" sz="2000" b="1" smtClean="0">
                <a:cs typeface="B Mitra" panose="00000400000000000000" pitchFamily="2" charset="-78"/>
              </a:rPr>
              <a:t>NPV</a:t>
            </a:r>
            <a:r>
              <a:rPr lang="fa-IR" sz="2400" b="1" smtClean="0">
                <a:cs typeface="B Mitra" panose="00000400000000000000" pitchFamily="2" charset="-78"/>
              </a:rPr>
              <a:t> هتل و شهربازي بايد </a:t>
            </a:r>
            <a:r>
              <a:rPr lang="fa-IR" sz="2200" b="1" smtClean="0">
                <a:cs typeface="B Mitra" panose="00000400000000000000" pitchFamily="2" charset="-78"/>
              </a:rPr>
              <a:t>220000</a:t>
            </a:r>
            <a:r>
              <a:rPr lang="fa-IR" sz="2400" b="1" smtClean="0">
                <a:cs typeface="B Mitra" panose="00000400000000000000" pitchFamily="2" charset="-78"/>
              </a:rPr>
              <a:t> واحد پولي بشود اما ملاحظه مي شود كه </a:t>
            </a:r>
            <a:r>
              <a:rPr lang="en-US" sz="2000" b="1" smtClean="0">
                <a:cs typeface="B Mitra" panose="00000400000000000000" pitchFamily="2" charset="-78"/>
              </a:rPr>
              <a:t>NPV</a:t>
            </a:r>
            <a:r>
              <a:rPr lang="fa-IR" sz="2400" b="1" smtClean="0">
                <a:cs typeface="B Mitra" panose="00000400000000000000" pitchFamily="2" charset="-78"/>
              </a:rPr>
              <a:t> هتل و شهر بازي منفي </a:t>
            </a:r>
            <a:r>
              <a:rPr lang="fa-IR" sz="2200" b="1" smtClean="0">
                <a:cs typeface="B Mitra" panose="00000400000000000000" pitchFamily="2" charset="-78"/>
              </a:rPr>
              <a:t>160000</a:t>
            </a:r>
            <a:r>
              <a:rPr lang="fa-IR" sz="2400" b="1" smtClean="0">
                <a:cs typeface="B Mitra" panose="00000400000000000000" pitchFamily="2" charset="-78"/>
              </a:rPr>
              <a:t> واحد پولي شده است لذا اين سرمايه گذاريها كه بر بازدهي يكديگر تاثير مي گذارند را سرمايه گذاري مرتبط با هم مي گويند. در مثال فوق اثر سرمايه گذاريها بر هم بصورت منفي بود يعني انتخاب يكي موجب كاهش بازده ديگري مي شد اما انتخاب سرمايه گذاريهاي وابسته ممكن است موجب افزايش بازده همديگر نيز بشوند.</a:t>
            </a:r>
            <a:r>
              <a:rPr lang="fa-IR" sz="2400" smtClean="0">
                <a:cs typeface="B Mitra" panose="00000400000000000000" pitchFamily="2" charset="-78"/>
              </a:rPr>
              <a:t> </a:t>
            </a:r>
            <a:endParaRPr lang="en-US" sz="2400"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algn="r" eaLnBrk="1" hangingPunct="1"/>
            <a:r>
              <a:rPr lang="fa-IR" sz="3600" b="1" smtClean="0">
                <a:solidFill>
                  <a:srgbClr val="FF0000"/>
                </a:solidFill>
                <a:cs typeface="B Titr" panose="00000700000000000000" pitchFamily="2" charset="-78"/>
              </a:rPr>
              <a:t>جيره بندي سرمايه اي </a:t>
            </a:r>
            <a:endParaRPr lang="en-US" sz="3600" b="1" smtClean="0">
              <a:solidFill>
                <a:srgbClr val="FF0000"/>
              </a:solidFill>
              <a:cs typeface="B Titr" panose="00000700000000000000" pitchFamily="2" charset="-78"/>
            </a:endParaRPr>
          </a:p>
        </p:txBody>
      </p:sp>
      <p:sp>
        <p:nvSpPr>
          <p:cNvPr id="256003" name="Rectangle 3"/>
          <p:cNvSpPr>
            <a:spLocks noGrp="1" noChangeArrowheads="1"/>
          </p:cNvSpPr>
          <p:nvPr>
            <p:ph type="body" idx="1"/>
          </p:nvPr>
        </p:nvSpPr>
        <p:spPr>
          <a:xfrm>
            <a:off x="390525" y="1143000"/>
            <a:ext cx="7777163" cy="1828800"/>
          </a:xfrm>
        </p:spPr>
        <p:txBody>
          <a:bodyPr/>
          <a:lstStyle/>
          <a:p>
            <a:pPr algn="just" eaLnBrk="1" hangingPunct="1"/>
            <a:r>
              <a:rPr lang="fa-IR" b="1" smtClean="0">
                <a:cs typeface="B Mitra" panose="00000400000000000000" pitchFamily="2" charset="-78"/>
              </a:rPr>
              <a:t>در صورتي كه منابع شركت براي اجراي پروژه هاي سرمايه گذاري محدود باشد، شركت ناگزير است از بين سرمايه گذاريهاي مختلف تعداد محدودي را انتخاب و اجرا نمايد.</a:t>
            </a:r>
            <a:r>
              <a:rPr lang="fa-IR" smtClean="0">
                <a:cs typeface="B Mitra" panose="00000400000000000000" pitchFamily="2" charset="-78"/>
              </a:rPr>
              <a:t> </a:t>
            </a:r>
            <a:endParaRPr lang="en-US"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533400" y="357188"/>
            <a:ext cx="7777163" cy="2735262"/>
          </a:xfrm>
        </p:spPr>
        <p:txBody>
          <a:bodyPr/>
          <a:lstStyle/>
          <a:p>
            <a:pPr algn="just" eaLnBrk="1" hangingPunct="1"/>
            <a:r>
              <a:rPr lang="fa-IR" sz="2400" b="1" smtClean="0">
                <a:cs typeface="B Mitra" panose="00000400000000000000" pitchFamily="2" charset="-78"/>
              </a:rPr>
              <a:t>مثال3: طرحهاي سرمايه گذاري كه شركت سپهر مي تواند از بين آنها تعدادي را انتخاب و اجرا نمايد در جدول زير آورده شده است. منابع مالي در دسترس شركت 100000 واحد پولي و سرمايه گذاريهاي مزبور مستقل از همديگر هستند يعني انتخاب يكي موجب تغيير بازده ديگري نمي شود.</a:t>
            </a:r>
            <a:endParaRPr lang="en-US" sz="2400" b="1" smtClean="0">
              <a:cs typeface="B Mitra" panose="00000400000000000000" pitchFamily="2" charset="-78"/>
            </a:endParaRPr>
          </a:p>
        </p:txBody>
      </p:sp>
      <p:graphicFrame>
        <p:nvGraphicFramePr>
          <p:cNvPr id="254979" name="Group 3"/>
          <p:cNvGraphicFramePr>
            <a:graphicFrameLocks noGrp="1"/>
          </p:cNvGraphicFramePr>
          <p:nvPr>
            <p:ph sz="quarter" idx="2"/>
          </p:nvPr>
        </p:nvGraphicFramePr>
        <p:xfrm>
          <a:off x="606425" y="3286125"/>
          <a:ext cx="7358063" cy="2060575"/>
        </p:xfrm>
        <a:graphic>
          <a:graphicData uri="http://schemas.openxmlformats.org/drawingml/2006/table">
            <a:tbl>
              <a:tblPr rtl="1"/>
              <a:tblGrid>
                <a:gridCol w="1674178"/>
                <a:gridCol w="3231891"/>
                <a:gridCol w="2451994"/>
              </a:tblGrid>
              <a:tr h="42674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طرح</a:t>
                      </a:r>
                      <a:endParaRPr kumimoji="0" lang="en-US" sz="2200" b="1" i="0" u="none" strike="noStrike" cap="none" normalizeH="0" baseline="0" dirty="0" smtClean="0">
                        <a:ln>
                          <a:noFill/>
                        </a:ln>
                        <a:solidFill>
                          <a:schemeClr val="tx1"/>
                        </a:solidFill>
                        <a:effectLst/>
                        <a:latin typeface="Arial" charset="0"/>
                        <a:cs typeface="B Titr" pitchFamily="2" charset="-78"/>
                      </a:endParaRP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سرمايه گذاري مورد نياز </a:t>
                      </a:r>
                      <a:endParaRPr kumimoji="0" lang="en-US" sz="2200" b="1" i="0" u="none" strike="noStrike" cap="none" normalizeH="0" baseline="0" dirty="0" smtClean="0">
                        <a:ln>
                          <a:noFill/>
                        </a:ln>
                        <a:solidFill>
                          <a:schemeClr val="tx1"/>
                        </a:solidFill>
                        <a:effectLst/>
                        <a:latin typeface="Arial" charset="0"/>
                        <a:cs typeface="B Titr" pitchFamily="2" charset="-78"/>
                      </a:endParaRP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Titr" pitchFamily="2" charset="-78"/>
                        </a:rPr>
                        <a:t>خالص ارزش فعلي </a:t>
                      </a:r>
                      <a:endParaRPr kumimoji="0" lang="en-US" sz="2200" b="1" i="0" u="none" strike="noStrike" cap="none" normalizeH="0" baseline="0" smtClean="0">
                        <a:ln>
                          <a:noFill/>
                        </a:ln>
                        <a:solidFill>
                          <a:schemeClr val="tx1"/>
                        </a:solidFill>
                        <a:effectLst/>
                        <a:latin typeface="Arial" charset="0"/>
                        <a:cs typeface="B Titr" pitchFamily="2" charset="-78"/>
                      </a:endParaRP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382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Titr" pitchFamily="2" charset="-78"/>
                        </a:rPr>
                        <a:t>الف</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Titr" pitchFamily="2" charset="-78"/>
                        </a:rPr>
                        <a:t>ب</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Titr" pitchFamily="2" charset="-78"/>
                        </a:rPr>
                        <a:t>ج</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Titr" pitchFamily="2" charset="-78"/>
                        </a:rPr>
                        <a:t>د</a:t>
                      </a:r>
                      <a:endParaRPr kumimoji="0" lang="en-US" sz="2200" b="1" i="0" u="none" strike="noStrike" cap="none" normalizeH="0" baseline="0" smtClean="0">
                        <a:ln>
                          <a:noFill/>
                        </a:ln>
                        <a:solidFill>
                          <a:schemeClr val="tx1"/>
                        </a:solidFill>
                        <a:effectLst/>
                        <a:latin typeface="Arial" charset="0"/>
                        <a:cs typeface="B Titr" pitchFamily="2" charset="-78"/>
                      </a:endParaRP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50000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40000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50000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60000</a:t>
                      </a:r>
                      <a:endParaRPr kumimoji="0" lang="en-US" sz="2200" b="1" i="0" u="none" strike="noStrike" cap="none" normalizeH="0" baseline="0" dirty="0" smtClean="0">
                        <a:ln>
                          <a:noFill/>
                        </a:ln>
                        <a:solidFill>
                          <a:schemeClr val="tx1"/>
                        </a:solidFill>
                        <a:effectLst/>
                        <a:latin typeface="Arial" charset="0"/>
                        <a:cs typeface="B Titr" pitchFamily="2" charset="-78"/>
                      </a:endParaRP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40000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10000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20000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5000</a:t>
                      </a:r>
                      <a:endParaRPr kumimoji="0" lang="en-US" sz="2200" b="1" i="0" u="none" strike="noStrike" cap="none" normalizeH="0" baseline="0" dirty="0" smtClean="0">
                        <a:ln>
                          <a:noFill/>
                        </a:ln>
                        <a:solidFill>
                          <a:schemeClr val="tx1"/>
                        </a:solidFill>
                        <a:effectLst/>
                        <a:latin typeface="Arial" charset="0"/>
                        <a:cs typeface="B Titr" pitchFamily="2" charset="-78"/>
                      </a:endParaRP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8050" name="Rectangle 2"/>
          <p:cNvSpPr>
            <a:spLocks noGrp="1" noChangeArrowheads="1"/>
          </p:cNvSpPr>
          <p:nvPr>
            <p:ph type="body" sz="half" idx="1"/>
          </p:nvPr>
        </p:nvSpPr>
        <p:spPr>
          <a:xfrm>
            <a:off x="247650" y="500063"/>
            <a:ext cx="7921625" cy="1368425"/>
          </a:xfrm>
        </p:spPr>
        <p:txBody>
          <a:bodyPr/>
          <a:lstStyle/>
          <a:p>
            <a:pPr algn="just" eaLnBrk="1" hangingPunct="1">
              <a:buFontTx/>
              <a:buNone/>
            </a:pPr>
            <a:r>
              <a:rPr lang="fa-IR" sz="2400" b="1" smtClean="0">
                <a:cs typeface="B Mitra" panose="00000400000000000000" pitchFamily="2" charset="-78"/>
              </a:rPr>
              <a:t>     با توجه به محدوديت منابع مالي، شركت بايد يك يا چند طرح كه سرمايه گذاري مورد نياز آن بيشتر از 100000 واحد پولي نگردد را انتخاب نمايد. لذا گزينه هاي پيش روي شركت به صورت زير است:</a:t>
            </a:r>
            <a:endParaRPr lang="en-US" sz="2400" b="1" smtClean="0">
              <a:cs typeface="B Mitra" panose="00000400000000000000" pitchFamily="2" charset="-78"/>
            </a:endParaRPr>
          </a:p>
        </p:txBody>
      </p:sp>
      <p:graphicFrame>
        <p:nvGraphicFramePr>
          <p:cNvPr id="256003" name="Group 3"/>
          <p:cNvGraphicFramePr>
            <a:graphicFrameLocks noGrp="1"/>
          </p:cNvGraphicFramePr>
          <p:nvPr>
            <p:ph sz="quarter" idx="3"/>
          </p:nvPr>
        </p:nvGraphicFramePr>
        <p:xfrm>
          <a:off x="533400" y="1928813"/>
          <a:ext cx="7072313" cy="2395712"/>
        </p:xfrm>
        <a:graphic>
          <a:graphicData uri="http://schemas.openxmlformats.org/drawingml/2006/table">
            <a:tbl>
              <a:tblPr rtl="1"/>
              <a:tblGrid>
                <a:gridCol w="1969355"/>
                <a:gridCol w="2506093"/>
                <a:gridCol w="2596865"/>
              </a:tblGrid>
              <a:tr h="76193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گزينه </a:t>
                      </a:r>
                      <a:endParaRPr kumimoji="0" lang="en-US" sz="2200" b="1" i="0" u="none" strike="noStrike" cap="none" normalizeH="0" baseline="0" dirty="0" smtClean="0">
                        <a:ln>
                          <a:noFill/>
                        </a:ln>
                        <a:solidFill>
                          <a:schemeClr val="tx1"/>
                        </a:solidFill>
                        <a:effectLst/>
                        <a:latin typeface="Arial" charset="0"/>
                        <a:cs typeface="B Titr" pitchFamily="2" charset="-78"/>
                      </a:endParaRPr>
                    </a:p>
                  </a:txBody>
                  <a:tcPr marL="91439" marR="91439"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Titr" pitchFamily="2" charset="-78"/>
                        </a:rPr>
                        <a:t>سرمايه گذاري مورد نياز </a:t>
                      </a:r>
                      <a:endParaRPr kumimoji="0" lang="en-US" sz="2200" b="1" i="0" u="none" strike="noStrike" cap="none" normalizeH="0" baseline="0" smtClean="0">
                        <a:ln>
                          <a:noFill/>
                        </a:ln>
                        <a:solidFill>
                          <a:schemeClr val="tx1"/>
                        </a:solidFill>
                        <a:effectLst/>
                        <a:latin typeface="Arial" charset="0"/>
                        <a:cs typeface="B Titr" pitchFamily="2" charset="-78"/>
                      </a:endParaRP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Titr" pitchFamily="2" charset="-78"/>
                        </a:rPr>
                        <a:t>خالص ارزش فعلي </a:t>
                      </a:r>
                      <a:endParaRPr kumimoji="0" lang="en-US" sz="2200" b="1" i="0" u="none" strike="noStrike" cap="none" normalizeH="0" baseline="0" smtClean="0">
                        <a:ln>
                          <a:noFill/>
                        </a:ln>
                        <a:solidFill>
                          <a:schemeClr val="tx1"/>
                        </a:solidFill>
                        <a:effectLst/>
                        <a:latin typeface="Arial" charset="0"/>
                        <a:cs typeface="B Titr" pitchFamily="2" charset="-78"/>
                      </a:endParaRPr>
                    </a:p>
                  </a:txBody>
                  <a:tcPr marL="91439" marR="91439"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359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انتخاب الف و ب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انتخاب الف و ج</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انتخاب ب و ج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انتخاب ب و د </a:t>
                      </a:r>
                      <a:endParaRPr kumimoji="0" lang="en-US" sz="2200" b="1" i="0" u="none" strike="noStrike" cap="none" normalizeH="0" baseline="0" dirty="0" smtClean="0">
                        <a:ln>
                          <a:noFill/>
                        </a:ln>
                        <a:solidFill>
                          <a:schemeClr val="tx1"/>
                        </a:solidFill>
                        <a:effectLst/>
                        <a:latin typeface="Arial" charset="0"/>
                        <a:cs typeface="B Titr" pitchFamily="2" charset="-78"/>
                      </a:endParaRPr>
                    </a:p>
                  </a:txBody>
                  <a:tcPr marL="91439" marR="91439"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Titr" pitchFamily="2" charset="-78"/>
                        </a:rPr>
                        <a:t>90000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Titr" pitchFamily="2" charset="-78"/>
                        </a:rPr>
                        <a:t>100000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Titr" pitchFamily="2" charset="-78"/>
                        </a:rPr>
                        <a:t>90000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Titr" pitchFamily="2" charset="-78"/>
                        </a:rPr>
                        <a:t>100000</a:t>
                      </a:r>
                      <a:endParaRPr kumimoji="0" lang="en-US" sz="2200" b="1" i="0" u="none" strike="noStrike" cap="none" normalizeH="0" baseline="0" smtClean="0">
                        <a:ln>
                          <a:noFill/>
                        </a:ln>
                        <a:solidFill>
                          <a:schemeClr val="tx1"/>
                        </a:solidFill>
                        <a:effectLst/>
                        <a:latin typeface="Arial" charset="0"/>
                        <a:cs typeface="B Titr" pitchFamily="2" charset="-78"/>
                      </a:endParaRP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50000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60000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30000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Titr" pitchFamily="2" charset="-78"/>
                        </a:rPr>
                        <a:t>15000</a:t>
                      </a:r>
                      <a:endParaRPr kumimoji="0" lang="en-US" sz="2200" b="1" i="0" u="none" strike="noStrike" cap="none" normalizeH="0" baseline="0" dirty="0" smtClean="0">
                        <a:ln>
                          <a:noFill/>
                        </a:ln>
                        <a:solidFill>
                          <a:schemeClr val="tx1"/>
                        </a:solidFill>
                        <a:effectLst/>
                        <a:latin typeface="Arial" charset="0"/>
                        <a:cs typeface="B Titr" pitchFamily="2" charset="-78"/>
                      </a:endParaRPr>
                    </a:p>
                  </a:txBody>
                  <a:tcPr marL="91439" marR="91439"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8065" name="Rectangle 17"/>
          <p:cNvSpPr>
            <a:spLocks noChangeArrowheads="1"/>
          </p:cNvSpPr>
          <p:nvPr/>
        </p:nvSpPr>
        <p:spPr bwMode="auto">
          <a:xfrm>
            <a:off x="431800" y="4743450"/>
            <a:ext cx="74882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fa-IR" sz="2400" b="1">
                <a:solidFill>
                  <a:schemeClr val="tx2"/>
                </a:solidFill>
                <a:cs typeface="B Mitra" panose="00000400000000000000" pitchFamily="2" charset="-78"/>
              </a:rPr>
              <a:t>همانطور كه ملاحظه مي شود، انتخاب طرح الف به همراه طرح ج داراي 60000 واحد پولي خالص ارزش فعلي است كه از بقيه گزينه ها بيشتر است لذا اين گزينه انتخاب مي شود. </a:t>
            </a: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431800" y="620713"/>
            <a:ext cx="7777163" cy="5505450"/>
          </a:xfrm>
        </p:spPr>
        <p:txBody>
          <a:bodyPr/>
          <a:lstStyle/>
          <a:p>
            <a:pPr algn="just" eaLnBrk="1" hangingPunct="1"/>
            <a:r>
              <a:rPr lang="fa-IR" b="1" smtClean="0">
                <a:cs typeface="B Mitra" panose="00000400000000000000" pitchFamily="2" charset="-78"/>
              </a:rPr>
              <a:t>د</a:t>
            </a:r>
            <a:r>
              <a:rPr lang="fa-IR" sz="3000" b="1" smtClean="0">
                <a:cs typeface="B Mitra" panose="00000400000000000000" pitchFamily="2" charset="-78"/>
              </a:rPr>
              <a:t>ر مواردي كه تعداد حالتهاي ممكن زياد باشد، براي انتخاب بهترين حالت بايد تمام حالتهاي ممكن به ترتيب </a:t>
            </a:r>
            <a:r>
              <a:rPr lang="fa-IR" sz="3000" b="1" smtClean="0">
                <a:solidFill>
                  <a:srgbClr val="C00000"/>
                </a:solidFill>
                <a:cs typeface="B Mitra" panose="00000400000000000000" pitchFamily="2" charset="-78"/>
              </a:rPr>
              <a:t>شاخص سود آوري </a:t>
            </a:r>
            <a:r>
              <a:rPr lang="fa-IR" sz="3000" b="1" smtClean="0">
                <a:cs typeface="B Mitra" panose="00000400000000000000" pitchFamily="2" charset="-78"/>
              </a:rPr>
              <a:t>طبقه بندي شوند و طرحهائي كه از شاخص سودآوري بالاتري هستند انتخاب گردند. شاخص سودآوري ( </a:t>
            </a:r>
            <a:r>
              <a:rPr lang="en-US" sz="3000" b="1" smtClean="0">
                <a:cs typeface="B Mitra" panose="00000400000000000000" pitchFamily="2" charset="-78"/>
              </a:rPr>
              <a:t>PI</a:t>
            </a:r>
            <a:r>
              <a:rPr lang="fa-IR" sz="3000" b="1" smtClean="0">
                <a:cs typeface="B Mitra" panose="00000400000000000000" pitchFamily="2" charset="-78"/>
              </a:rPr>
              <a:t> ) به صورت زير محاسبه مي شود:     </a:t>
            </a:r>
          </a:p>
          <a:p>
            <a:pPr algn="just" eaLnBrk="1" hangingPunct="1"/>
            <a:endParaRPr lang="fa-IR" b="1" smtClean="0">
              <a:cs typeface="B Mitra" panose="00000400000000000000" pitchFamily="2" charset="-78"/>
            </a:endParaRPr>
          </a:p>
          <a:p>
            <a:pPr algn="just" eaLnBrk="1" hangingPunct="1">
              <a:buFontTx/>
              <a:buNone/>
            </a:pPr>
            <a:endParaRPr lang="fa-IR" b="1" smtClean="0">
              <a:cs typeface="B Mitra" panose="00000400000000000000" pitchFamily="2" charset="-78"/>
            </a:endParaRPr>
          </a:p>
          <a:p>
            <a:pPr algn="just" eaLnBrk="1" hangingPunct="1"/>
            <a:endParaRPr lang="fa-IR" b="1" smtClean="0">
              <a:cs typeface="B Mitra" panose="00000400000000000000" pitchFamily="2" charset="-78"/>
            </a:endParaRPr>
          </a:p>
          <a:p>
            <a:pPr algn="just" eaLnBrk="1" hangingPunct="1">
              <a:buFontTx/>
              <a:buNone/>
            </a:pPr>
            <a:r>
              <a:rPr lang="fa-IR" b="1" smtClean="0">
                <a:cs typeface="B Mitra" panose="00000400000000000000" pitchFamily="2" charset="-78"/>
              </a:rPr>
              <a:t> </a:t>
            </a:r>
            <a:r>
              <a:rPr lang="fa-IR" sz="3000" b="1" smtClean="0">
                <a:cs typeface="B Mitra" panose="00000400000000000000" pitchFamily="2" charset="-78"/>
              </a:rPr>
              <a:t>   در اين فرمول </a:t>
            </a:r>
            <a:r>
              <a:rPr lang="en-US" sz="3000" b="1" smtClean="0">
                <a:cs typeface="B Mitra" panose="00000400000000000000" pitchFamily="2" charset="-78"/>
              </a:rPr>
              <a:t>I</a:t>
            </a:r>
            <a:r>
              <a:rPr lang="fa-IR" sz="3000" b="1" smtClean="0">
                <a:cs typeface="B Mitra" panose="00000400000000000000" pitchFamily="2" charset="-78"/>
              </a:rPr>
              <a:t> مبلغ سرمايه گذاري اوليه مي باشد.</a:t>
            </a:r>
            <a:r>
              <a:rPr lang="fa-IR" sz="3000" smtClean="0">
                <a:cs typeface="B Mitra" panose="00000400000000000000" pitchFamily="2" charset="-78"/>
              </a:rPr>
              <a:t> </a:t>
            </a:r>
            <a:endParaRPr lang="en-US" sz="3000" smtClean="0">
              <a:cs typeface="B Mitra" panose="00000400000000000000" pitchFamily="2" charset="-78"/>
            </a:endParaRPr>
          </a:p>
        </p:txBody>
      </p:sp>
      <p:sp>
        <p:nvSpPr>
          <p:cNvPr id="82948"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82946" name="Object 5"/>
          <p:cNvGraphicFramePr>
            <a:graphicFrameLocks noChangeAspect="1"/>
          </p:cNvGraphicFramePr>
          <p:nvPr/>
        </p:nvGraphicFramePr>
        <p:xfrm>
          <a:off x="2819400" y="3357563"/>
          <a:ext cx="2520950" cy="1360487"/>
        </p:xfrm>
        <a:graphic>
          <a:graphicData uri="http://schemas.openxmlformats.org/presentationml/2006/ole">
            <mc:AlternateContent xmlns:mc="http://schemas.openxmlformats.org/markup-compatibility/2006">
              <mc:Choice xmlns:v="urn:schemas-microsoft-com:vml" Requires="v">
                <p:oleObj spid="_x0000_s82960" name="Equation" r:id="rId3" imgW="723586" imgH="393529" progId="Equation.3">
                  <p:embed/>
                </p:oleObj>
              </mc:Choice>
              <mc:Fallback>
                <p:oleObj name="Equation" r:id="rId3" imgW="723586"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357563"/>
                        <a:ext cx="2520950" cy="1360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61963" y="428625"/>
            <a:ext cx="7777162" cy="1143000"/>
          </a:xfrm>
        </p:spPr>
        <p:txBody>
          <a:bodyPr/>
          <a:lstStyle/>
          <a:p>
            <a:pPr algn="just" eaLnBrk="1" hangingPunct="1"/>
            <a:r>
              <a:rPr lang="fa-IR" sz="2800" b="1" smtClean="0">
                <a:cs typeface="B Nazanin" panose="00000400000000000000" pitchFamily="2" charset="-78"/>
              </a:rPr>
              <a:t>براي مثال شاخص سود آوري طرحهاي مندرج در جدول مثال قبل بصورت زير است:</a:t>
            </a:r>
            <a:endParaRPr lang="en-US" sz="2800" b="1" smtClean="0">
              <a:cs typeface="B Nazanin" panose="00000400000000000000" pitchFamily="2" charset="-78"/>
            </a:endParaRPr>
          </a:p>
        </p:txBody>
      </p:sp>
      <p:graphicFrame>
        <p:nvGraphicFramePr>
          <p:cNvPr id="258051" name="Group 3"/>
          <p:cNvGraphicFramePr>
            <a:graphicFrameLocks noGrp="1"/>
          </p:cNvGraphicFramePr>
          <p:nvPr>
            <p:ph idx="1"/>
          </p:nvPr>
        </p:nvGraphicFramePr>
        <p:xfrm>
          <a:off x="319087" y="1714500"/>
          <a:ext cx="7777163" cy="2078179"/>
        </p:xfrm>
        <a:graphic>
          <a:graphicData uri="http://schemas.openxmlformats.org/drawingml/2006/table">
            <a:tbl>
              <a:tblPr rtl="1"/>
              <a:tblGrid>
                <a:gridCol w="1368425"/>
                <a:gridCol w="2519363"/>
                <a:gridCol w="1944687"/>
                <a:gridCol w="1944688"/>
              </a:tblGrid>
              <a:tr h="44445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طرح</a:t>
                      </a:r>
                      <a:endParaRPr kumimoji="0" lang="en-US" sz="2200" b="1" i="0" u="none" strike="noStrike" cap="none" normalizeH="0" baseline="0" smtClean="0">
                        <a:ln>
                          <a:noFill/>
                        </a:ln>
                        <a:solidFill>
                          <a:schemeClr val="tx1"/>
                        </a:solidFill>
                        <a:effectLst/>
                        <a:latin typeface="Arial" charset="0"/>
                        <a:cs typeface="B Nazanin" pitchFamily="2" charset="-78"/>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سرمايه گذاري مورد نياز</a:t>
                      </a:r>
                      <a:r>
                        <a:rPr kumimoji="0" lang="en-US" sz="2200" b="1" i="0" u="none" strike="noStrike" cap="none" normalizeH="0" baseline="0" smtClean="0">
                          <a:ln>
                            <a:noFill/>
                          </a:ln>
                          <a:solidFill>
                            <a:schemeClr val="tx1"/>
                          </a:solidFill>
                          <a:effectLst/>
                          <a:latin typeface="Arial" charset="0"/>
                          <a:cs typeface="B Nazanin" pitchFamily="2" charset="-78"/>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خالص ارزش فعلي </a:t>
                      </a:r>
                      <a:endParaRPr kumimoji="0" lang="en-US" sz="2200" b="1" i="0" u="none" strike="noStrike" cap="none" normalizeH="0" baseline="0" smtClean="0">
                        <a:ln>
                          <a:noFill/>
                        </a:ln>
                        <a:solidFill>
                          <a:schemeClr val="tx1"/>
                        </a:solidFill>
                        <a:effectLst/>
                        <a:latin typeface="Arial" charset="0"/>
                        <a:cs typeface="B Nazanin" pitchFamily="2" charset="-7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شاخص سودآوري</a:t>
                      </a:r>
                      <a:r>
                        <a:rPr kumimoji="0" lang="en-US" sz="2200" b="1" i="0" u="none" strike="noStrike" cap="none" normalizeH="0" baseline="0" smtClean="0">
                          <a:ln>
                            <a:noFill/>
                          </a:ln>
                          <a:solidFill>
                            <a:schemeClr val="tx1"/>
                          </a:solidFill>
                          <a:effectLst/>
                          <a:latin typeface="Arial" charset="0"/>
                          <a:cs typeface="B Nazanin" pitchFamily="2" charset="-78"/>
                        </a:rPr>
                        <a:t>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357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الف</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ب</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ج</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د</a:t>
                      </a:r>
                      <a:endParaRPr kumimoji="0" lang="en-US" sz="2200" b="1" i="0" u="none" strike="noStrike" cap="none" normalizeH="0" baseline="0" smtClean="0">
                        <a:ln>
                          <a:noFill/>
                        </a:ln>
                        <a:solidFill>
                          <a:schemeClr val="tx1"/>
                        </a:solidFill>
                        <a:effectLst/>
                        <a:latin typeface="Arial" charset="0"/>
                        <a:cs typeface="B Nazanin" pitchFamily="2" charset="-78"/>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50000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40000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50000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60000</a:t>
                      </a:r>
                      <a:endParaRPr kumimoji="0" lang="en-US" sz="2200" b="1" i="0" u="none" strike="noStrike" cap="none" normalizeH="0" baseline="0" smtClean="0">
                        <a:ln>
                          <a:noFill/>
                        </a:ln>
                        <a:solidFill>
                          <a:schemeClr val="tx1"/>
                        </a:solidFill>
                        <a:effectLst/>
                        <a:latin typeface="Arial" charset="0"/>
                        <a:cs typeface="B Nazanin" pitchFamily="2" charset="-7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40000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10000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20000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5000</a:t>
                      </a:r>
                      <a:endParaRPr kumimoji="0" lang="en-US" sz="2200" b="1" i="0" u="none" strike="noStrike" cap="none" normalizeH="0" baseline="0" smtClean="0">
                        <a:ln>
                          <a:noFill/>
                        </a:ln>
                        <a:solidFill>
                          <a:schemeClr val="tx1"/>
                        </a:solidFill>
                        <a:effectLst/>
                        <a:latin typeface="Arial" charset="0"/>
                        <a:cs typeface="B Nazanin" pitchFamily="2" charset="-7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Nazanin" pitchFamily="2" charset="-78"/>
                        </a:rPr>
                        <a:t>90%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Nazanin" pitchFamily="2" charset="-78"/>
                        </a:rPr>
                        <a:t>25%</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Nazanin" pitchFamily="2" charset="-78"/>
                        </a:rPr>
                        <a:t>40%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Nazanin" pitchFamily="2" charset="-78"/>
                        </a:rPr>
                        <a:t>8%</a:t>
                      </a:r>
                      <a:endParaRPr kumimoji="0" lang="en-US" sz="2200" b="1" i="0" u="none" strike="noStrike" cap="none" normalizeH="0" baseline="0" dirty="0" smtClean="0">
                        <a:ln>
                          <a:noFill/>
                        </a:ln>
                        <a:solidFill>
                          <a:schemeClr val="tx1"/>
                        </a:solidFill>
                        <a:effectLst/>
                        <a:latin typeface="Arial" charset="0"/>
                        <a:cs typeface="B Nazanin" pitchFamily="2" charset="-78"/>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31800" y="274638"/>
            <a:ext cx="7777163" cy="725487"/>
          </a:xfrm>
        </p:spPr>
        <p:txBody>
          <a:bodyPr/>
          <a:lstStyle/>
          <a:p>
            <a:pPr algn="just" eaLnBrk="1" hangingPunct="1"/>
            <a:r>
              <a:rPr lang="fa-IR" sz="2800" b="1" smtClean="0">
                <a:cs typeface="B Nazanin" panose="00000400000000000000" pitchFamily="2" charset="-78"/>
              </a:rPr>
              <a:t>مثال 4: شرکت بهار طرحهاي زير را در پيش رو دارد:</a:t>
            </a:r>
            <a:endParaRPr lang="en-US" sz="2800" b="1" smtClean="0">
              <a:cs typeface="B Nazanin" panose="00000400000000000000" pitchFamily="2" charset="-78"/>
            </a:endParaRPr>
          </a:p>
        </p:txBody>
      </p:sp>
      <p:graphicFrame>
        <p:nvGraphicFramePr>
          <p:cNvPr id="259075" name="Group 3"/>
          <p:cNvGraphicFramePr>
            <a:graphicFrameLocks noGrp="1"/>
          </p:cNvGraphicFramePr>
          <p:nvPr>
            <p:ph idx="1"/>
          </p:nvPr>
        </p:nvGraphicFramePr>
        <p:xfrm>
          <a:off x="747713" y="1285875"/>
          <a:ext cx="7142162" cy="3292474"/>
        </p:xfrm>
        <a:graphic>
          <a:graphicData uri="http://schemas.openxmlformats.org/drawingml/2006/table">
            <a:tbl>
              <a:tblPr rtl="1"/>
              <a:tblGrid>
                <a:gridCol w="1418211"/>
                <a:gridCol w="2991319"/>
                <a:gridCol w="2732632"/>
              </a:tblGrid>
              <a:tr h="42680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0" i="0" u="none" strike="noStrike" cap="none" normalizeH="0" baseline="0" dirty="0" smtClean="0">
                          <a:ln>
                            <a:noFill/>
                          </a:ln>
                          <a:solidFill>
                            <a:schemeClr val="tx1"/>
                          </a:solidFill>
                          <a:effectLst/>
                          <a:latin typeface="Arial" charset="0"/>
                          <a:cs typeface="B Nazanin" pitchFamily="2" charset="-78"/>
                        </a:rPr>
                        <a:t>طرح </a:t>
                      </a:r>
                      <a:endParaRPr kumimoji="0" lang="en-US" sz="2200" b="0" i="0" u="none" strike="noStrike" cap="none" normalizeH="0" baseline="0" dirty="0" smtClean="0">
                        <a:ln>
                          <a:noFill/>
                        </a:ln>
                        <a:solidFill>
                          <a:schemeClr val="tx1"/>
                        </a:solidFill>
                        <a:effectLst/>
                        <a:latin typeface="Arial" charset="0"/>
                        <a:cs typeface="B Nazanin" pitchFamily="2" charset="-78"/>
                      </a:endParaRPr>
                    </a:p>
                  </a:txBody>
                  <a:tcPr marL="91449" marR="91449"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dirty="0" smtClean="0">
                          <a:ln>
                            <a:noFill/>
                          </a:ln>
                          <a:solidFill>
                            <a:schemeClr val="tx1"/>
                          </a:solidFill>
                          <a:effectLst/>
                          <a:latin typeface="Arial" charset="0"/>
                          <a:cs typeface="B Nazanin" pitchFamily="2" charset="-78"/>
                        </a:rPr>
                        <a:t>سرمايه گذاري مورد نياز</a:t>
                      </a:r>
                      <a:r>
                        <a:rPr kumimoji="0" lang="fa-IR" sz="2200" b="0" i="0" u="none" strike="noStrike" cap="none" normalizeH="0" baseline="0" dirty="0" smtClean="0">
                          <a:ln>
                            <a:noFill/>
                          </a:ln>
                          <a:solidFill>
                            <a:schemeClr val="tx1"/>
                          </a:solidFill>
                          <a:effectLst/>
                          <a:latin typeface="Arial" charset="0"/>
                          <a:cs typeface="B Nazanin" pitchFamily="2" charset="-78"/>
                        </a:rPr>
                        <a:t> </a:t>
                      </a:r>
                      <a:endParaRPr kumimoji="0" lang="en-US" sz="2200" b="0" i="0" u="none" strike="noStrike" cap="none" normalizeH="0" baseline="0" dirty="0" smtClean="0">
                        <a:ln>
                          <a:noFill/>
                        </a:ln>
                        <a:solidFill>
                          <a:schemeClr val="tx1"/>
                        </a:solidFill>
                        <a:effectLst/>
                        <a:latin typeface="Arial" charset="0"/>
                        <a:cs typeface="B Nazanin" pitchFamily="2" charset="-78"/>
                      </a:endParaRPr>
                    </a:p>
                  </a:txBody>
                  <a:tcPr marL="91449" marR="91449"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خالص ارزش فعلي</a:t>
                      </a:r>
                      <a:r>
                        <a:rPr kumimoji="0" lang="fa-IR" sz="2200" b="0" i="0" u="none" strike="noStrike" cap="none" normalizeH="0" baseline="0" smtClean="0">
                          <a:ln>
                            <a:noFill/>
                          </a:ln>
                          <a:solidFill>
                            <a:schemeClr val="tx1"/>
                          </a:solidFill>
                          <a:effectLst/>
                          <a:latin typeface="Arial" charset="0"/>
                          <a:cs typeface="B Nazanin" pitchFamily="2" charset="-78"/>
                        </a:rPr>
                        <a:t> </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marL="91449" marR="91449"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7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0" i="0" u="none" strike="noStrike" cap="none" normalizeH="0" baseline="0" smtClean="0">
                          <a:ln>
                            <a:noFill/>
                          </a:ln>
                          <a:solidFill>
                            <a:schemeClr val="tx1"/>
                          </a:solidFill>
                          <a:effectLst/>
                          <a:latin typeface="Arial" charset="0"/>
                          <a:cs typeface="B Nazanin" pitchFamily="2" charset="-78"/>
                        </a:rPr>
                        <a:t>الف</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0" i="0" u="none" strike="noStrike" cap="none" normalizeH="0" baseline="0" smtClean="0">
                          <a:ln>
                            <a:noFill/>
                          </a:ln>
                          <a:solidFill>
                            <a:schemeClr val="tx1"/>
                          </a:solidFill>
                          <a:effectLst/>
                          <a:latin typeface="Arial" charset="0"/>
                          <a:cs typeface="B Nazanin" pitchFamily="2" charset="-78"/>
                        </a:rPr>
                        <a:t>ب</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0" i="0" u="none" strike="noStrike" cap="none" normalizeH="0" baseline="0" smtClean="0">
                          <a:ln>
                            <a:noFill/>
                          </a:ln>
                          <a:solidFill>
                            <a:schemeClr val="tx1"/>
                          </a:solidFill>
                          <a:effectLst/>
                          <a:latin typeface="Arial" charset="0"/>
                          <a:cs typeface="B Nazanin" pitchFamily="2" charset="-78"/>
                        </a:rPr>
                        <a:t>ج</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0" i="0" u="none" strike="noStrike" cap="none" normalizeH="0" baseline="0" smtClean="0">
                          <a:ln>
                            <a:noFill/>
                          </a:ln>
                          <a:solidFill>
                            <a:schemeClr val="tx1"/>
                          </a:solidFill>
                          <a:effectLst/>
                          <a:latin typeface="Arial" charset="0"/>
                          <a:cs typeface="B Nazanin" pitchFamily="2" charset="-78"/>
                        </a:rPr>
                        <a:t>د</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0" i="0" u="none" strike="noStrike" cap="none" normalizeH="0" baseline="0" smtClean="0">
                          <a:ln>
                            <a:noFill/>
                          </a:ln>
                          <a:solidFill>
                            <a:schemeClr val="tx1"/>
                          </a:solidFill>
                          <a:effectLst/>
                          <a:latin typeface="Arial" charset="0"/>
                          <a:cs typeface="B Nazanin" pitchFamily="2" charset="-78"/>
                        </a:rPr>
                        <a:t>هـ</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0" i="0" u="none" strike="noStrike" cap="none" normalizeH="0" baseline="0" smtClean="0">
                          <a:ln>
                            <a:noFill/>
                          </a:ln>
                          <a:solidFill>
                            <a:schemeClr val="tx1"/>
                          </a:solidFill>
                          <a:effectLst/>
                          <a:latin typeface="Arial" charset="0"/>
                          <a:cs typeface="B Nazanin" pitchFamily="2" charset="-78"/>
                        </a:rPr>
                        <a:t>و</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marL="91449" marR="91449"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1000000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1500000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2000000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1800000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500000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1200000</a:t>
                      </a:r>
                      <a:r>
                        <a:rPr kumimoji="0" lang="en-US" sz="2200" b="0" i="0" u="none" strike="noStrike" cap="none" normalizeH="0" baseline="0" smtClean="0">
                          <a:ln>
                            <a:noFill/>
                          </a:ln>
                          <a:solidFill>
                            <a:schemeClr val="tx1"/>
                          </a:solidFill>
                          <a:effectLst/>
                          <a:latin typeface="Arial" charset="0"/>
                          <a:cs typeface="B Nazanin" pitchFamily="2" charset="-78"/>
                        </a:rPr>
                        <a:t> </a:t>
                      </a:r>
                    </a:p>
                  </a:txBody>
                  <a:tcPr marL="91449" marR="91449"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100000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180000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160000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198000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100000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chemeClr val="tx1"/>
                          </a:solidFill>
                          <a:effectLst/>
                          <a:latin typeface="Arial" charset="0"/>
                          <a:cs typeface="B Nazanin" pitchFamily="2" charset="-78"/>
                        </a:rPr>
                        <a:t>216000</a:t>
                      </a:r>
                      <a:r>
                        <a:rPr kumimoji="0" lang="en-US" sz="2200" b="0" i="0" u="none" strike="noStrike" cap="none" normalizeH="0" baseline="0" smtClean="0">
                          <a:ln>
                            <a:noFill/>
                          </a:ln>
                          <a:solidFill>
                            <a:schemeClr val="tx1"/>
                          </a:solidFill>
                          <a:effectLst/>
                          <a:latin typeface="Arial" charset="0"/>
                          <a:cs typeface="B Nazanin" pitchFamily="2" charset="-78"/>
                        </a:rPr>
                        <a:t> </a:t>
                      </a:r>
                    </a:p>
                  </a:txBody>
                  <a:tcPr marL="91449" marR="91449"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80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0" i="0" u="none" strike="noStrike" cap="none" normalizeH="0" baseline="0" smtClean="0">
                          <a:ln>
                            <a:noFill/>
                          </a:ln>
                          <a:solidFill>
                            <a:schemeClr val="tx1"/>
                          </a:solidFill>
                          <a:effectLst/>
                          <a:latin typeface="Arial" charset="0"/>
                          <a:cs typeface="B Nazanin" pitchFamily="2" charset="-78"/>
                        </a:rPr>
                        <a:t>جمع </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marL="91449" marR="91449"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200" b="0" i="0" u="none" strike="noStrike" cap="none" normalizeH="0" baseline="0" smtClean="0">
                          <a:ln>
                            <a:noFill/>
                          </a:ln>
                          <a:solidFill>
                            <a:schemeClr val="tx1"/>
                          </a:solidFill>
                          <a:effectLst/>
                          <a:latin typeface="Arial" charset="0"/>
                          <a:cs typeface="B Nazanin" pitchFamily="2" charset="-78"/>
                        </a:rPr>
                        <a:t>8000000</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marL="91449" marR="91449"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charset="0"/>
                        <a:cs typeface="B Nazanin" pitchFamily="2" charset="-78"/>
                      </a:endParaRPr>
                    </a:p>
                  </a:txBody>
                  <a:tcPr marL="91449" marR="91449"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0117" name="Rectangle 21"/>
          <p:cNvSpPr>
            <a:spLocks noChangeArrowheads="1"/>
          </p:cNvSpPr>
          <p:nvPr/>
        </p:nvSpPr>
        <p:spPr bwMode="auto">
          <a:xfrm>
            <a:off x="863600" y="4876800"/>
            <a:ext cx="7088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fa-IR" sz="2400" b="1">
                <a:solidFill>
                  <a:schemeClr val="tx2"/>
                </a:solidFill>
                <a:cs typeface="B Nazanin" panose="00000400000000000000" pitchFamily="2" charset="-78"/>
              </a:rPr>
              <a:t>در صورتيکه بودجه در اختيار شرکت 3500000 ريال باشد، کدام مجموعه از طرحها بايد انتخاب شود؟ </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0098" name="Group 2"/>
          <p:cNvGraphicFramePr>
            <a:graphicFrameLocks noGrp="1"/>
          </p:cNvGraphicFramePr>
          <p:nvPr>
            <p:ph idx="1"/>
          </p:nvPr>
        </p:nvGraphicFramePr>
        <p:xfrm>
          <a:off x="533401" y="1500188"/>
          <a:ext cx="7515224" cy="3053015"/>
        </p:xfrm>
        <a:graphic>
          <a:graphicData uri="http://schemas.openxmlformats.org/drawingml/2006/table">
            <a:tbl>
              <a:tblPr rtl="1"/>
              <a:tblGrid>
                <a:gridCol w="1011589"/>
                <a:gridCol w="2290800"/>
                <a:gridCol w="2106417"/>
                <a:gridCol w="2106418"/>
              </a:tblGrid>
              <a:tr h="43175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طرح </a:t>
                      </a:r>
                      <a:endParaRPr kumimoji="0" lang="en-US" sz="2000" b="1" i="0" u="none" strike="noStrike" cap="none" normalizeH="0" baseline="0" dirty="0" smtClean="0">
                        <a:ln>
                          <a:noFill/>
                        </a:ln>
                        <a:solidFill>
                          <a:schemeClr val="tx1"/>
                        </a:solidFill>
                        <a:effectLst/>
                        <a:latin typeface="Arial" charset="0"/>
                        <a:cs typeface="B Nazanin" pitchFamily="2" charset="-78"/>
                      </a:endParaRPr>
                    </a:p>
                  </a:txBody>
                  <a:tcPr marL="91449" marR="9144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سرمايه گذاري مورد نياز </a:t>
                      </a:r>
                      <a:endParaRPr kumimoji="0" lang="en-US" sz="2000" b="1" i="0" u="none" strike="noStrike" cap="none" normalizeH="0" baseline="0" dirty="0" smtClean="0">
                        <a:ln>
                          <a:noFill/>
                        </a:ln>
                        <a:solidFill>
                          <a:schemeClr val="tx1"/>
                        </a:solidFill>
                        <a:effectLst/>
                        <a:latin typeface="Arial" charset="0"/>
                        <a:cs typeface="B Nazanin" pitchFamily="2" charset="-78"/>
                      </a:endParaRPr>
                    </a:p>
                  </a:txBody>
                  <a:tcPr marL="91449" marR="9144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خالص ارزش فعلي </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49" marR="9144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شاخص سودآوري </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49" marR="9144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480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هـ</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و</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ب</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د</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الف</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ج</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49" marR="9144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500000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1200000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1500000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1800000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1000000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Nazanin" pitchFamily="2" charset="-78"/>
                        </a:rPr>
                        <a:t>2000000</a:t>
                      </a:r>
                      <a:endParaRPr kumimoji="0" lang="en-US" sz="2000" b="1" i="0" u="none" strike="noStrike" cap="none" normalizeH="0" baseline="0" dirty="0" smtClean="0">
                        <a:ln>
                          <a:noFill/>
                        </a:ln>
                        <a:solidFill>
                          <a:schemeClr val="tx1"/>
                        </a:solidFill>
                        <a:effectLst/>
                        <a:latin typeface="Arial" charset="0"/>
                        <a:cs typeface="B Nazanin" pitchFamily="2" charset="-78"/>
                      </a:endParaRPr>
                    </a:p>
                  </a:txBody>
                  <a:tcPr marL="91449" marR="9144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100000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216000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180000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198000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100000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160000</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49" marR="9144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20%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18%</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12%</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11%</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10%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8%</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49" marR="9144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جمع </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49" marR="9144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Nazanin" pitchFamily="2" charset="-78"/>
                        </a:rPr>
                        <a:t>8000000</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49" marR="9144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49" marR="9144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cs typeface="B Nazanin" pitchFamily="2" charset="-78"/>
                      </a:endParaRPr>
                    </a:p>
                  </a:txBody>
                  <a:tcPr marL="91449" marR="9144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1144" name="Rectangle 24"/>
          <p:cNvSpPr>
            <a:spLocks noGrp="1" noChangeArrowheads="1"/>
          </p:cNvSpPr>
          <p:nvPr>
            <p:ph type="title"/>
          </p:nvPr>
        </p:nvSpPr>
        <p:spPr>
          <a:xfrm>
            <a:off x="390525" y="214313"/>
            <a:ext cx="7777163" cy="1209675"/>
          </a:xfrm>
        </p:spPr>
        <p:txBody>
          <a:bodyPr/>
          <a:lstStyle/>
          <a:p>
            <a:pPr algn="just" eaLnBrk="1" hangingPunct="1"/>
            <a:r>
              <a:rPr lang="fa-IR" sz="2400" smtClean="0">
                <a:cs typeface="B Nazanin" panose="00000400000000000000" pitchFamily="2" charset="-78"/>
              </a:rPr>
              <a:t>براي پاسخ به اين مسئله بايد طرحها را براساس شاخص سودآوري آنها طبقه بندي کنيم. شاخص سودآوري هرکدام از طرحها در جدول زير آمده است: </a:t>
            </a:r>
            <a:endParaRPr lang="en-US" sz="2400" smtClean="0">
              <a:cs typeface="B Nazanin" panose="00000400000000000000" pitchFamily="2" charset="-78"/>
            </a:endParaRPr>
          </a:p>
        </p:txBody>
      </p:sp>
      <p:sp>
        <p:nvSpPr>
          <p:cNvPr id="261145" name="Text Box 25"/>
          <p:cNvSpPr txBox="1">
            <a:spLocks noChangeArrowheads="1"/>
          </p:cNvSpPr>
          <p:nvPr/>
        </p:nvSpPr>
        <p:spPr bwMode="auto">
          <a:xfrm>
            <a:off x="720725" y="5300663"/>
            <a:ext cx="7343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sz="3200" b="1">
              <a:solidFill>
                <a:schemeClr val="tx2"/>
              </a:solidFill>
              <a:cs typeface="B Titr" panose="00000700000000000000" pitchFamily="2" charset="-78"/>
            </a:endParaRPr>
          </a:p>
        </p:txBody>
      </p:sp>
      <p:sp>
        <p:nvSpPr>
          <p:cNvPr id="261146" name="Text Box 26"/>
          <p:cNvSpPr txBox="1">
            <a:spLocks noChangeArrowheads="1"/>
          </p:cNvSpPr>
          <p:nvPr/>
        </p:nvSpPr>
        <p:spPr bwMode="auto">
          <a:xfrm>
            <a:off x="461963" y="4724400"/>
            <a:ext cx="757396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fa-IR" sz="2200" b="1">
                <a:solidFill>
                  <a:schemeClr val="tx2"/>
                </a:solidFill>
                <a:cs typeface="B Nazanin" panose="00000400000000000000" pitchFamily="2" charset="-78"/>
              </a:rPr>
              <a:t>با در نظر گرفتن محدوديت بودجه، در نگاه اول شايد گفته شود که طرحهاي (هـ ـ و ـ ب) بايد انتخاب شوند که در اين صورت خالص ارزش فعلي 496000 واحد پولي خواهد شد. اما اگر ترکيب طرحهاي (هـ ـ و ـ د) انتخاب شود، خالص ارزش فعلي اين سه طرح 514000 واحد پولي مي شود. بنا براين طرحهاي (هـ ـ و ـ ب) انتخاب مي شوند. </a:t>
            </a:r>
            <a:endParaRPr lang="en-US" sz="2200" b="1">
              <a:solidFill>
                <a:schemeClr val="tx2"/>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6" name="Content Placeholder 2"/>
          <p:cNvSpPr>
            <a:spLocks noGrp="1"/>
          </p:cNvSpPr>
          <p:nvPr>
            <p:ph idx="1"/>
          </p:nvPr>
        </p:nvSpPr>
        <p:spPr>
          <a:xfrm>
            <a:off x="319088" y="571500"/>
            <a:ext cx="8002587" cy="3643313"/>
          </a:xfrm>
        </p:spPr>
        <p:txBody>
          <a:bodyPr/>
          <a:lstStyle/>
          <a:p>
            <a:pPr algn="just">
              <a:buFontTx/>
              <a:buNone/>
            </a:pPr>
            <a:r>
              <a:rPr lang="fa-IR" sz="2600" smtClean="0">
                <a:cs typeface="B Nazanin" panose="00000400000000000000" pitchFamily="2" charset="-78"/>
              </a:rPr>
              <a:t>مثال 6: شرکت نور قصد خرید تجهیزاتی به بهای تمام شده 700000 ریال را دارد. این ماشین الات در آمد شرکت را سالانه 400000 ریال و هزینه ها بجز استهلاک را 100000 ریال افزایش میدهد. عمر مفید این ماشین الات 5 سال و ارزش اسقاط آن صفر می باشد، روش استهلاک خط مستقیم است. اگر نرخ مالیات 20% و هزینه سرمایه 10% باشد مطلوبست محاسبه:</a:t>
            </a:r>
          </a:p>
          <a:p>
            <a:pPr algn="just"/>
            <a:r>
              <a:rPr lang="fa-IR" sz="2600" smtClean="0">
                <a:cs typeface="B Nazanin" panose="00000400000000000000" pitchFamily="2" charset="-78"/>
              </a:rPr>
              <a:t>خالص ارزش فعلی </a:t>
            </a:r>
          </a:p>
          <a:p>
            <a:pPr algn="just"/>
            <a:r>
              <a:rPr lang="fa-IR" sz="2600" smtClean="0">
                <a:cs typeface="B Nazanin" panose="00000400000000000000" pitchFamily="2" charset="-78"/>
              </a:rPr>
              <a:t>شاخص سود آوری</a:t>
            </a:r>
          </a:p>
          <a:p>
            <a:pPr algn="just"/>
            <a:r>
              <a:rPr lang="fa-IR" sz="2600" smtClean="0">
                <a:cs typeface="B Nazanin" panose="00000400000000000000" pitchFamily="2" charset="-78"/>
              </a:rPr>
              <a:t>دوره بازگشت سرمایه</a:t>
            </a:r>
            <a:endParaRPr lang="en-US" sz="2600"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90650" y="428625"/>
          <a:ext cx="5761038" cy="4114800"/>
        </p:xfrm>
        <a:graphic>
          <a:graphicData uri="http://schemas.openxmlformats.org/drawingml/2006/table">
            <a:tbl>
              <a:tblPr firstRow="1" bandRow="1">
                <a:tableStyleId>{5C22544A-7EE6-4342-B048-85BDC9FD1C3A}</a:tableStyleId>
              </a:tblPr>
              <a:tblGrid>
                <a:gridCol w="2880519"/>
                <a:gridCol w="2880519"/>
              </a:tblGrid>
              <a:tr h="370840">
                <a:tc>
                  <a:txBody>
                    <a:bodyPr/>
                    <a:lstStyle/>
                    <a:p>
                      <a:pPr algn="ctr" rtl="1"/>
                      <a:r>
                        <a:rPr lang="fa-IR" sz="2400" b="0" dirty="0" smtClean="0">
                          <a:solidFill>
                            <a:schemeClr val="tx1"/>
                          </a:solidFill>
                          <a:cs typeface="B Nazanin" pitchFamily="2" charset="-78"/>
                        </a:rPr>
                        <a:t>400000</a:t>
                      </a:r>
                      <a:endParaRPr lang="en-US" sz="2400" b="0" dirty="0">
                        <a:solidFill>
                          <a:schemeClr val="tx1"/>
                        </a:solidFill>
                        <a:cs typeface="B Nazanin" pitchFamily="2" charset="-78"/>
                      </a:endParaRPr>
                    </a:p>
                  </a:txBody>
                  <a:tcPr marL="91448" marR="91448">
                    <a:solidFill>
                      <a:srgbClr val="92D050"/>
                    </a:solidFill>
                  </a:tcPr>
                </a:tc>
                <a:tc>
                  <a:txBody>
                    <a:bodyPr/>
                    <a:lstStyle/>
                    <a:p>
                      <a:pPr algn="r" rtl="1"/>
                      <a:r>
                        <a:rPr lang="fa-IR" sz="2400" b="0" dirty="0" smtClean="0">
                          <a:solidFill>
                            <a:schemeClr val="tx1"/>
                          </a:solidFill>
                          <a:cs typeface="B Nazanin" pitchFamily="2" charset="-78"/>
                        </a:rPr>
                        <a:t>افزایش درآمدها</a:t>
                      </a:r>
                      <a:endParaRPr lang="en-US" sz="2400" b="0" dirty="0">
                        <a:solidFill>
                          <a:schemeClr val="tx1"/>
                        </a:solidFill>
                        <a:cs typeface="B Nazanin" pitchFamily="2" charset="-78"/>
                      </a:endParaRPr>
                    </a:p>
                  </a:txBody>
                  <a:tcPr marL="91448" marR="91448">
                    <a:solidFill>
                      <a:srgbClr val="92D050"/>
                    </a:solidFill>
                  </a:tcPr>
                </a:tc>
              </a:tr>
              <a:tr h="370840">
                <a:tc>
                  <a:txBody>
                    <a:bodyPr/>
                    <a:lstStyle/>
                    <a:p>
                      <a:pPr algn="ctr" rtl="1"/>
                      <a:r>
                        <a:rPr lang="fa-IR" sz="2400" b="0" dirty="0" smtClean="0">
                          <a:solidFill>
                            <a:schemeClr val="tx1"/>
                          </a:solidFill>
                          <a:cs typeface="B Nazanin" pitchFamily="2" charset="-78"/>
                        </a:rPr>
                        <a:t>100000</a:t>
                      </a:r>
                      <a:endParaRPr lang="en-US" sz="2400" b="0" dirty="0">
                        <a:solidFill>
                          <a:schemeClr val="tx1"/>
                        </a:solidFill>
                        <a:cs typeface="B Nazanin" pitchFamily="2" charset="-78"/>
                      </a:endParaRPr>
                    </a:p>
                  </a:txBody>
                  <a:tcPr marL="91448" marR="91448">
                    <a:solidFill>
                      <a:srgbClr val="92D050"/>
                    </a:solidFill>
                  </a:tcPr>
                </a:tc>
                <a:tc>
                  <a:txBody>
                    <a:bodyPr/>
                    <a:lstStyle/>
                    <a:p>
                      <a:pPr algn="r" rtl="1"/>
                      <a:r>
                        <a:rPr lang="fa-IR" sz="2400" b="0" dirty="0" smtClean="0">
                          <a:solidFill>
                            <a:schemeClr val="tx1"/>
                          </a:solidFill>
                          <a:cs typeface="B Nazanin" pitchFamily="2" charset="-78"/>
                        </a:rPr>
                        <a:t> - هزینه ها</a:t>
                      </a:r>
                      <a:endParaRPr lang="en-US" sz="2400" b="0" dirty="0">
                        <a:solidFill>
                          <a:schemeClr val="tx1"/>
                        </a:solidFill>
                        <a:cs typeface="B Nazanin" pitchFamily="2" charset="-78"/>
                      </a:endParaRPr>
                    </a:p>
                  </a:txBody>
                  <a:tcPr marL="91448" marR="91448">
                    <a:solidFill>
                      <a:srgbClr val="92D050"/>
                    </a:solidFill>
                  </a:tcPr>
                </a:tc>
              </a:tr>
              <a:tr h="370840">
                <a:tc>
                  <a:txBody>
                    <a:bodyPr/>
                    <a:lstStyle/>
                    <a:p>
                      <a:pPr algn="ctr" rtl="1"/>
                      <a:r>
                        <a:rPr lang="fa-IR" sz="2400" b="0" dirty="0" smtClean="0">
                          <a:solidFill>
                            <a:schemeClr val="tx1"/>
                          </a:solidFill>
                          <a:cs typeface="B Nazanin" pitchFamily="2" charset="-78"/>
                        </a:rPr>
                        <a:t>300000</a:t>
                      </a:r>
                      <a:endParaRPr lang="en-US" sz="2400" b="0" dirty="0">
                        <a:solidFill>
                          <a:schemeClr val="tx1"/>
                        </a:solidFill>
                        <a:cs typeface="B Nazanin" pitchFamily="2" charset="-78"/>
                      </a:endParaRPr>
                    </a:p>
                  </a:txBody>
                  <a:tcPr marL="91448" marR="91448">
                    <a:solidFill>
                      <a:srgbClr val="92D050"/>
                    </a:solidFill>
                  </a:tcPr>
                </a:tc>
                <a:tc>
                  <a:txBody>
                    <a:bodyPr/>
                    <a:lstStyle/>
                    <a:p>
                      <a:pPr algn="r" rtl="1"/>
                      <a:r>
                        <a:rPr lang="fa-IR" sz="2400" b="0" dirty="0" smtClean="0">
                          <a:solidFill>
                            <a:schemeClr val="tx1"/>
                          </a:solidFill>
                          <a:cs typeface="B Nazanin" pitchFamily="2" charset="-78"/>
                        </a:rPr>
                        <a:t>جریان نقدی</a:t>
                      </a:r>
                      <a:endParaRPr lang="en-US" sz="2400" b="0" dirty="0">
                        <a:solidFill>
                          <a:schemeClr val="tx1"/>
                        </a:solidFill>
                        <a:cs typeface="B Nazanin" pitchFamily="2" charset="-78"/>
                      </a:endParaRPr>
                    </a:p>
                  </a:txBody>
                  <a:tcPr marL="91448" marR="91448">
                    <a:solidFill>
                      <a:srgbClr val="92D050"/>
                    </a:solidFill>
                  </a:tcPr>
                </a:tc>
              </a:tr>
              <a:tr h="370840">
                <a:tc>
                  <a:txBody>
                    <a:bodyPr/>
                    <a:lstStyle/>
                    <a:p>
                      <a:pPr algn="ctr" rtl="1"/>
                      <a:r>
                        <a:rPr lang="fa-IR" sz="2400" b="0" dirty="0" smtClean="0">
                          <a:solidFill>
                            <a:schemeClr val="tx1"/>
                          </a:solidFill>
                          <a:cs typeface="B Nazanin" pitchFamily="2" charset="-78"/>
                        </a:rPr>
                        <a:t>140000</a:t>
                      </a:r>
                      <a:endParaRPr lang="en-US" sz="2400" b="0" dirty="0">
                        <a:solidFill>
                          <a:schemeClr val="tx1"/>
                        </a:solidFill>
                        <a:cs typeface="B Nazanin" pitchFamily="2" charset="-78"/>
                      </a:endParaRPr>
                    </a:p>
                  </a:txBody>
                  <a:tcPr marL="91448" marR="91448">
                    <a:solidFill>
                      <a:srgbClr val="92D050"/>
                    </a:solidFill>
                  </a:tcPr>
                </a:tc>
                <a:tc>
                  <a:txBody>
                    <a:bodyPr/>
                    <a:lstStyle/>
                    <a:p>
                      <a:pPr algn="r" rtl="1"/>
                      <a:r>
                        <a:rPr lang="fa-IR" sz="2400" b="0" dirty="0" smtClean="0">
                          <a:solidFill>
                            <a:schemeClr val="tx1"/>
                          </a:solidFill>
                          <a:cs typeface="B Nazanin" pitchFamily="2" charset="-78"/>
                        </a:rPr>
                        <a:t>- استهلاک*</a:t>
                      </a:r>
                      <a:endParaRPr lang="en-US" sz="2400" b="0" dirty="0">
                        <a:solidFill>
                          <a:schemeClr val="tx1"/>
                        </a:solidFill>
                        <a:cs typeface="B Nazanin" pitchFamily="2" charset="-78"/>
                      </a:endParaRPr>
                    </a:p>
                  </a:txBody>
                  <a:tcPr marL="91448" marR="91448">
                    <a:solidFill>
                      <a:srgbClr val="92D050"/>
                    </a:solidFill>
                  </a:tcPr>
                </a:tc>
              </a:tr>
              <a:tr h="370840">
                <a:tc>
                  <a:txBody>
                    <a:bodyPr/>
                    <a:lstStyle/>
                    <a:p>
                      <a:pPr algn="ctr" rtl="1"/>
                      <a:r>
                        <a:rPr lang="fa-IR" sz="2400" b="0" dirty="0" smtClean="0">
                          <a:solidFill>
                            <a:schemeClr val="tx1"/>
                          </a:solidFill>
                          <a:cs typeface="B Nazanin" pitchFamily="2" charset="-78"/>
                        </a:rPr>
                        <a:t>160000</a:t>
                      </a:r>
                      <a:endParaRPr lang="en-US" sz="2400" b="0" dirty="0">
                        <a:solidFill>
                          <a:schemeClr val="tx1"/>
                        </a:solidFill>
                        <a:cs typeface="B Nazanin" pitchFamily="2" charset="-78"/>
                      </a:endParaRPr>
                    </a:p>
                  </a:txBody>
                  <a:tcPr marL="91448" marR="91448">
                    <a:solidFill>
                      <a:srgbClr val="92D050"/>
                    </a:solidFill>
                  </a:tcPr>
                </a:tc>
                <a:tc>
                  <a:txBody>
                    <a:bodyPr/>
                    <a:lstStyle/>
                    <a:p>
                      <a:pPr algn="r" rtl="1"/>
                      <a:r>
                        <a:rPr lang="fa-IR" sz="2400" b="0" dirty="0" smtClean="0">
                          <a:solidFill>
                            <a:schemeClr val="tx1"/>
                          </a:solidFill>
                          <a:cs typeface="B Nazanin" pitchFamily="2" charset="-78"/>
                        </a:rPr>
                        <a:t>سود قبل از مالیات</a:t>
                      </a:r>
                      <a:endParaRPr lang="en-US" sz="2400" b="0" dirty="0">
                        <a:solidFill>
                          <a:schemeClr val="tx1"/>
                        </a:solidFill>
                        <a:cs typeface="B Nazanin" pitchFamily="2" charset="-78"/>
                      </a:endParaRPr>
                    </a:p>
                  </a:txBody>
                  <a:tcPr marL="91448" marR="91448">
                    <a:solidFill>
                      <a:srgbClr val="92D050"/>
                    </a:solidFill>
                  </a:tcPr>
                </a:tc>
              </a:tr>
              <a:tr h="370840">
                <a:tc>
                  <a:txBody>
                    <a:bodyPr/>
                    <a:lstStyle/>
                    <a:p>
                      <a:pPr algn="ctr" rtl="1"/>
                      <a:r>
                        <a:rPr lang="fa-IR" sz="2400" b="0" dirty="0" smtClean="0">
                          <a:solidFill>
                            <a:schemeClr val="tx1"/>
                          </a:solidFill>
                          <a:cs typeface="B Nazanin" pitchFamily="2" charset="-78"/>
                        </a:rPr>
                        <a:t>32000</a:t>
                      </a:r>
                      <a:endParaRPr lang="en-US" sz="2400" b="0" dirty="0">
                        <a:solidFill>
                          <a:schemeClr val="tx1"/>
                        </a:solidFill>
                        <a:cs typeface="B Nazanin" pitchFamily="2" charset="-78"/>
                      </a:endParaRPr>
                    </a:p>
                  </a:txBody>
                  <a:tcPr marL="91448" marR="91448">
                    <a:solidFill>
                      <a:srgbClr val="92D050"/>
                    </a:solidFill>
                  </a:tcPr>
                </a:tc>
                <a:tc>
                  <a:txBody>
                    <a:bodyPr/>
                    <a:lstStyle/>
                    <a:p>
                      <a:pPr algn="r" rtl="1"/>
                      <a:r>
                        <a:rPr lang="fa-IR" sz="2400" b="0" dirty="0" smtClean="0">
                          <a:solidFill>
                            <a:schemeClr val="tx1"/>
                          </a:solidFill>
                          <a:cs typeface="B Nazanin" pitchFamily="2" charset="-78"/>
                        </a:rPr>
                        <a:t>- مالیات**</a:t>
                      </a:r>
                      <a:endParaRPr lang="en-US" sz="2400" b="0" dirty="0">
                        <a:solidFill>
                          <a:schemeClr val="tx1"/>
                        </a:solidFill>
                        <a:cs typeface="B Nazanin" pitchFamily="2" charset="-78"/>
                      </a:endParaRPr>
                    </a:p>
                  </a:txBody>
                  <a:tcPr marL="91448" marR="91448">
                    <a:solidFill>
                      <a:srgbClr val="92D050"/>
                    </a:solidFill>
                  </a:tcPr>
                </a:tc>
              </a:tr>
              <a:tr h="370840">
                <a:tc>
                  <a:txBody>
                    <a:bodyPr/>
                    <a:lstStyle/>
                    <a:p>
                      <a:pPr algn="ctr" rtl="1"/>
                      <a:r>
                        <a:rPr lang="fa-IR" sz="2400" b="0" dirty="0" smtClean="0">
                          <a:solidFill>
                            <a:schemeClr val="tx1"/>
                          </a:solidFill>
                          <a:cs typeface="B Nazanin" pitchFamily="2" charset="-78"/>
                        </a:rPr>
                        <a:t>128000</a:t>
                      </a:r>
                      <a:endParaRPr lang="en-US" sz="2400" b="0" dirty="0">
                        <a:solidFill>
                          <a:schemeClr val="tx1"/>
                        </a:solidFill>
                        <a:cs typeface="B Nazanin" pitchFamily="2" charset="-78"/>
                      </a:endParaRPr>
                    </a:p>
                  </a:txBody>
                  <a:tcPr marL="91448" marR="91448">
                    <a:solidFill>
                      <a:srgbClr val="92D050"/>
                    </a:solidFill>
                  </a:tcPr>
                </a:tc>
                <a:tc>
                  <a:txBody>
                    <a:bodyPr/>
                    <a:lstStyle/>
                    <a:p>
                      <a:pPr algn="r" rtl="1"/>
                      <a:r>
                        <a:rPr lang="fa-IR" sz="2400" b="0" dirty="0" smtClean="0">
                          <a:solidFill>
                            <a:schemeClr val="tx1"/>
                          </a:solidFill>
                          <a:cs typeface="B Nazanin" pitchFamily="2" charset="-78"/>
                        </a:rPr>
                        <a:t>سود پس از مالیات</a:t>
                      </a:r>
                      <a:endParaRPr lang="en-US" sz="2400" b="0" dirty="0">
                        <a:solidFill>
                          <a:schemeClr val="tx1"/>
                        </a:solidFill>
                        <a:cs typeface="B Nazanin" pitchFamily="2" charset="-78"/>
                      </a:endParaRPr>
                    </a:p>
                  </a:txBody>
                  <a:tcPr marL="91448" marR="91448">
                    <a:solidFill>
                      <a:srgbClr val="92D050"/>
                    </a:solidFill>
                  </a:tcPr>
                </a:tc>
              </a:tr>
              <a:tr h="370840">
                <a:tc>
                  <a:txBody>
                    <a:bodyPr/>
                    <a:lstStyle/>
                    <a:p>
                      <a:pPr algn="ctr" rtl="1"/>
                      <a:r>
                        <a:rPr lang="fa-IR" sz="2400" b="0" dirty="0" smtClean="0">
                          <a:solidFill>
                            <a:schemeClr val="tx1"/>
                          </a:solidFill>
                          <a:cs typeface="B Nazanin" pitchFamily="2" charset="-78"/>
                        </a:rPr>
                        <a:t>140000</a:t>
                      </a:r>
                      <a:endParaRPr lang="en-US" sz="2400" b="0" dirty="0">
                        <a:solidFill>
                          <a:schemeClr val="tx1"/>
                        </a:solidFill>
                        <a:cs typeface="B Nazanin" pitchFamily="2" charset="-78"/>
                      </a:endParaRPr>
                    </a:p>
                  </a:txBody>
                  <a:tcPr marL="91448" marR="91448">
                    <a:solidFill>
                      <a:srgbClr val="92D050"/>
                    </a:solidFill>
                  </a:tcPr>
                </a:tc>
                <a:tc>
                  <a:txBody>
                    <a:bodyPr/>
                    <a:lstStyle/>
                    <a:p>
                      <a:pPr algn="r" rtl="1"/>
                      <a:r>
                        <a:rPr lang="fa-IR" sz="2400" b="0" dirty="0" smtClean="0">
                          <a:solidFill>
                            <a:schemeClr val="tx1"/>
                          </a:solidFill>
                          <a:cs typeface="B Nazanin" pitchFamily="2" charset="-78"/>
                        </a:rPr>
                        <a:t>+ استهلاک</a:t>
                      </a:r>
                      <a:endParaRPr lang="en-US" sz="2400" b="0" dirty="0">
                        <a:solidFill>
                          <a:schemeClr val="tx1"/>
                        </a:solidFill>
                        <a:cs typeface="B Nazanin" pitchFamily="2" charset="-78"/>
                      </a:endParaRPr>
                    </a:p>
                  </a:txBody>
                  <a:tcPr marL="91448" marR="91448">
                    <a:solidFill>
                      <a:srgbClr val="92D050"/>
                    </a:solidFill>
                  </a:tcPr>
                </a:tc>
              </a:tr>
              <a:tr h="370840">
                <a:tc>
                  <a:txBody>
                    <a:bodyPr/>
                    <a:lstStyle/>
                    <a:p>
                      <a:pPr algn="ctr" rtl="1"/>
                      <a:r>
                        <a:rPr lang="fa-IR" sz="2400" b="0" dirty="0" smtClean="0">
                          <a:solidFill>
                            <a:schemeClr val="tx1"/>
                          </a:solidFill>
                          <a:cs typeface="B Nazanin" pitchFamily="2" charset="-78"/>
                        </a:rPr>
                        <a:t>268000</a:t>
                      </a:r>
                      <a:endParaRPr lang="en-US" sz="2400" b="0" dirty="0">
                        <a:solidFill>
                          <a:schemeClr val="tx1"/>
                        </a:solidFill>
                        <a:cs typeface="B Nazanin" pitchFamily="2" charset="-78"/>
                      </a:endParaRPr>
                    </a:p>
                  </a:txBody>
                  <a:tcPr marL="91448" marR="91448">
                    <a:solidFill>
                      <a:srgbClr val="92D050"/>
                    </a:solidFill>
                  </a:tcPr>
                </a:tc>
                <a:tc>
                  <a:txBody>
                    <a:bodyPr/>
                    <a:lstStyle/>
                    <a:p>
                      <a:pPr algn="r" rtl="1"/>
                      <a:r>
                        <a:rPr lang="fa-IR" sz="2400" b="0" dirty="0" smtClean="0">
                          <a:solidFill>
                            <a:schemeClr val="tx1"/>
                          </a:solidFill>
                          <a:cs typeface="B Nazanin" pitchFamily="2" charset="-78"/>
                        </a:rPr>
                        <a:t>خالص جریان نقدی</a:t>
                      </a:r>
                      <a:endParaRPr lang="en-US" sz="2400" b="0" dirty="0">
                        <a:solidFill>
                          <a:schemeClr val="tx1"/>
                        </a:solidFill>
                        <a:cs typeface="B Nazanin" pitchFamily="2" charset="-78"/>
                      </a:endParaRPr>
                    </a:p>
                  </a:txBody>
                  <a:tcPr marL="91448" marR="91448">
                    <a:solidFill>
                      <a:srgbClr val="92D050"/>
                    </a:solidFill>
                  </a:tcPr>
                </a:tc>
              </a:tr>
            </a:tbl>
          </a:graphicData>
        </a:graphic>
      </p:graphicFrame>
      <p:grpSp>
        <p:nvGrpSpPr>
          <p:cNvPr id="263202" name="Group 22"/>
          <p:cNvGrpSpPr>
            <a:grpSpLocks/>
          </p:cNvGrpSpPr>
          <p:nvPr/>
        </p:nvGrpSpPr>
        <p:grpSpPr bwMode="auto">
          <a:xfrm>
            <a:off x="676275" y="5000625"/>
            <a:ext cx="6859588" cy="857250"/>
            <a:chOff x="677043" y="5000635"/>
            <a:chExt cx="6858391" cy="857253"/>
          </a:xfrm>
        </p:grpSpPr>
        <p:grpSp>
          <p:nvGrpSpPr>
            <p:cNvPr id="263212" name="Group 23"/>
            <p:cNvGrpSpPr>
              <a:grpSpLocks/>
            </p:cNvGrpSpPr>
            <p:nvPr/>
          </p:nvGrpSpPr>
          <p:grpSpPr bwMode="auto">
            <a:xfrm>
              <a:off x="677043" y="5000635"/>
              <a:ext cx="3071834" cy="857253"/>
              <a:chOff x="748504" y="2285992"/>
              <a:chExt cx="3070852" cy="857260"/>
            </a:xfrm>
          </p:grpSpPr>
          <p:cxnSp>
            <p:nvCxnSpPr>
              <p:cNvPr id="263221" name="Straight Connector 7"/>
              <p:cNvCxnSpPr>
                <a:cxnSpLocks noChangeShapeType="1"/>
              </p:cNvCxnSpPr>
              <p:nvPr/>
            </p:nvCxnSpPr>
            <p:spPr bwMode="auto">
              <a:xfrm>
                <a:off x="2034365" y="2714620"/>
                <a:ext cx="1713575" cy="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63222" name="Group 21"/>
              <p:cNvGrpSpPr>
                <a:grpSpLocks/>
              </p:cNvGrpSpPr>
              <p:nvPr/>
            </p:nvGrpSpPr>
            <p:grpSpPr bwMode="auto">
              <a:xfrm>
                <a:off x="748504" y="2285992"/>
                <a:ext cx="3070852" cy="857260"/>
                <a:chOff x="748504" y="2928934"/>
                <a:chExt cx="3070852" cy="857260"/>
              </a:xfrm>
            </p:grpSpPr>
            <p:sp>
              <p:nvSpPr>
                <p:cNvPr id="263223" name="Rectangle 4"/>
                <p:cNvSpPr>
                  <a:spLocks noChangeArrowheads="1"/>
                </p:cNvSpPr>
                <p:nvPr/>
              </p:nvSpPr>
              <p:spPr bwMode="auto">
                <a:xfrm>
                  <a:off x="748504" y="3214687"/>
                  <a:ext cx="1071228"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B Nazanin" panose="00000400000000000000" pitchFamily="2" charset="-78"/>
                    </a:rPr>
                    <a:t>استهلاک *</a:t>
                  </a:r>
                  <a:endParaRPr lang="en-US" b="1">
                    <a:cs typeface="B Nazanin" panose="00000400000000000000" pitchFamily="2" charset="-78"/>
                  </a:endParaRPr>
                </a:p>
              </p:txBody>
            </p:sp>
            <p:sp>
              <p:nvSpPr>
                <p:cNvPr id="263224" name="Rectangle 5"/>
                <p:cNvSpPr>
                  <a:spLocks noChangeArrowheads="1"/>
                </p:cNvSpPr>
                <p:nvPr/>
              </p:nvSpPr>
              <p:spPr bwMode="auto">
                <a:xfrm>
                  <a:off x="1534299" y="3214686"/>
                  <a:ext cx="571504"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cs typeface="B Nazanin" panose="00000400000000000000" pitchFamily="2" charset="-78"/>
                    </a:rPr>
                    <a:t>=</a:t>
                  </a:r>
                </a:p>
              </p:txBody>
            </p:sp>
            <p:sp>
              <p:nvSpPr>
                <p:cNvPr id="263225" name="Rectangle 10"/>
                <p:cNvSpPr>
                  <a:spLocks noChangeArrowheads="1"/>
                </p:cNvSpPr>
                <p:nvPr/>
              </p:nvSpPr>
              <p:spPr bwMode="auto">
                <a:xfrm>
                  <a:off x="1962562" y="2928934"/>
                  <a:ext cx="1856794"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B Nazanin" panose="00000400000000000000" pitchFamily="2" charset="-78"/>
                    </a:rPr>
                    <a:t>سرمایه گذاری</a:t>
                  </a:r>
                  <a:endParaRPr lang="en-US" b="1">
                    <a:cs typeface="B Nazanin" panose="00000400000000000000" pitchFamily="2" charset="-78"/>
                  </a:endParaRPr>
                </a:p>
              </p:txBody>
            </p:sp>
            <p:sp>
              <p:nvSpPr>
                <p:cNvPr id="263226" name="Rectangle 11"/>
                <p:cNvSpPr>
                  <a:spLocks noChangeArrowheads="1"/>
                </p:cNvSpPr>
                <p:nvPr/>
              </p:nvSpPr>
              <p:spPr bwMode="auto">
                <a:xfrm>
                  <a:off x="2105392" y="3429004"/>
                  <a:ext cx="171337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B Nazanin" panose="00000400000000000000" pitchFamily="2" charset="-78"/>
                    </a:rPr>
                    <a:t>عمر سرمایه گذاری</a:t>
                  </a:r>
                  <a:endParaRPr lang="en-US" b="1">
                    <a:cs typeface="B Nazanin" panose="00000400000000000000" pitchFamily="2" charset="-78"/>
                  </a:endParaRPr>
                </a:p>
              </p:txBody>
            </p:sp>
          </p:grpSp>
        </p:grpSp>
        <p:grpSp>
          <p:nvGrpSpPr>
            <p:cNvPr id="263213" name="Group 23"/>
            <p:cNvGrpSpPr>
              <a:grpSpLocks/>
            </p:cNvGrpSpPr>
            <p:nvPr/>
          </p:nvGrpSpPr>
          <p:grpSpPr bwMode="auto">
            <a:xfrm>
              <a:off x="3606001" y="5000639"/>
              <a:ext cx="2428893" cy="785815"/>
              <a:chOff x="1534299" y="2285992"/>
              <a:chExt cx="2285057" cy="785821"/>
            </a:xfrm>
          </p:grpSpPr>
          <p:cxnSp>
            <p:nvCxnSpPr>
              <p:cNvPr id="263216" name="Straight Connector 7"/>
              <p:cNvCxnSpPr>
                <a:cxnSpLocks noChangeShapeType="1"/>
              </p:cNvCxnSpPr>
              <p:nvPr/>
            </p:nvCxnSpPr>
            <p:spPr bwMode="auto">
              <a:xfrm>
                <a:off x="2034365" y="2714620"/>
                <a:ext cx="1713575" cy="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63217" name="Group 21"/>
              <p:cNvGrpSpPr>
                <a:grpSpLocks/>
              </p:cNvGrpSpPr>
              <p:nvPr/>
            </p:nvGrpSpPr>
            <p:grpSpPr bwMode="auto">
              <a:xfrm>
                <a:off x="1534299" y="2285992"/>
                <a:ext cx="2285057" cy="785821"/>
                <a:chOff x="1534299" y="2928934"/>
                <a:chExt cx="2285057" cy="785821"/>
              </a:xfrm>
            </p:grpSpPr>
            <p:sp>
              <p:nvSpPr>
                <p:cNvPr id="263218" name="Rectangle 5"/>
                <p:cNvSpPr>
                  <a:spLocks noChangeArrowheads="1"/>
                </p:cNvSpPr>
                <p:nvPr/>
              </p:nvSpPr>
              <p:spPr bwMode="auto">
                <a:xfrm>
                  <a:off x="1534299" y="3214686"/>
                  <a:ext cx="571504"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cs typeface="B Nazanin" panose="00000400000000000000" pitchFamily="2" charset="-78"/>
                    </a:rPr>
                    <a:t>=</a:t>
                  </a:r>
                </a:p>
              </p:txBody>
            </p:sp>
            <p:sp>
              <p:nvSpPr>
                <p:cNvPr id="263219" name="Rectangle 18"/>
                <p:cNvSpPr>
                  <a:spLocks noChangeArrowheads="1"/>
                </p:cNvSpPr>
                <p:nvPr/>
              </p:nvSpPr>
              <p:spPr bwMode="auto">
                <a:xfrm>
                  <a:off x="1962562" y="2928934"/>
                  <a:ext cx="1856794"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B Nazanin" panose="00000400000000000000" pitchFamily="2" charset="-78"/>
                    </a:rPr>
                    <a:t>700000</a:t>
                  </a:r>
                  <a:endParaRPr lang="en-US" b="1">
                    <a:cs typeface="B Nazanin" panose="00000400000000000000" pitchFamily="2" charset="-78"/>
                  </a:endParaRPr>
                </a:p>
              </p:txBody>
            </p:sp>
            <p:sp>
              <p:nvSpPr>
                <p:cNvPr id="263220" name="Rectangle 19"/>
                <p:cNvSpPr>
                  <a:spLocks noChangeArrowheads="1"/>
                </p:cNvSpPr>
                <p:nvPr/>
              </p:nvSpPr>
              <p:spPr bwMode="auto">
                <a:xfrm>
                  <a:off x="2105392" y="3357565"/>
                  <a:ext cx="171337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B Nazanin" panose="00000400000000000000" pitchFamily="2" charset="-78"/>
                    </a:rPr>
                    <a:t>5</a:t>
                  </a:r>
                  <a:endParaRPr lang="en-US" b="1">
                    <a:cs typeface="B Nazanin" panose="00000400000000000000" pitchFamily="2" charset="-78"/>
                  </a:endParaRPr>
                </a:p>
              </p:txBody>
            </p:sp>
          </p:grpSp>
        </p:grpSp>
        <p:sp>
          <p:nvSpPr>
            <p:cNvPr id="263214" name="Rectangle 4"/>
            <p:cNvSpPr>
              <a:spLocks noChangeArrowheads="1"/>
            </p:cNvSpPr>
            <p:nvPr/>
          </p:nvSpPr>
          <p:spPr bwMode="auto">
            <a:xfrm>
              <a:off x="6463521" y="5214950"/>
              <a:ext cx="10719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B Nazanin" panose="00000400000000000000" pitchFamily="2" charset="-78"/>
                </a:rPr>
                <a:t>140000</a:t>
              </a:r>
              <a:endParaRPr lang="en-US" b="1">
                <a:cs typeface="B Nazanin" panose="00000400000000000000" pitchFamily="2" charset="-78"/>
              </a:endParaRPr>
            </a:p>
          </p:txBody>
        </p:sp>
        <p:sp>
          <p:nvSpPr>
            <p:cNvPr id="263215" name="Rectangle 5"/>
            <p:cNvSpPr>
              <a:spLocks noChangeArrowheads="1"/>
            </p:cNvSpPr>
            <p:nvPr/>
          </p:nvSpPr>
          <p:spPr bwMode="auto">
            <a:xfrm>
              <a:off x="6106331" y="5214950"/>
              <a:ext cx="393164"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cs typeface="B Nazanin" panose="00000400000000000000" pitchFamily="2" charset="-78"/>
                </a:rPr>
                <a:t>=</a:t>
              </a:r>
            </a:p>
          </p:txBody>
        </p:sp>
      </p:grpSp>
      <p:grpSp>
        <p:nvGrpSpPr>
          <p:cNvPr id="263203" name="Group 43"/>
          <p:cNvGrpSpPr>
            <a:grpSpLocks/>
          </p:cNvGrpSpPr>
          <p:nvPr/>
        </p:nvGrpSpPr>
        <p:grpSpPr bwMode="auto">
          <a:xfrm>
            <a:off x="604838" y="6072188"/>
            <a:ext cx="6573837" cy="428625"/>
            <a:chOff x="748481" y="6072206"/>
            <a:chExt cx="6572296" cy="428645"/>
          </a:xfrm>
        </p:grpSpPr>
        <p:grpSp>
          <p:nvGrpSpPr>
            <p:cNvPr id="263204" name="Group 23"/>
            <p:cNvGrpSpPr>
              <a:grpSpLocks/>
            </p:cNvGrpSpPr>
            <p:nvPr/>
          </p:nvGrpSpPr>
          <p:grpSpPr bwMode="auto">
            <a:xfrm>
              <a:off x="748481" y="6072206"/>
              <a:ext cx="6572296" cy="428645"/>
              <a:chOff x="748481" y="5286388"/>
              <a:chExt cx="5751014" cy="428645"/>
            </a:xfrm>
          </p:grpSpPr>
          <p:grpSp>
            <p:nvGrpSpPr>
              <p:cNvPr id="263207" name="Group 21"/>
              <p:cNvGrpSpPr>
                <a:grpSpLocks/>
              </p:cNvGrpSpPr>
              <p:nvPr/>
            </p:nvGrpSpPr>
            <p:grpSpPr bwMode="auto">
              <a:xfrm>
                <a:off x="748481" y="5286405"/>
                <a:ext cx="1286295" cy="428628"/>
                <a:chOff x="819919" y="3214686"/>
                <a:chExt cx="1285884" cy="428628"/>
              </a:xfrm>
            </p:grpSpPr>
            <p:sp>
              <p:nvSpPr>
                <p:cNvPr id="263210" name="Rectangle 4"/>
                <p:cNvSpPr>
                  <a:spLocks noChangeArrowheads="1"/>
                </p:cNvSpPr>
                <p:nvPr/>
              </p:nvSpPr>
              <p:spPr bwMode="auto">
                <a:xfrm>
                  <a:off x="819919" y="3214686"/>
                  <a:ext cx="1071570"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B Nazanin" panose="00000400000000000000" pitchFamily="2" charset="-78"/>
                    </a:rPr>
                    <a:t>مالیات **</a:t>
                  </a:r>
                  <a:endParaRPr lang="en-US" b="1">
                    <a:cs typeface="B Nazanin" panose="00000400000000000000" pitchFamily="2" charset="-78"/>
                  </a:endParaRPr>
                </a:p>
              </p:txBody>
            </p:sp>
            <p:sp>
              <p:nvSpPr>
                <p:cNvPr id="263211" name="Rectangle 5"/>
                <p:cNvSpPr>
                  <a:spLocks noChangeArrowheads="1"/>
                </p:cNvSpPr>
                <p:nvPr/>
              </p:nvSpPr>
              <p:spPr bwMode="auto">
                <a:xfrm>
                  <a:off x="1534299" y="3214686"/>
                  <a:ext cx="571504"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cs typeface="B Nazanin" panose="00000400000000000000" pitchFamily="2" charset="-78"/>
                    </a:rPr>
                    <a:t>=</a:t>
                  </a:r>
                </a:p>
              </p:txBody>
            </p:sp>
          </p:grpSp>
          <p:sp>
            <p:nvSpPr>
              <p:cNvPr id="263208" name="Rectangle 5"/>
              <p:cNvSpPr>
                <a:spLocks noChangeArrowheads="1"/>
              </p:cNvSpPr>
              <p:nvPr/>
            </p:nvSpPr>
            <p:spPr bwMode="auto">
              <a:xfrm>
                <a:off x="4124076" y="5286388"/>
                <a:ext cx="607478"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cs typeface="B Nazanin" panose="00000400000000000000" pitchFamily="2" charset="-78"/>
                  </a:rPr>
                  <a:t>=</a:t>
                </a:r>
              </a:p>
            </p:txBody>
          </p:sp>
          <p:sp>
            <p:nvSpPr>
              <p:cNvPr id="263209" name="Rectangle 5"/>
              <p:cNvSpPr>
                <a:spLocks noChangeArrowheads="1"/>
              </p:cNvSpPr>
              <p:nvPr/>
            </p:nvSpPr>
            <p:spPr bwMode="auto">
              <a:xfrm>
                <a:off x="5624341" y="5286388"/>
                <a:ext cx="875154"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B Nazanin" panose="00000400000000000000" pitchFamily="2" charset="-78"/>
                  </a:rPr>
                  <a:t>  32000</a:t>
                </a:r>
                <a:r>
                  <a:rPr lang="en-US" b="1">
                    <a:cs typeface="B Nazanin" panose="00000400000000000000" pitchFamily="2" charset="-78"/>
                  </a:rPr>
                  <a:t>=</a:t>
                </a:r>
                <a:r>
                  <a:rPr lang="fa-IR" b="1">
                    <a:cs typeface="B Nazanin" panose="00000400000000000000" pitchFamily="2" charset="-78"/>
                  </a:rPr>
                  <a:t> </a:t>
                </a:r>
                <a:endParaRPr lang="en-US" b="1">
                  <a:cs typeface="B Nazanin" panose="00000400000000000000" pitchFamily="2" charset="-78"/>
                </a:endParaRPr>
              </a:p>
            </p:txBody>
          </p:sp>
        </p:grpSp>
        <p:sp>
          <p:nvSpPr>
            <p:cNvPr id="263205" name="Rectangle 39"/>
            <p:cNvSpPr>
              <a:spLocks noChangeArrowheads="1"/>
            </p:cNvSpPr>
            <p:nvPr/>
          </p:nvSpPr>
          <p:spPr bwMode="auto">
            <a:xfrm>
              <a:off x="1891489" y="6072206"/>
              <a:ext cx="2857520"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B Nazanin" panose="00000400000000000000" pitchFamily="2" charset="-78"/>
                </a:rPr>
                <a:t>سود قبل از مالیات * نرخ مالیات</a:t>
              </a:r>
              <a:endParaRPr lang="en-US" b="1">
                <a:cs typeface="B Nazanin" panose="00000400000000000000" pitchFamily="2" charset="-78"/>
              </a:endParaRPr>
            </a:p>
          </p:txBody>
        </p:sp>
        <p:sp>
          <p:nvSpPr>
            <p:cNvPr id="263206" name="Rectangle 42"/>
            <p:cNvSpPr>
              <a:spLocks noChangeArrowheads="1"/>
            </p:cNvSpPr>
            <p:nvPr/>
          </p:nvSpPr>
          <p:spPr bwMode="auto">
            <a:xfrm>
              <a:off x="5106199" y="6072206"/>
              <a:ext cx="1428760"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B Nazanin" panose="00000400000000000000" pitchFamily="2" charset="-78"/>
                </a:rPr>
                <a:t>  160000 *  0.20</a:t>
              </a:r>
              <a:endParaRPr lang="en-US" b="1">
                <a:cs typeface="B Nazanin" panose="00000400000000000000" pitchFamily="2" charset="-78"/>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31800" y="274638"/>
            <a:ext cx="7777163" cy="868362"/>
          </a:xfrm>
        </p:spPr>
        <p:txBody>
          <a:bodyPr/>
          <a:lstStyle/>
          <a:p>
            <a:pPr algn="r">
              <a:defRPr/>
            </a:pPr>
            <a:r>
              <a:rPr lang="fa-IR" sz="3200" b="1" dirty="0" smtClean="0">
                <a:solidFill>
                  <a:srgbClr val="FF0000"/>
                </a:solidFill>
                <a:cs typeface="+mn-cs"/>
              </a:rPr>
              <a:t>ارزش فعلي يک قسط</a:t>
            </a:r>
            <a:endParaRPr lang="en-US" sz="3200" b="1" dirty="0" smtClean="0">
              <a:solidFill>
                <a:srgbClr val="FF0000"/>
              </a:solidFill>
              <a:cs typeface="+mn-cs"/>
            </a:endParaRPr>
          </a:p>
        </p:txBody>
      </p:sp>
      <p:sp>
        <p:nvSpPr>
          <p:cNvPr id="6149" name="Rectangle 3"/>
          <p:cNvSpPr>
            <a:spLocks noGrp="1" noChangeArrowheads="1"/>
          </p:cNvSpPr>
          <p:nvPr>
            <p:ph type="body" sz="half" idx="1"/>
          </p:nvPr>
        </p:nvSpPr>
        <p:spPr>
          <a:xfrm>
            <a:off x="431800" y="1341438"/>
            <a:ext cx="7705725" cy="1301750"/>
          </a:xfrm>
        </p:spPr>
        <p:txBody>
          <a:bodyPr/>
          <a:lstStyle/>
          <a:p>
            <a:pPr algn="just"/>
            <a:r>
              <a:rPr lang="fa-IR" sz="2000" b="1" smtClean="0"/>
              <a:t>حال اگر بخواهیم بدانیم چه مقدار پول در حال حاضر سرمایه گذاری کنیم تا در آینده مشخص، مبلغ مشخص را به دست آوریم. اگر رابطه قبلي </a:t>
            </a:r>
            <a:r>
              <a:rPr lang="en-US" sz="2000" b="1" smtClean="0"/>
              <a:t>F= P(1+i)ⁿ</a:t>
            </a:r>
            <a:r>
              <a:rPr lang="fa-IR" sz="2000" b="1" smtClean="0"/>
              <a:t> را برای </a:t>
            </a:r>
            <a:r>
              <a:rPr lang="en-US" sz="2000" b="1" smtClean="0"/>
              <a:t>P</a:t>
            </a:r>
            <a:r>
              <a:rPr lang="fa-IR" sz="2000" b="1" smtClean="0"/>
              <a:t> حل کنیم، رابطه زير به دست مي آيد که مي توان با استفاده از آن ارزش فعلي يک قسط را محاسبه نمود.</a:t>
            </a:r>
            <a:r>
              <a:rPr lang="fa-IR" sz="2000" smtClean="0"/>
              <a:t> </a:t>
            </a:r>
            <a:endParaRPr lang="en-US" sz="2000" smtClean="0"/>
          </a:p>
        </p:txBody>
      </p:sp>
      <p:sp>
        <p:nvSpPr>
          <p:cNvPr id="6150"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151" name="Rectangle 5"/>
          <p:cNvSpPr>
            <a:spLocks noChangeArrowheads="1"/>
          </p:cNvSpPr>
          <p:nvPr/>
        </p:nvSpPr>
        <p:spPr bwMode="auto">
          <a:xfrm>
            <a:off x="0" y="485775"/>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152" name="Rectangle 6"/>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6146" name="Object 2" descr="Parchment"/>
          <p:cNvGraphicFramePr>
            <a:graphicFrameLocks noChangeAspect="1"/>
          </p:cNvGraphicFramePr>
          <p:nvPr/>
        </p:nvGraphicFramePr>
        <p:xfrm>
          <a:off x="4584700" y="2852738"/>
          <a:ext cx="3048000" cy="1147762"/>
        </p:xfrm>
        <a:graphic>
          <a:graphicData uri="http://schemas.openxmlformats.org/presentationml/2006/ole">
            <mc:AlternateContent xmlns:mc="http://schemas.openxmlformats.org/markup-compatibility/2006">
              <mc:Choice xmlns:v="urn:schemas-microsoft-com:vml" Requires="v">
                <p:oleObj spid="_x0000_s6177" name="Equation" r:id="rId3" imgW="1739880" imgH="787320" progId="Equation.3">
                  <p:embed/>
                </p:oleObj>
              </mc:Choice>
              <mc:Fallback>
                <p:oleObj name="Equation" r:id="rId3" imgW="1739880" imgH="787320" progId="Equation.3">
                  <p:embed/>
                  <p:pic>
                    <p:nvPicPr>
                      <p:cNvPr id="0" name="Object 2"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700" y="2852738"/>
                        <a:ext cx="3048000" cy="1147762"/>
                      </a:xfrm>
                      <a:prstGeom prst="rect">
                        <a:avLst/>
                      </a:prstGeom>
                      <a:blipFill dpi="0" rotWithShape="0">
                        <a:blip r:embed="rId5"/>
                        <a:srcRect/>
                        <a:tile tx="0" ty="0" sx="100000" sy="100000" flip="none" algn="tl"/>
                      </a:blipFill>
                    </p:spPr>
                  </p:pic>
                </p:oleObj>
              </mc:Fallback>
            </mc:AlternateContent>
          </a:graphicData>
        </a:graphic>
      </p:graphicFrame>
      <p:sp>
        <p:nvSpPr>
          <p:cNvPr id="6153" name="Rectangle 8"/>
          <p:cNvSpPr>
            <a:spLocks noChangeArrowheads="1"/>
          </p:cNvSpPr>
          <p:nvPr/>
        </p:nvSpPr>
        <p:spPr bwMode="auto">
          <a:xfrm>
            <a:off x="0" y="91440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6147" name="Object 3" descr="Parchment"/>
          <p:cNvGraphicFramePr>
            <a:graphicFrameLocks noGrp="1" noChangeAspect="1"/>
          </p:cNvGraphicFramePr>
          <p:nvPr>
            <p:ph sz="half" idx="2"/>
          </p:nvPr>
        </p:nvGraphicFramePr>
        <p:xfrm>
          <a:off x="863600" y="2852738"/>
          <a:ext cx="2881313" cy="1147762"/>
        </p:xfrm>
        <a:graphic>
          <a:graphicData uri="http://schemas.openxmlformats.org/presentationml/2006/ole">
            <mc:AlternateContent xmlns:mc="http://schemas.openxmlformats.org/markup-compatibility/2006">
              <mc:Choice xmlns:v="urn:schemas-microsoft-com:vml" Requires="v">
                <p:oleObj spid="_x0000_s6178" name="Equation" r:id="rId6" imgW="1333440" imgH="787320" progId="Equation.3">
                  <p:embed/>
                </p:oleObj>
              </mc:Choice>
              <mc:Fallback>
                <p:oleObj name="Equation" r:id="rId6" imgW="1333440" imgH="787320" progId="Equation.3">
                  <p:embed/>
                  <p:pic>
                    <p:nvPicPr>
                      <p:cNvPr id="0" name="Object 3" descr="Parch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600" y="2852738"/>
                        <a:ext cx="2881313" cy="1147762"/>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6" name="Rectangle 11"/>
          <p:cNvSpPr>
            <a:spLocks noChangeArrowheads="1"/>
          </p:cNvSpPr>
          <p:nvPr/>
        </p:nvSpPr>
        <p:spPr bwMode="auto">
          <a:xfrm>
            <a:off x="533400" y="5000625"/>
            <a:ext cx="7502525" cy="701675"/>
          </a:xfrm>
          <a:prstGeom prst="rect">
            <a:avLst/>
          </a:prstGeom>
          <a:noFill/>
          <a:ln w="9525">
            <a:noFill/>
            <a:miter lim="800000"/>
            <a:headEnd/>
            <a:tailEnd/>
          </a:ln>
        </p:spPr>
        <p:txBody>
          <a:bodyPr/>
          <a:lstStyle/>
          <a:p>
            <a:pPr marL="342900" indent="-342900" algn="just">
              <a:spcBef>
                <a:spcPct val="20000"/>
              </a:spcBef>
              <a:buFontTx/>
              <a:buChar char="•"/>
              <a:defRPr/>
            </a:pPr>
            <a:r>
              <a:rPr lang="en-US" sz="2000" b="1" dirty="0">
                <a:latin typeface="Arial" charset="0"/>
                <a:cs typeface="+mn-cs"/>
              </a:rPr>
              <a:t>(1+i)ⁿ</a:t>
            </a:r>
            <a:r>
              <a:rPr lang="fa-IR" sz="2000" b="1" dirty="0">
                <a:latin typeface="Arial" charset="0"/>
                <a:cs typeface="+mn-cs"/>
              </a:rPr>
              <a:t>/ </a:t>
            </a:r>
            <a:r>
              <a:rPr lang="en-US" sz="2000" b="1" dirty="0">
                <a:latin typeface="Arial" charset="0"/>
                <a:cs typeface="+mn-cs"/>
              </a:rPr>
              <a:t>1</a:t>
            </a:r>
            <a:r>
              <a:rPr lang="fa-IR" sz="2000" b="1" dirty="0">
                <a:latin typeface="Arial" charset="0"/>
                <a:cs typeface="+mn-cs"/>
              </a:rPr>
              <a:t> عامل ارزش فعلی</a:t>
            </a:r>
            <a:r>
              <a:rPr lang="en-US" sz="2000" b="1" dirty="0">
                <a:latin typeface="Arial" charset="0"/>
                <a:cs typeface="+mn-cs"/>
              </a:rPr>
              <a:t> </a:t>
            </a:r>
            <a:r>
              <a:rPr lang="fa-IR" sz="2000" b="1" dirty="0">
                <a:latin typeface="Arial" charset="0"/>
                <a:cs typeface="+mn-cs"/>
              </a:rPr>
              <a:t> و </a:t>
            </a:r>
            <a:r>
              <a:rPr lang="en-US" sz="2000" b="1" dirty="0">
                <a:latin typeface="Arial" charset="0"/>
                <a:cs typeface="+mn-cs"/>
              </a:rPr>
              <a:t>(1+i)ⁿ</a:t>
            </a:r>
            <a:r>
              <a:rPr lang="fa-IR" sz="2000" b="1" dirty="0">
                <a:latin typeface="Arial" charset="0"/>
                <a:cs typeface="+mn-cs"/>
              </a:rPr>
              <a:t> عامل بهره مرکب خوانده میشود، عامل ارزش فعلی همواره کوچکتر از یک است.</a:t>
            </a:r>
            <a:endParaRPr lang="en-US" sz="2000" b="1" dirty="0">
              <a:latin typeface="Arial" charset="0"/>
              <a:cs typeface="+mn-cs"/>
            </a:endParaRPr>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3970" name="Object 5"/>
          <p:cNvGraphicFramePr>
            <a:graphicFrameLocks noChangeAspect="1"/>
          </p:cNvGraphicFramePr>
          <p:nvPr/>
        </p:nvGraphicFramePr>
        <p:xfrm>
          <a:off x="533400" y="285750"/>
          <a:ext cx="3700463" cy="928688"/>
        </p:xfrm>
        <a:graphic>
          <a:graphicData uri="http://schemas.openxmlformats.org/presentationml/2006/ole">
            <mc:AlternateContent xmlns:mc="http://schemas.openxmlformats.org/markup-compatibility/2006">
              <mc:Choice xmlns:v="urn:schemas-microsoft-com:vml" Requires="v">
                <p:oleObj spid="_x0000_s84046" name="Equation" r:id="rId3" imgW="1511280" imgH="545760" progId="Equation.3">
                  <p:embed/>
                </p:oleObj>
              </mc:Choice>
              <mc:Fallback>
                <p:oleObj name="Equation" r:id="rId3" imgW="1511280" imgH="54576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5750"/>
                        <a:ext cx="3700463" cy="92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1" name="Object 4"/>
          <p:cNvGraphicFramePr>
            <a:graphicFrameLocks noChangeAspect="1"/>
          </p:cNvGraphicFramePr>
          <p:nvPr/>
        </p:nvGraphicFramePr>
        <p:xfrm>
          <a:off x="541338" y="1357313"/>
          <a:ext cx="4708525" cy="952500"/>
        </p:xfrm>
        <a:graphic>
          <a:graphicData uri="http://schemas.openxmlformats.org/presentationml/2006/ole">
            <mc:AlternateContent xmlns:mc="http://schemas.openxmlformats.org/markup-compatibility/2006">
              <mc:Choice xmlns:v="urn:schemas-microsoft-com:vml" Requires="v">
                <p:oleObj spid="_x0000_s84047" name="Equation" r:id="rId5" imgW="2209680" imgH="545760" progId="Equation.3">
                  <p:embed/>
                </p:oleObj>
              </mc:Choice>
              <mc:Fallback>
                <p:oleObj name="Equation" r:id="rId5" imgW="2209680" imgH="54576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338" y="1357313"/>
                        <a:ext cx="4708525"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2" name="Object 4"/>
          <p:cNvGraphicFramePr>
            <a:graphicFrameLocks noChangeAspect="1"/>
          </p:cNvGraphicFramePr>
          <p:nvPr/>
        </p:nvGraphicFramePr>
        <p:xfrm>
          <a:off x="530225" y="2571750"/>
          <a:ext cx="4005263" cy="265113"/>
        </p:xfrm>
        <a:graphic>
          <a:graphicData uri="http://schemas.openxmlformats.org/presentationml/2006/ole">
            <mc:AlternateContent xmlns:mc="http://schemas.openxmlformats.org/markup-compatibility/2006">
              <mc:Choice xmlns:v="urn:schemas-microsoft-com:vml" Requires="v">
                <p:oleObj spid="_x0000_s84048" name="Equation" r:id="rId7" imgW="1879560" imgH="152280" progId="Equation.3">
                  <p:embed/>
                </p:oleObj>
              </mc:Choice>
              <mc:Fallback>
                <p:oleObj name="Equation" r:id="rId7" imgW="1879560" imgH="1522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225" y="2571750"/>
                        <a:ext cx="4005263"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3" name="Object 6"/>
          <p:cNvGraphicFramePr>
            <a:graphicFrameLocks noChangeAspect="1"/>
          </p:cNvGraphicFramePr>
          <p:nvPr/>
        </p:nvGraphicFramePr>
        <p:xfrm>
          <a:off x="533400" y="3214688"/>
          <a:ext cx="1785938" cy="788987"/>
        </p:xfrm>
        <a:graphic>
          <a:graphicData uri="http://schemas.openxmlformats.org/presentationml/2006/ole">
            <mc:AlternateContent xmlns:mc="http://schemas.openxmlformats.org/markup-compatibility/2006">
              <mc:Choice xmlns:v="urn:schemas-microsoft-com:vml" Requires="v">
                <p:oleObj spid="_x0000_s84049" name="Equation" r:id="rId9" imgW="368280" imgH="228600" progId="Equation.3">
                  <p:embed/>
                </p:oleObj>
              </mc:Choice>
              <mc:Fallback>
                <p:oleObj name="Equation" r:id="rId9" imgW="368280" imgH="2286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214688"/>
                        <a:ext cx="1785938" cy="788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4" name="Object 7"/>
          <p:cNvGraphicFramePr>
            <a:graphicFrameLocks noChangeAspect="1"/>
          </p:cNvGraphicFramePr>
          <p:nvPr/>
        </p:nvGraphicFramePr>
        <p:xfrm>
          <a:off x="461963" y="4071938"/>
          <a:ext cx="4803775" cy="788987"/>
        </p:xfrm>
        <a:graphic>
          <a:graphicData uri="http://schemas.openxmlformats.org/presentationml/2006/ole">
            <mc:AlternateContent xmlns:mc="http://schemas.openxmlformats.org/markup-compatibility/2006">
              <mc:Choice xmlns:v="urn:schemas-microsoft-com:vml" Requires="v">
                <p:oleObj spid="_x0000_s84050" name="Equation" r:id="rId11" imgW="990360" imgH="228600" progId="Equation.3">
                  <p:embed/>
                </p:oleObj>
              </mc:Choice>
              <mc:Fallback>
                <p:oleObj name="Equation" r:id="rId11" imgW="990360" imgH="228600"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1963" y="4071938"/>
                        <a:ext cx="4803775" cy="788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3975" name="Group 9"/>
          <p:cNvGrpSpPr>
            <a:grpSpLocks/>
          </p:cNvGrpSpPr>
          <p:nvPr/>
        </p:nvGrpSpPr>
        <p:grpSpPr bwMode="auto">
          <a:xfrm>
            <a:off x="604838" y="5143500"/>
            <a:ext cx="6573837" cy="857250"/>
            <a:chOff x="-142875" y="5000654"/>
            <a:chExt cx="6572297" cy="857260"/>
          </a:xfrm>
        </p:grpSpPr>
        <p:grpSp>
          <p:nvGrpSpPr>
            <p:cNvPr id="83976" name="Group 23"/>
            <p:cNvGrpSpPr>
              <a:grpSpLocks/>
            </p:cNvGrpSpPr>
            <p:nvPr/>
          </p:nvGrpSpPr>
          <p:grpSpPr bwMode="auto">
            <a:xfrm>
              <a:off x="-142875" y="5000654"/>
              <a:ext cx="3891752" cy="857260"/>
              <a:chOff x="-71152" y="2285992"/>
              <a:chExt cx="3890508" cy="857260"/>
            </a:xfrm>
          </p:grpSpPr>
          <p:cxnSp>
            <p:nvCxnSpPr>
              <p:cNvPr id="83985" name="Straight Connector 7"/>
              <p:cNvCxnSpPr>
                <a:cxnSpLocks noChangeShapeType="1"/>
              </p:cNvCxnSpPr>
              <p:nvPr/>
            </p:nvCxnSpPr>
            <p:spPr bwMode="auto">
              <a:xfrm>
                <a:off x="2034365" y="2714620"/>
                <a:ext cx="1713575" cy="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83986" name="Group 21"/>
              <p:cNvGrpSpPr>
                <a:grpSpLocks/>
              </p:cNvGrpSpPr>
              <p:nvPr/>
            </p:nvGrpSpPr>
            <p:grpSpPr bwMode="auto">
              <a:xfrm>
                <a:off x="-71152" y="2285992"/>
                <a:ext cx="3890508" cy="857260"/>
                <a:chOff x="-71152" y="2928934"/>
                <a:chExt cx="3890508" cy="857260"/>
              </a:xfrm>
            </p:grpSpPr>
            <p:sp>
              <p:nvSpPr>
                <p:cNvPr id="83987" name="Rectangle 4"/>
                <p:cNvSpPr>
                  <a:spLocks noChangeArrowheads="1"/>
                </p:cNvSpPr>
                <p:nvPr/>
              </p:nvSpPr>
              <p:spPr bwMode="auto">
                <a:xfrm>
                  <a:off x="-71152" y="3214687"/>
                  <a:ext cx="1890885"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B Nazanin" panose="00000400000000000000" pitchFamily="2" charset="-78"/>
                    </a:rPr>
                    <a:t>دوره برگشت سرمایه</a:t>
                  </a:r>
                  <a:endParaRPr lang="en-US" b="1">
                    <a:cs typeface="B Nazanin" panose="00000400000000000000" pitchFamily="2" charset="-78"/>
                  </a:endParaRPr>
                </a:p>
              </p:txBody>
            </p:sp>
            <p:sp>
              <p:nvSpPr>
                <p:cNvPr id="83988" name="Rectangle 5"/>
                <p:cNvSpPr>
                  <a:spLocks noChangeArrowheads="1"/>
                </p:cNvSpPr>
                <p:nvPr/>
              </p:nvSpPr>
              <p:spPr bwMode="auto">
                <a:xfrm>
                  <a:off x="1534299" y="3214686"/>
                  <a:ext cx="571504"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cs typeface="B Nazanin" panose="00000400000000000000" pitchFamily="2" charset="-78"/>
                    </a:rPr>
                    <a:t>=</a:t>
                  </a:r>
                </a:p>
              </p:txBody>
            </p:sp>
            <p:sp>
              <p:nvSpPr>
                <p:cNvPr id="83989" name="Rectangle 23"/>
                <p:cNvSpPr>
                  <a:spLocks noChangeArrowheads="1"/>
                </p:cNvSpPr>
                <p:nvPr/>
              </p:nvSpPr>
              <p:spPr bwMode="auto">
                <a:xfrm>
                  <a:off x="1962562" y="2928934"/>
                  <a:ext cx="1856794"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B Nazanin" panose="00000400000000000000" pitchFamily="2" charset="-78"/>
                    </a:rPr>
                    <a:t>سرمایه گذاری</a:t>
                  </a:r>
                  <a:endParaRPr lang="en-US" b="1">
                    <a:cs typeface="B Nazanin" panose="00000400000000000000" pitchFamily="2" charset="-78"/>
                  </a:endParaRPr>
                </a:p>
              </p:txBody>
            </p:sp>
            <p:sp>
              <p:nvSpPr>
                <p:cNvPr id="83990" name="Rectangle 24"/>
                <p:cNvSpPr>
                  <a:spLocks noChangeArrowheads="1"/>
                </p:cNvSpPr>
                <p:nvPr/>
              </p:nvSpPr>
              <p:spPr bwMode="auto">
                <a:xfrm>
                  <a:off x="2105392" y="3429004"/>
                  <a:ext cx="171337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B Nazanin" panose="00000400000000000000" pitchFamily="2" charset="-78"/>
                    </a:rPr>
                    <a:t>خالص جریان نقدی</a:t>
                  </a:r>
                  <a:endParaRPr lang="en-US" b="1">
                    <a:cs typeface="B Nazanin" panose="00000400000000000000" pitchFamily="2" charset="-78"/>
                  </a:endParaRPr>
                </a:p>
              </p:txBody>
            </p:sp>
          </p:grpSp>
        </p:grpSp>
        <p:grpSp>
          <p:nvGrpSpPr>
            <p:cNvPr id="83977" name="Group 23"/>
            <p:cNvGrpSpPr>
              <a:grpSpLocks/>
            </p:cNvGrpSpPr>
            <p:nvPr/>
          </p:nvGrpSpPr>
          <p:grpSpPr bwMode="auto">
            <a:xfrm>
              <a:off x="3606001" y="5000656"/>
              <a:ext cx="1643074" cy="785821"/>
              <a:chOff x="1534299" y="2285992"/>
              <a:chExt cx="1545773" cy="785821"/>
            </a:xfrm>
          </p:grpSpPr>
          <p:cxnSp>
            <p:nvCxnSpPr>
              <p:cNvPr id="83980" name="Straight Connector 7"/>
              <p:cNvCxnSpPr>
                <a:cxnSpLocks noChangeShapeType="1"/>
              </p:cNvCxnSpPr>
              <p:nvPr/>
            </p:nvCxnSpPr>
            <p:spPr bwMode="auto">
              <a:xfrm flipV="1">
                <a:off x="2034365" y="2714600"/>
                <a:ext cx="978500" cy="2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83981" name="Group 21"/>
              <p:cNvGrpSpPr>
                <a:grpSpLocks/>
              </p:cNvGrpSpPr>
              <p:nvPr/>
            </p:nvGrpSpPr>
            <p:grpSpPr bwMode="auto">
              <a:xfrm>
                <a:off x="1534299" y="2285992"/>
                <a:ext cx="1545773" cy="785821"/>
                <a:chOff x="1534299" y="2928934"/>
                <a:chExt cx="1545773" cy="785821"/>
              </a:xfrm>
            </p:grpSpPr>
            <p:sp>
              <p:nvSpPr>
                <p:cNvPr id="83982" name="Rectangle 5"/>
                <p:cNvSpPr>
                  <a:spLocks noChangeArrowheads="1"/>
                </p:cNvSpPr>
                <p:nvPr/>
              </p:nvSpPr>
              <p:spPr bwMode="auto">
                <a:xfrm>
                  <a:off x="1534299" y="3214686"/>
                  <a:ext cx="571504"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cs typeface="B Nazanin" panose="00000400000000000000" pitchFamily="2" charset="-78"/>
                    </a:rPr>
                    <a:t>=</a:t>
                  </a:r>
                </a:p>
              </p:txBody>
            </p:sp>
            <p:sp>
              <p:nvSpPr>
                <p:cNvPr id="83983" name="Rectangle 17"/>
                <p:cNvSpPr>
                  <a:spLocks noChangeArrowheads="1"/>
                </p:cNvSpPr>
                <p:nvPr/>
              </p:nvSpPr>
              <p:spPr bwMode="auto">
                <a:xfrm>
                  <a:off x="1962562" y="2928934"/>
                  <a:ext cx="1117510"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B Nazanin" panose="00000400000000000000" pitchFamily="2" charset="-78"/>
                    </a:rPr>
                    <a:t>700000</a:t>
                  </a:r>
                  <a:endParaRPr lang="en-US" b="1">
                    <a:cs typeface="B Nazanin" panose="00000400000000000000" pitchFamily="2" charset="-78"/>
                  </a:endParaRPr>
                </a:p>
              </p:txBody>
            </p:sp>
            <p:sp>
              <p:nvSpPr>
                <p:cNvPr id="83984" name="Rectangle 18"/>
                <p:cNvSpPr>
                  <a:spLocks noChangeArrowheads="1"/>
                </p:cNvSpPr>
                <p:nvPr/>
              </p:nvSpPr>
              <p:spPr bwMode="auto">
                <a:xfrm>
                  <a:off x="2105392" y="3357565"/>
                  <a:ext cx="94260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B Nazanin" panose="00000400000000000000" pitchFamily="2" charset="-78"/>
                    </a:rPr>
                    <a:t>268000</a:t>
                  </a:r>
                  <a:endParaRPr lang="en-US" b="1">
                    <a:cs typeface="B Nazanin" panose="00000400000000000000" pitchFamily="2" charset="-78"/>
                  </a:endParaRPr>
                </a:p>
              </p:txBody>
            </p:sp>
          </p:grpSp>
        </p:grpSp>
        <p:sp>
          <p:nvSpPr>
            <p:cNvPr id="83978" name="Rectangle 4"/>
            <p:cNvSpPr>
              <a:spLocks noChangeArrowheads="1"/>
            </p:cNvSpPr>
            <p:nvPr/>
          </p:nvSpPr>
          <p:spPr bwMode="auto">
            <a:xfrm>
              <a:off x="5572166" y="5214968"/>
              <a:ext cx="85725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cs typeface="B Nazanin" panose="00000400000000000000" pitchFamily="2" charset="-78"/>
                </a:rPr>
                <a:t>2/61</a:t>
              </a:r>
              <a:endParaRPr lang="en-US" b="1">
                <a:cs typeface="B Nazanin" panose="00000400000000000000" pitchFamily="2" charset="-78"/>
              </a:endParaRPr>
            </a:p>
          </p:txBody>
        </p:sp>
        <p:sp>
          <p:nvSpPr>
            <p:cNvPr id="83979" name="Rectangle 5"/>
            <p:cNvSpPr>
              <a:spLocks noChangeArrowheads="1"/>
            </p:cNvSpPr>
            <p:nvPr/>
          </p:nvSpPr>
          <p:spPr bwMode="auto">
            <a:xfrm>
              <a:off x="5249075" y="5214950"/>
              <a:ext cx="393164"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cs typeface="B Nazanin" panose="00000400000000000000" pitchFamily="2" charset="-78"/>
                </a:rPr>
                <a:t>=</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algn="just">
              <a:defRPr/>
            </a:pPr>
            <a:r>
              <a:rPr lang="fa-IR" sz="2200" b="1" dirty="0" smtClean="0">
                <a:solidFill>
                  <a:srgbClr val="0000FF"/>
                </a:solidFill>
                <a:cs typeface="+mn-cs"/>
              </a:rPr>
              <a:t>مثال3: اگر 3 سال ديگر به شما 150000  ريال بدهند، با نرخ بهره 12 درصد ارزش فعلي اين پول چقدر است؟</a:t>
            </a:r>
            <a:endParaRPr lang="en-US" sz="2200" b="1" dirty="0" smtClean="0">
              <a:solidFill>
                <a:srgbClr val="0000FF"/>
              </a:solidFill>
              <a:cs typeface="+mn-cs"/>
            </a:endParaRPr>
          </a:p>
        </p:txBody>
      </p:sp>
      <p:sp>
        <p:nvSpPr>
          <p:cNvPr id="7172" name="Rectangle 3"/>
          <p:cNvSpPr>
            <a:spLocks noGrp="1" noChangeArrowheads="1"/>
          </p:cNvSpPr>
          <p:nvPr>
            <p:ph type="body" sz="half" idx="1"/>
          </p:nvPr>
        </p:nvSpPr>
        <p:spPr>
          <a:xfrm>
            <a:off x="431800" y="2997200"/>
            <a:ext cx="7993063" cy="2503488"/>
          </a:xfrm>
        </p:spPr>
        <p:txBody>
          <a:bodyPr/>
          <a:lstStyle/>
          <a:p>
            <a:pPr algn="just">
              <a:buFontTx/>
              <a:buNone/>
            </a:pPr>
            <a:r>
              <a:rPr lang="fa-IR" sz="2400" b="1" smtClean="0"/>
              <a:t>    اگر مسئله فوق را بخواهيد با استفاده از جدول حل كنيد، با مراجعه به جدول ” </a:t>
            </a:r>
            <a:r>
              <a:rPr lang="fa-IR" sz="2400" b="1" smtClean="0">
                <a:solidFill>
                  <a:srgbClr val="FF0000"/>
                </a:solidFill>
              </a:rPr>
              <a:t>ارزش فعلي يك قسط يك ريالي در دوره </a:t>
            </a:r>
            <a:r>
              <a:rPr lang="en-US" sz="2400" b="1" smtClean="0">
                <a:solidFill>
                  <a:srgbClr val="FF0000"/>
                </a:solidFill>
              </a:rPr>
              <a:t>n</a:t>
            </a:r>
            <a:r>
              <a:rPr lang="fa-IR" sz="2400" b="1" smtClean="0"/>
              <a:t>“، در زير ستون 12%، عدد مربوط به دوره 3 را بخوانيد. اگر به جدول مزبور نگاه كنيد عدد </a:t>
            </a:r>
            <a:r>
              <a:rPr lang="en-US" sz="2400" b="1" smtClean="0"/>
              <a:t>0.7118</a:t>
            </a:r>
            <a:r>
              <a:rPr lang="fa-IR" sz="2400" b="1" smtClean="0"/>
              <a:t> را مي بينيد. اين عدد حاصل </a:t>
            </a:r>
            <a:r>
              <a:rPr lang="en-US" sz="2400" b="1" smtClean="0"/>
              <a:t>³</a:t>
            </a:r>
            <a:r>
              <a:rPr lang="fa-IR" sz="2400" b="1" smtClean="0"/>
              <a:t>( 12% + 1 )÷1 ميباشد. با ضرب اين عدد در 150000، همان جواب قبلي، يعني 106770 بدست مي آيد.</a:t>
            </a:r>
            <a:r>
              <a:rPr lang="fa-IR" sz="2400" smtClean="0"/>
              <a:t> </a:t>
            </a:r>
            <a:endParaRPr lang="en-US" sz="2400" smtClean="0"/>
          </a:p>
        </p:txBody>
      </p:sp>
      <p:sp>
        <p:nvSpPr>
          <p:cNvPr id="7173" name="Rectangle 4"/>
          <p:cNvSpPr>
            <a:spLocks noChangeArrowheads="1"/>
          </p:cNvSpPr>
          <p:nvPr/>
        </p:nvSpPr>
        <p:spPr bwMode="auto">
          <a:xfrm>
            <a:off x="0" y="3190875"/>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7170" name="Object 2"/>
          <p:cNvGraphicFramePr>
            <a:graphicFrameLocks noGrp="1" noChangeAspect="1"/>
          </p:cNvGraphicFramePr>
          <p:nvPr>
            <p:ph sz="half" idx="2"/>
          </p:nvPr>
        </p:nvGraphicFramePr>
        <p:xfrm>
          <a:off x="1693863" y="1557338"/>
          <a:ext cx="5556250" cy="1101725"/>
        </p:xfrm>
        <a:graphic>
          <a:graphicData uri="http://schemas.openxmlformats.org/presentationml/2006/ole">
            <mc:AlternateContent xmlns:mc="http://schemas.openxmlformats.org/markup-compatibility/2006">
              <mc:Choice xmlns:v="urn:schemas-microsoft-com:vml" Requires="v">
                <p:oleObj spid="_x0000_s7185" name="Equation" r:id="rId3" imgW="1765080" imgH="380880" progId="Equation.3">
                  <p:embed/>
                </p:oleObj>
              </mc:Choice>
              <mc:Fallback>
                <p:oleObj name="Equation" r:id="rId3" imgW="1765080" imgH="3808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3" y="1557338"/>
                        <a:ext cx="5556250"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238" y="765175"/>
            <a:ext cx="7561262" cy="38893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60363" y="333375"/>
            <a:ext cx="7993062" cy="1238250"/>
          </a:xfrm>
        </p:spPr>
        <p:txBody>
          <a:bodyPr/>
          <a:lstStyle/>
          <a:p>
            <a:pPr algn="r">
              <a:defRPr/>
            </a:pPr>
            <a:r>
              <a:rPr lang="fa-IR" sz="1800" b="1" dirty="0" smtClean="0">
                <a:solidFill>
                  <a:srgbClr val="0000FF"/>
                </a:solidFill>
                <a:cs typeface="+mn-cs"/>
              </a:rPr>
              <a:t>مثال4: با نرخ بهره 10 درصد چند سال طول مي كشد تا 100000 ريال تبديل به 133100 ريال شود؟</a:t>
            </a:r>
            <a:br>
              <a:rPr lang="fa-IR" sz="1800" b="1" dirty="0" smtClean="0">
                <a:solidFill>
                  <a:srgbClr val="0000FF"/>
                </a:solidFill>
                <a:cs typeface="+mn-cs"/>
              </a:rPr>
            </a:br>
            <a:r>
              <a:rPr lang="fa-IR" sz="1800" b="1" dirty="0" smtClean="0">
                <a:solidFill>
                  <a:srgbClr val="0000FF"/>
                </a:solidFill>
                <a:cs typeface="+mn-cs"/>
              </a:rPr>
              <a:t> </a:t>
            </a:r>
            <a:br>
              <a:rPr lang="fa-IR" sz="1800" b="1" dirty="0" smtClean="0">
                <a:solidFill>
                  <a:srgbClr val="0000FF"/>
                </a:solidFill>
                <a:cs typeface="+mn-cs"/>
              </a:rPr>
            </a:br>
            <a:r>
              <a:rPr lang="fa-IR" sz="1800" b="1" dirty="0" smtClean="0">
                <a:cs typeface="+mn-cs"/>
              </a:rPr>
              <a:t>براي حل اين مسئله بايد در رابطه زير، اعداد مختلف را بجای </a:t>
            </a:r>
            <a:r>
              <a:rPr lang="en-US" sz="1800" b="1" dirty="0" smtClean="0">
                <a:cs typeface="+mn-cs"/>
              </a:rPr>
              <a:t>n</a:t>
            </a:r>
            <a:r>
              <a:rPr lang="fa-IR" sz="1800" b="1" dirty="0" smtClean="0">
                <a:cs typeface="+mn-cs"/>
              </a:rPr>
              <a:t> قرار دهيد تا به جواب مورد نظر برسيد.</a:t>
            </a:r>
            <a:r>
              <a:rPr lang="fa-IR" sz="1800" dirty="0" smtClean="0">
                <a:cs typeface="+mn-cs"/>
              </a:rPr>
              <a:t> </a:t>
            </a:r>
            <a:endParaRPr lang="en-US" sz="1800" dirty="0" smtClean="0">
              <a:cs typeface="+mn-cs"/>
            </a:endParaRPr>
          </a:p>
        </p:txBody>
      </p:sp>
      <p:sp>
        <p:nvSpPr>
          <p:cNvPr id="8197" name="Rectangle 3"/>
          <p:cNvSpPr>
            <a:spLocks noGrp="1" noChangeArrowheads="1"/>
          </p:cNvSpPr>
          <p:nvPr>
            <p:ph type="body" idx="1"/>
          </p:nvPr>
        </p:nvSpPr>
        <p:spPr>
          <a:xfrm>
            <a:off x="247650" y="3714750"/>
            <a:ext cx="8066088" cy="2578100"/>
          </a:xfrm>
        </p:spPr>
        <p:txBody>
          <a:bodyPr/>
          <a:lstStyle/>
          <a:p>
            <a:pPr algn="just">
              <a:lnSpc>
                <a:spcPct val="80000"/>
              </a:lnSpc>
            </a:pPr>
            <a:r>
              <a:rPr lang="fa-IR" sz="2000" b="1" smtClean="0"/>
              <a:t>در صورتيكه از طريق آزمايش و خطا رسيدن به جواب مورد نظر مشکل يا طولاني باشد بايد از روش واسطه يابي خطي استفاده كرد. اين روش در قسمتهای بعدي مورد بحث قرار خواهد گرفت.</a:t>
            </a:r>
          </a:p>
          <a:p>
            <a:pPr algn="just">
              <a:lnSpc>
                <a:spcPct val="80000"/>
              </a:lnSpc>
            </a:pPr>
            <a:endParaRPr lang="fa-IR" sz="2000" b="1" smtClean="0"/>
          </a:p>
          <a:p>
            <a:pPr algn="just">
              <a:lnSpc>
                <a:spcPct val="80000"/>
              </a:lnSpc>
            </a:pPr>
            <a:r>
              <a:rPr lang="fa-IR" sz="2000" b="1" smtClean="0"/>
              <a:t> اگر مسئله فوق را بخواهيم با استفاده از جدول حل كنيد، با تقسيم كردن عدد 133100 بر عدد 100000 ريال، عدد </a:t>
            </a:r>
            <a:r>
              <a:rPr lang="en-US" sz="2000" b="1" smtClean="0"/>
              <a:t>1.331</a:t>
            </a:r>
            <a:r>
              <a:rPr lang="fa-IR" sz="2000" b="1" smtClean="0"/>
              <a:t> بدست مي آيد. با مراجعه به جدول فاکتور ارزش آتی یک واحد یک ریالی، در زير ستون 10% ، ببينيد مقابل كداميك از دوره ها عدد </a:t>
            </a:r>
            <a:r>
              <a:rPr lang="en-US" sz="2000" b="1" smtClean="0"/>
              <a:t>1.331</a:t>
            </a:r>
            <a:r>
              <a:rPr lang="fa-IR" sz="2000" b="1" smtClean="0"/>
              <a:t>       (يا نزديكترين عدد به </a:t>
            </a:r>
            <a:r>
              <a:rPr lang="en-US" sz="2000" b="1" smtClean="0"/>
              <a:t>1.331</a:t>
            </a:r>
            <a:r>
              <a:rPr lang="fa-IR" sz="2000" b="1" smtClean="0"/>
              <a:t>) نوشته شده است. اگر در اين جدول دقت كنيد خواهد ديد اين عدد مربوط به دوره 3 ميباشد. </a:t>
            </a:r>
          </a:p>
        </p:txBody>
      </p:sp>
      <p:sp>
        <p:nvSpPr>
          <p:cNvPr id="8198"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8194" name="Object 2"/>
          <p:cNvGraphicFramePr>
            <a:graphicFrameLocks noChangeAspect="1"/>
          </p:cNvGraphicFramePr>
          <p:nvPr/>
        </p:nvGraphicFramePr>
        <p:xfrm>
          <a:off x="2319338" y="1785938"/>
          <a:ext cx="3857625" cy="561975"/>
        </p:xfrm>
        <a:graphic>
          <a:graphicData uri="http://schemas.openxmlformats.org/presentationml/2006/ole">
            <mc:AlternateContent xmlns:mc="http://schemas.openxmlformats.org/markup-compatibility/2006">
              <mc:Choice xmlns:v="urn:schemas-microsoft-com:vml" Requires="v">
                <p:oleObj spid="_x0000_s8222" name="Equation" r:id="rId3" imgW="1333440" imgH="228600" progId="Equation.3">
                  <p:embed/>
                </p:oleObj>
              </mc:Choice>
              <mc:Fallback>
                <p:oleObj name="Equation" r:id="rId3" imgW="133344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338" y="1785938"/>
                        <a:ext cx="385762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9" name="Rectangle 6"/>
          <p:cNvSpPr>
            <a:spLocks noChangeArrowheads="1"/>
          </p:cNvSpPr>
          <p:nvPr/>
        </p:nvSpPr>
        <p:spPr bwMode="auto">
          <a:xfrm>
            <a:off x="-360363" y="4797425"/>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8195" name="Object 7"/>
          <p:cNvGraphicFramePr>
            <a:graphicFrameLocks noChangeAspect="1"/>
          </p:cNvGraphicFramePr>
          <p:nvPr/>
        </p:nvGraphicFramePr>
        <p:xfrm>
          <a:off x="1304925" y="2786063"/>
          <a:ext cx="6172200" cy="561975"/>
        </p:xfrm>
        <a:graphic>
          <a:graphicData uri="http://schemas.openxmlformats.org/presentationml/2006/ole">
            <mc:AlternateContent xmlns:mc="http://schemas.openxmlformats.org/markup-compatibility/2006">
              <mc:Choice xmlns:v="urn:schemas-microsoft-com:vml" Requires="v">
                <p:oleObj spid="_x0000_s8223" name="Equation" r:id="rId5" imgW="2133360" imgH="228600" progId="Equation.3">
                  <p:embed/>
                </p:oleObj>
              </mc:Choice>
              <mc:Fallback>
                <p:oleObj name="Equation" r:id="rId5" imgW="2133360" imgH="228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4925" y="2786063"/>
                        <a:ext cx="617220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3" y="642938"/>
            <a:ext cx="7705725" cy="50720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31800" y="274638"/>
            <a:ext cx="7777163" cy="2074862"/>
          </a:xfrm>
        </p:spPr>
        <p:txBody>
          <a:bodyPr/>
          <a:lstStyle/>
          <a:p>
            <a:pPr algn="just" eaLnBrk="1" hangingPunct="1"/>
            <a:r>
              <a:rPr lang="fa-IR" sz="2800" b="1" dirty="0" smtClean="0">
                <a:solidFill>
                  <a:schemeClr val="bg1"/>
                </a:solidFill>
                <a:cs typeface="B Titr" panose="00000700000000000000" pitchFamily="2" charset="-78"/>
              </a:rPr>
              <a:t>مثال3: اگر 3 سال ديگر به  150000  ريال پول نياز داشته باشيد، با نرخ بهره 12 درصد امروز چقدر بايد سرمايه گذاري كنيد تا پس از 3 سال به پول مورد نظر خود برسيد؟</a:t>
            </a:r>
            <a:endParaRPr lang="en-US" sz="2800" b="1" dirty="0" smtClean="0">
              <a:solidFill>
                <a:schemeClr val="bg1"/>
              </a:solidFill>
              <a:cs typeface="B Titr" panose="00000700000000000000" pitchFamily="2" charset="-78"/>
            </a:endParaRPr>
          </a:p>
        </p:txBody>
      </p:sp>
      <p:sp>
        <p:nvSpPr>
          <p:cNvPr id="9220" name="Rectangle 3"/>
          <p:cNvSpPr>
            <a:spLocks noGrp="1" noChangeArrowheads="1"/>
          </p:cNvSpPr>
          <p:nvPr>
            <p:ph type="body" idx="1"/>
          </p:nvPr>
        </p:nvSpPr>
        <p:spPr>
          <a:xfrm>
            <a:off x="431800" y="2708275"/>
            <a:ext cx="7777163" cy="3417888"/>
          </a:xfrm>
        </p:spPr>
        <p:txBody>
          <a:bodyPr/>
          <a:lstStyle/>
          <a:p>
            <a:pPr eaLnBrk="1" hangingPunct="1"/>
            <a:r>
              <a:rPr lang="fa-IR" smtClean="0"/>
              <a:t>جواب:</a:t>
            </a:r>
            <a:endParaRPr lang="en-US" smtClean="0"/>
          </a:p>
        </p:txBody>
      </p:sp>
      <p:sp>
        <p:nvSpPr>
          <p:cNvPr id="9221"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9218" name="Object 5"/>
          <p:cNvGraphicFramePr>
            <a:graphicFrameLocks noChangeAspect="1"/>
          </p:cNvGraphicFramePr>
          <p:nvPr/>
        </p:nvGraphicFramePr>
        <p:xfrm>
          <a:off x="1800225" y="3213100"/>
          <a:ext cx="5113338" cy="1389063"/>
        </p:xfrm>
        <a:graphic>
          <a:graphicData uri="http://schemas.openxmlformats.org/presentationml/2006/ole">
            <mc:AlternateContent xmlns:mc="http://schemas.openxmlformats.org/markup-compatibility/2006">
              <mc:Choice xmlns:v="urn:schemas-microsoft-com:vml" Requires="v">
                <p:oleObj spid="_x0000_s9234" name="Equation" r:id="rId3" imgW="1536700" imgH="419100" progId="Equation.3">
                  <p:embed/>
                </p:oleObj>
              </mc:Choice>
              <mc:Fallback>
                <p:oleObj name="Equation" r:id="rId3" imgW="1536700" imgH="419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3213100"/>
                        <a:ext cx="5113338" cy="138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31800" y="274638"/>
            <a:ext cx="7777163" cy="725487"/>
          </a:xfrm>
        </p:spPr>
        <p:txBody>
          <a:bodyPr/>
          <a:lstStyle/>
          <a:p>
            <a:pPr eaLnBrk="1" hangingPunct="1"/>
            <a:r>
              <a:rPr lang="fa-IR" smtClean="0">
                <a:solidFill>
                  <a:srgbClr val="FF0000"/>
                </a:solidFill>
                <a:cs typeface="B Titr" panose="00000700000000000000" pitchFamily="2" charset="-78"/>
              </a:rPr>
              <a:t>اهداف رفتاري کل درس:</a:t>
            </a:r>
            <a:r>
              <a:rPr lang="fa-IR" smtClean="0"/>
              <a:t> </a:t>
            </a:r>
            <a:endParaRPr lang="en-US" smtClean="0"/>
          </a:p>
        </p:txBody>
      </p:sp>
      <p:sp>
        <p:nvSpPr>
          <p:cNvPr id="104451" name="Rectangle 3"/>
          <p:cNvSpPr>
            <a:spLocks noGrp="1" noChangeArrowheads="1"/>
          </p:cNvSpPr>
          <p:nvPr>
            <p:ph type="body" idx="1"/>
          </p:nvPr>
        </p:nvSpPr>
        <p:spPr/>
        <p:txBody>
          <a:bodyPr/>
          <a:lstStyle/>
          <a:p>
            <a:pPr eaLnBrk="1" hangingPunct="1">
              <a:lnSpc>
                <a:spcPct val="90000"/>
              </a:lnSpc>
              <a:buFontTx/>
              <a:buNone/>
            </a:pPr>
            <a:r>
              <a:rPr lang="fa-IR" sz="2400" b="1" dirty="0" smtClean="0">
                <a:cs typeface="B Nazanin" panose="00000400000000000000" pitchFamily="2" charset="-78"/>
              </a:rPr>
              <a:t>دانشجو بايد بتواند:</a:t>
            </a:r>
          </a:p>
          <a:p>
            <a:pPr eaLnBrk="1" hangingPunct="1">
              <a:lnSpc>
                <a:spcPct val="90000"/>
              </a:lnSpc>
              <a:buFontTx/>
              <a:buNone/>
            </a:pPr>
            <a:r>
              <a:rPr lang="fa-IR" sz="2400" b="1" dirty="0" smtClean="0">
                <a:cs typeface="B Nazanin" panose="00000400000000000000" pitchFamily="2" charset="-78"/>
              </a:rPr>
              <a:t>1 - مديريت مالي را تعريف نمايد.</a:t>
            </a:r>
          </a:p>
          <a:p>
            <a:pPr eaLnBrk="1" hangingPunct="1">
              <a:lnSpc>
                <a:spcPct val="90000"/>
              </a:lnSpc>
              <a:buFontTx/>
              <a:buNone/>
            </a:pPr>
            <a:r>
              <a:rPr lang="fa-IR" sz="2400" b="1" dirty="0" smtClean="0">
                <a:cs typeface="B Nazanin" panose="00000400000000000000" pitchFamily="2" charset="-78"/>
              </a:rPr>
              <a:t>2 - اهداف مديريت مالي را برشمارد. </a:t>
            </a:r>
          </a:p>
          <a:p>
            <a:pPr eaLnBrk="1" hangingPunct="1">
              <a:lnSpc>
                <a:spcPct val="90000"/>
              </a:lnSpc>
              <a:buFontTx/>
              <a:buNone/>
            </a:pPr>
            <a:r>
              <a:rPr lang="fa-IR" sz="2400" b="1" dirty="0" smtClean="0">
                <a:cs typeface="B Nazanin" panose="00000400000000000000" pitchFamily="2" charset="-78"/>
              </a:rPr>
              <a:t>3 – مفهوم و نحوه محاسبه ارزش زماني پول را بداند. </a:t>
            </a:r>
          </a:p>
          <a:p>
            <a:pPr eaLnBrk="1" hangingPunct="1">
              <a:lnSpc>
                <a:spcPct val="90000"/>
              </a:lnSpc>
              <a:buFontTx/>
              <a:buNone/>
            </a:pPr>
            <a:r>
              <a:rPr lang="fa-IR" sz="2400" b="1" dirty="0" smtClean="0">
                <a:cs typeface="B Nazanin" panose="00000400000000000000" pitchFamily="2" charset="-78"/>
              </a:rPr>
              <a:t>4 - نحوه محاسبه ارزش انواع مختلف اوراق بهادار را بداند. </a:t>
            </a:r>
          </a:p>
          <a:p>
            <a:pPr eaLnBrk="1" hangingPunct="1">
              <a:lnSpc>
                <a:spcPct val="90000"/>
              </a:lnSpc>
              <a:buFontTx/>
              <a:buNone/>
            </a:pPr>
            <a:r>
              <a:rPr lang="fa-IR" sz="2400" b="1" dirty="0" smtClean="0">
                <a:cs typeface="B Nazanin" panose="00000400000000000000" pitchFamily="2" charset="-78"/>
              </a:rPr>
              <a:t>5 -  مفهوم و نحوه محاسبه هزينه سرمايه را بداند. </a:t>
            </a:r>
          </a:p>
          <a:p>
            <a:pPr eaLnBrk="1" hangingPunct="1">
              <a:lnSpc>
                <a:spcPct val="90000"/>
              </a:lnSpc>
              <a:buFontTx/>
              <a:buNone/>
            </a:pPr>
            <a:r>
              <a:rPr lang="fa-IR" sz="2400" b="1" dirty="0" smtClean="0">
                <a:cs typeface="B Nazanin" panose="00000400000000000000" pitchFamily="2" charset="-78"/>
              </a:rPr>
              <a:t>6 -  مفاهيم و روشهاي بودجه بندي سرمايه اي را بداند. </a:t>
            </a:r>
          </a:p>
          <a:p>
            <a:pPr eaLnBrk="1" hangingPunct="1">
              <a:lnSpc>
                <a:spcPct val="90000"/>
              </a:lnSpc>
              <a:buFontTx/>
              <a:buNone/>
            </a:pPr>
            <a:r>
              <a:rPr lang="fa-IR" sz="2400" b="1" dirty="0" smtClean="0">
                <a:cs typeface="B Nazanin" panose="00000400000000000000" pitchFamily="2" charset="-78"/>
              </a:rPr>
              <a:t>7 -  ارتباط تصميمهاي مالي و ساختار سرمايه را بداند. </a:t>
            </a:r>
          </a:p>
          <a:p>
            <a:pPr eaLnBrk="1" hangingPunct="1">
              <a:lnSpc>
                <a:spcPct val="90000"/>
              </a:lnSpc>
              <a:buFontTx/>
              <a:buNone/>
            </a:pPr>
            <a:r>
              <a:rPr lang="fa-IR" sz="2400" b="1" dirty="0" smtClean="0">
                <a:cs typeface="B Nazanin" panose="00000400000000000000" pitchFamily="2" charset="-78"/>
              </a:rPr>
              <a:t>8 -  نحوه تجزيه و تحليل صورتهاي مالي را بداند. </a:t>
            </a:r>
          </a:p>
          <a:p>
            <a:pPr eaLnBrk="1" hangingPunct="1">
              <a:lnSpc>
                <a:spcPct val="90000"/>
              </a:lnSpc>
              <a:buFontTx/>
              <a:buNone/>
            </a:pPr>
            <a:r>
              <a:rPr lang="fa-IR" sz="2400" b="1" dirty="0" smtClean="0">
                <a:cs typeface="B Nazanin" panose="00000400000000000000" pitchFamily="2" charset="-78"/>
              </a:rPr>
              <a:t>9 -  تکنيکهاي مربوط به تجزيه و تحليل نقطه سر به سر و اندازه گيري  اهرمهاي مالي و عملياتي را بداند. </a:t>
            </a:r>
            <a:endParaRPr lang="en-US" sz="2400" b="1" dirty="0"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431800" y="333375"/>
            <a:ext cx="7705725" cy="2232025"/>
          </a:xfrm>
        </p:spPr>
        <p:txBody>
          <a:bodyPr/>
          <a:lstStyle/>
          <a:p>
            <a:pPr algn="r"/>
            <a:r>
              <a:rPr lang="ar-SA" sz="2400" b="1" smtClean="0">
                <a:solidFill>
                  <a:srgbClr val="0000FF"/>
                </a:solidFill>
                <a:cs typeface="B Titr" panose="00000700000000000000" pitchFamily="2" charset="-78"/>
              </a:rPr>
              <a:t>مثال</a:t>
            </a:r>
            <a:r>
              <a:rPr lang="fa-IR" sz="2400" b="1" smtClean="0">
                <a:solidFill>
                  <a:srgbClr val="0000FF"/>
                </a:solidFill>
                <a:cs typeface="B Titr" panose="00000700000000000000" pitchFamily="2" charset="-78"/>
              </a:rPr>
              <a:t> </a:t>
            </a:r>
            <a:r>
              <a:rPr lang="ar-SA" sz="2400" b="1" smtClean="0">
                <a:solidFill>
                  <a:srgbClr val="0000FF"/>
                </a:solidFill>
                <a:cs typeface="B Titr" panose="00000700000000000000" pitchFamily="2" charset="-78"/>
              </a:rPr>
              <a:t>5: با چه نرخ ب</a:t>
            </a:r>
            <a:r>
              <a:rPr lang="fa-IR" sz="2400" b="1" smtClean="0">
                <a:solidFill>
                  <a:srgbClr val="0000FF"/>
                </a:solidFill>
                <a:cs typeface="B Titr" panose="00000700000000000000" pitchFamily="2" charset="-78"/>
              </a:rPr>
              <a:t>ـ</a:t>
            </a:r>
            <a:r>
              <a:rPr lang="ar-SA" sz="2400" b="1" smtClean="0">
                <a:solidFill>
                  <a:srgbClr val="0000FF"/>
                </a:solidFill>
                <a:cs typeface="B Titr" panose="00000700000000000000" pitchFamily="2" charset="-78"/>
              </a:rPr>
              <a:t>هره اي پ</a:t>
            </a:r>
            <a:r>
              <a:rPr lang="fa-IR" sz="2400" b="1" smtClean="0">
                <a:solidFill>
                  <a:srgbClr val="0000FF"/>
                </a:solidFill>
                <a:cs typeface="B Titr" panose="00000700000000000000" pitchFamily="2" charset="-78"/>
              </a:rPr>
              <a:t>ـ</a:t>
            </a:r>
            <a:r>
              <a:rPr lang="ar-SA" sz="2400" b="1" smtClean="0">
                <a:solidFill>
                  <a:srgbClr val="0000FF"/>
                </a:solidFill>
                <a:cs typeface="B Titr" panose="00000700000000000000" pitchFamily="2" charset="-78"/>
              </a:rPr>
              <a:t>س از 3 سال 100000 ريال تب</a:t>
            </a:r>
            <a:r>
              <a:rPr lang="fa-IR" sz="2400" b="1" smtClean="0">
                <a:solidFill>
                  <a:srgbClr val="0000FF"/>
                </a:solidFill>
                <a:cs typeface="B Titr" panose="00000700000000000000" pitchFamily="2" charset="-78"/>
              </a:rPr>
              <a:t>ـ</a:t>
            </a:r>
            <a:r>
              <a:rPr lang="ar-SA" sz="2400" b="1" smtClean="0">
                <a:solidFill>
                  <a:srgbClr val="0000FF"/>
                </a:solidFill>
                <a:cs typeface="B Titr" panose="00000700000000000000" pitchFamily="2" charset="-78"/>
              </a:rPr>
              <a:t>ديل به 133100 ريال مي شود؟</a:t>
            </a:r>
            <a:br>
              <a:rPr lang="ar-SA" sz="2400" b="1" smtClean="0">
                <a:solidFill>
                  <a:srgbClr val="0000FF"/>
                </a:solidFill>
                <a:cs typeface="B Titr" panose="00000700000000000000" pitchFamily="2" charset="-78"/>
              </a:rPr>
            </a:br>
            <a:r>
              <a:rPr lang="fa-IR" sz="2400" b="1" smtClean="0">
                <a:solidFill>
                  <a:srgbClr val="0000FF"/>
                </a:solidFill>
                <a:cs typeface="B Titr" panose="00000700000000000000" pitchFamily="2" charset="-78"/>
              </a:rPr>
              <a:t/>
            </a:r>
            <a:br>
              <a:rPr lang="fa-IR" sz="2400" b="1" smtClean="0">
                <a:solidFill>
                  <a:srgbClr val="0000FF"/>
                </a:solidFill>
                <a:cs typeface="B Titr" panose="00000700000000000000" pitchFamily="2" charset="-78"/>
              </a:rPr>
            </a:br>
            <a:r>
              <a:rPr lang="ar-SA" sz="2200" b="1" smtClean="0">
                <a:cs typeface="B Mitra" panose="00000400000000000000" pitchFamily="2" charset="-78"/>
              </a:rPr>
              <a:t>براي حل اين مسئله بايد در رابطه زير، اعداد مختلف را بجاي  </a:t>
            </a:r>
            <a:r>
              <a:rPr lang="en-US" sz="2200" b="1" smtClean="0">
                <a:cs typeface="B Mitra" panose="00000400000000000000" pitchFamily="2" charset="-78"/>
              </a:rPr>
              <a:t>i</a:t>
            </a:r>
            <a:r>
              <a:rPr lang="ar-SA" sz="2200" b="1" smtClean="0">
                <a:cs typeface="B Mitra" panose="00000400000000000000" pitchFamily="2" charset="-78"/>
              </a:rPr>
              <a:t> قرار دهيد تا به جواب مورد نظر برسيد.</a:t>
            </a:r>
            <a:r>
              <a:rPr lang="ar-SA" sz="2400" b="1" smtClean="0">
                <a:cs typeface="B Titr" panose="00000700000000000000" pitchFamily="2" charset="-78"/>
              </a:rPr>
              <a:t> </a:t>
            </a:r>
            <a:endParaRPr lang="en-US" sz="4000" smtClean="0"/>
          </a:p>
        </p:txBody>
      </p:sp>
      <p:sp>
        <p:nvSpPr>
          <p:cNvPr id="10245" name="Rectangle 3"/>
          <p:cNvSpPr>
            <a:spLocks noGrp="1" noChangeArrowheads="1"/>
          </p:cNvSpPr>
          <p:nvPr>
            <p:ph type="body" idx="1"/>
          </p:nvPr>
        </p:nvSpPr>
        <p:spPr>
          <a:xfrm>
            <a:off x="319088" y="4000500"/>
            <a:ext cx="8002587" cy="2573338"/>
          </a:xfrm>
        </p:spPr>
        <p:txBody>
          <a:bodyPr/>
          <a:lstStyle/>
          <a:p>
            <a:pPr algn="just">
              <a:lnSpc>
                <a:spcPct val="90000"/>
              </a:lnSpc>
            </a:pPr>
            <a:r>
              <a:rPr lang="fa-IR" sz="2300" b="1" smtClean="0">
                <a:cs typeface="B Nazanin" panose="00000400000000000000" pitchFamily="2" charset="-78"/>
              </a:rPr>
              <a:t>اگر مسئله فوق را بخواهيد با استفاده از جدول حل كنيد، با تقسيم كردن عدد 133100 بر عدد 100000 ريال، عدد 1.331 بدست مي آيد. با مراجعه به جدول ارزش آتی، در مقابل دوره 3  ببينيد در زير كداميك از ستونها عدد 1.331 (يا نزديكترين عدد به 1.331) نوشته شده است. اگر در اين جدول دقت كنيد خواهد ديد اين عدد مربوط به نرخ 10% مي باشد.</a:t>
            </a:r>
            <a:r>
              <a:rPr lang="fa-IR" sz="2300" smtClean="0">
                <a:cs typeface="B Nazanin" panose="00000400000000000000" pitchFamily="2" charset="-78"/>
              </a:rPr>
              <a:t> </a:t>
            </a:r>
          </a:p>
          <a:p>
            <a:pPr algn="just">
              <a:lnSpc>
                <a:spcPct val="90000"/>
              </a:lnSpc>
            </a:pPr>
            <a:r>
              <a:rPr lang="fa-IR" sz="2300" b="1" smtClean="0">
                <a:cs typeface="B Nazanin" panose="00000400000000000000" pitchFamily="2" charset="-78"/>
              </a:rPr>
              <a:t>در اين مثال نيز چنانچه از طريق آزمايش و خطا رسيدن به جواب مورد نظر مشكل يا طولاني باشد بايد از روش واسطه يابي خطي استفاده كرد.</a:t>
            </a:r>
          </a:p>
          <a:p>
            <a:pPr algn="just">
              <a:lnSpc>
                <a:spcPct val="90000"/>
              </a:lnSpc>
            </a:pPr>
            <a:endParaRPr lang="fa-IR" sz="2300" b="1" smtClean="0">
              <a:cs typeface="B Nazanin" panose="00000400000000000000" pitchFamily="2" charset="-78"/>
            </a:endParaRPr>
          </a:p>
        </p:txBody>
      </p:sp>
      <p:sp>
        <p:nvSpPr>
          <p:cNvPr id="10246"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0242" name="Object 2"/>
          <p:cNvGraphicFramePr>
            <a:graphicFrameLocks noChangeAspect="1"/>
          </p:cNvGraphicFramePr>
          <p:nvPr/>
        </p:nvGraphicFramePr>
        <p:xfrm>
          <a:off x="1390650" y="3071813"/>
          <a:ext cx="6049963" cy="620712"/>
        </p:xfrm>
        <a:graphic>
          <a:graphicData uri="http://schemas.openxmlformats.org/presentationml/2006/ole">
            <mc:AlternateContent xmlns:mc="http://schemas.openxmlformats.org/markup-compatibility/2006">
              <mc:Choice xmlns:v="urn:schemas-microsoft-com:vml" Requires="v">
                <p:oleObj spid="_x0000_s10270" name="Equation" r:id="rId3" imgW="2145960" imgH="228600" progId="Equation.3">
                  <p:embed/>
                </p:oleObj>
              </mc:Choice>
              <mc:Fallback>
                <p:oleObj name="Equation" r:id="rId3" imgW="214596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650" y="3071813"/>
                        <a:ext cx="6049963" cy="620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Rectangle 6"/>
          <p:cNvSpPr>
            <a:spLocks noChangeArrowheads="1"/>
          </p:cNvSpPr>
          <p:nvPr/>
        </p:nvSpPr>
        <p:spPr bwMode="auto">
          <a:xfrm>
            <a:off x="0" y="299720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0243" name="Object 7"/>
          <p:cNvGraphicFramePr>
            <a:graphicFrameLocks noChangeAspect="1"/>
          </p:cNvGraphicFramePr>
          <p:nvPr/>
        </p:nvGraphicFramePr>
        <p:xfrm>
          <a:off x="2098675" y="2357438"/>
          <a:ext cx="4298950" cy="561975"/>
        </p:xfrm>
        <a:graphic>
          <a:graphicData uri="http://schemas.openxmlformats.org/presentationml/2006/ole">
            <mc:AlternateContent xmlns:mc="http://schemas.openxmlformats.org/markup-compatibility/2006">
              <mc:Choice xmlns:v="urn:schemas-microsoft-com:vml" Requires="v">
                <p:oleObj spid="_x0000_s10271" name="Equation" r:id="rId5" imgW="1485720" imgH="228600" progId="Equation.3">
                  <p:embed/>
                </p:oleObj>
              </mc:Choice>
              <mc:Fallback>
                <p:oleObj name="Equation" r:id="rId5" imgW="1485720" imgH="228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8675" y="2357438"/>
                        <a:ext cx="429895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714375"/>
            <a:ext cx="7705725" cy="50006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74638"/>
            <a:ext cx="7777163" cy="796925"/>
          </a:xfrm>
        </p:spPr>
        <p:txBody>
          <a:bodyPr/>
          <a:lstStyle/>
          <a:p>
            <a:pPr algn="r">
              <a:defRPr/>
            </a:pPr>
            <a:r>
              <a:rPr lang="fa-IR" sz="3600" b="1" dirty="0" smtClean="0">
                <a:solidFill>
                  <a:srgbClr val="FF0000"/>
                </a:solidFill>
                <a:cs typeface="+mn-cs"/>
              </a:rPr>
              <a:t>اقساط مساوی سالیانه </a:t>
            </a:r>
            <a:r>
              <a:rPr lang="en-US" sz="3200" b="1" dirty="0" smtClean="0">
                <a:solidFill>
                  <a:srgbClr val="FF0000"/>
                </a:solidFill>
                <a:cs typeface="+mn-cs"/>
              </a:rPr>
              <a:t>(Annuity)</a:t>
            </a:r>
            <a:endParaRPr lang="fa-IR" sz="3200" b="1" dirty="0">
              <a:solidFill>
                <a:srgbClr val="FF0000"/>
              </a:solidFill>
              <a:cs typeface="+mn-cs"/>
            </a:endParaRPr>
          </a:p>
        </p:txBody>
      </p:sp>
      <p:sp>
        <p:nvSpPr>
          <p:cNvPr id="123907" name="Content Placeholder 2"/>
          <p:cNvSpPr>
            <a:spLocks noGrp="1"/>
          </p:cNvSpPr>
          <p:nvPr>
            <p:ph idx="1"/>
          </p:nvPr>
        </p:nvSpPr>
        <p:spPr>
          <a:xfrm>
            <a:off x="533400" y="1214438"/>
            <a:ext cx="7777163" cy="4525962"/>
          </a:xfrm>
        </p:spPr>
        <p:txBody>
          <a:bodyPr/>
          <a:lstStyle/>
          <a:p>
            <a:pPr>
              <a:buFontTx/>
              <a:buNone/>
            </a:pPr>
            <a:r>
              <a:rPr lang="fa-IR" sz="2400" smtClean="0"/>
              <a:t>اقساط مساوی سالیانه را در دو حالت بررسی می کنیم:</a:t>
            </a:r>
          </a:p>
          <a:p>
            <a:pPr algn="just">
              <a:buFontTx/>
              <a:buNone/>
            </a:pPr>
            <a:r>
              <a:rPr lang="fa-IR" sz="2400" smtClean="0"/>
              <a:t>   </a:t>
            </a:r>
            <a:r>
              <a:rPr lang="fa-IR" sz="2400" b="1" smtClean="0"/>
              <a:t>حالت اول: </a:t>
            </a:r>
            <a:r>
              <a:rPr lang="fa-IR" sz="2400" smtClean="0"/>
              <a:t>مشخص کردن مبلغ نهائی</a:t>
            </a:r>
            <a:r>
              <a:rPr lang="en-US" sz="2400" smtClean="0"/>
              <a:t>(F) </a:t>
            </a:r>
            <a:r>
              <a:rPr lang="fa-IR" sz="2400" smtClean="0"/>
              <a:t> در یک دوره معین با بهره معین است. اقساط عبارت است از سلسله پرداختهای(دریافتهای) دوره ای با مبالغ یکسان.</a:t>
            </a:r>
          </a:p>
          <a:p>
            <a:pPr algn="just">
              <a:buFontTx/>
              <a:buNone/>
            </a:pPr>
            <a:r>
              <a:rPr lang="fa-IR" sz="2400" b="1" smtClean="0"/>
              <a:t>    حالت دوم:</a:t>
            </a:r>
            <a:r>
              <a:rPr lang="fa-IR" sz="2400" smtClean="0"/>
              <a:t> در این حالت می خواهیم مبلغ معین </a:t>
            </a:r>
            <a:r>
              <a:rPr lang="en-US" sz="2400" smtClean="0"/>
              <a:t>(F)</a:t>
            </a:r>
            <a:r>
              <a:rPr lang="fa-IR" sz="2400" smtClean="0"/>
              <a:t> را در یک دوره معین داشته باشیم، با توجه به بهره معین، میزان پرداخت یا دریافت </a:t>
            </a:r>
            <a:r>
              <a:rPr lang="en-US" sz="2400" smtClean="0"/>
              <a:t>(A)</a:t>
            </a:r>
            <a:r>
              <a:rPr lang="fa-IR" sz="2400" smtClean="0"/>
              <a:t> در ماه بطور منظم چقدر باید باشد؟</a:t>
            </a:r>
          </a:p>
          <a:p>
            <a:pPr algn="just">
              <a:buFontTx/>
              <a:buNone/>
            </a:pPr>
            <a:endParaRPr lang="fa-IR" sz="2400" smtClean="0"/>
          </a:p>
          <a:p>
            <a:pPr algn="just">
              <a:buFontTx/>
              <a:buNone/>
            </a:pPr>
            <a:r>
              <a:rPr lang="fa-IR" sz="2400" b="1" smtClean="0"/>
              <a:t>تعریف اقساط: </a:t>
            </a:r>
          </a:p>
          <a:p>
            <a:pPr algn="just">
              <a:buFontTx/>
              <a:buNone/>
            </a:pPr>
            <a:r>
              <a:rPr lang="fa-IR" sz="2400" smtClean="0"/>
              <a:t>    اقساط عبارت است از سلسله پرداختها( دریافت ها) ی دوره ای با مبالغ یکسان.</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9" name="Rectangle 3"/>
          <p:cNvSpPr>
            <a:spLocks noGrp="1" noChangeArrowheads="1"/>
          </p:cNvSpPr>
          <p:nvPr>
            <p:ph type="body" sz="half" idx="1"/>
          </p:nvPr>
        </p:nvSpPr>
        <p:spPr>
          <a:xfrm>
            <a:off x="431800" y="1000125"/>
            <a:ext cx="7777163" cy="4429125"/>
          </a:xfrm>
        </p:spPr>
        <p:txBody>
          <a:bodyPr/>
          <a:lstStyle/>
          <a:p>
            <a:pPr algn="just">
              <a:buFontTx/>
              <a:buNone/>
            </a:pPr>
            <a:r>
              <a:rPr lang="fa-IR" sz="2200" smtClean="0"/>
              <a:t>در بعضی موارد علاقه مند هستیم بدانیم در یک دوره مشخص سلسله پرداختها / دریافتهای یکسان ما با نرخ معین باید چه مبلغی باشد تا بتوانیم مقدار مشخصی دریافت و یا پرداخت نماییم.</a:t>
            </a:r>
          </a:p>
          <a:p>
            <a:pPr algn="l">
              <a:buFontTx/>
              <a:buNone/>
            </a:pPr>
            <a:r>
              <a:rPr lang="en-US" sz="2200" smtClean="0"/>
              <a:t>F=A (1+i)² + A(1+i) + A</a:t>
            </a:r>
          </a:p>
          <a:p>
            <a:pPr algn="l">
              <a:buFontTx/>
              <a:buNone/>
            </a:pPr>
            <a:r>
              <a:rPr lang="en-US" sz="2200" smtClean="0"/>
              <a:t>F=A [(1+i)² + (1+i) + 1]</a:t>
            </a:r>
          </a:p>
          <a:p>
            <a:pPr algn="just">
              <a:buFontTx/>
              <a:buNone/>
            </a:pPr>
            <a:endParaRPr lang="en-US" sz="2400" smtClean="0"/>
          </a:p>
          <a:p>
            <a:pPr algn="just">
              <a:buFontTx/>
              <a:buNone/>
            </a:pPr>
            <a:endParaRPr lang="fa-IR" sz="2200" smtClean="0"/>
          </a:p>
          <a:p>
            <a:pPr algn="just">
              <a:buFontTx/>
              <a:buNone/>
            </a:pPr>
            <a:endParaRPr lang="fa-IR" sz="2200" smtClean="0"/>
          </a:p>
          <a:p>
            <a:pPr algn="just">
              <a:buFontTx/>
              <a:buNone/>
            </a:pPr>
            <a:r>
              <a:rPr lang="fa-IR" sz="2200" smtClean="0"/>
              <a:t>عامل داخل </a:t>
            </a:r>
            <a:r>
              <a:rPr lang="en-US" sz="2200" smtClean="0"/>
              <a:t>]</a:t>
            </a:r>
            <a:r>
              <a:rPr lang="fa-IR" sz="2200" smtClean="0"/>
              <a:t> </a:t>
            </a:r>
            <a:r>
              <a:rPr lang="en-US" sz="2200" smtClean="0"/>
              <a:t>[ </a:t>
            </a:r>
            <a:r>
              <a:rPr lang="fa-IR" sz="2200" smtClean="0"/>
              <a:t> ”عامل مبلغ مرکب اقساط“ خوانده می شود، بنابراین براي محاسبه ارزش آتي چند قسط مساوي، از رابطه زير، عامل مرکب اقساط مساوي را محاسبه نموده و در مبلغ يك قسط ضرب مي كنند. فرمول کلی عبارت است از:</a:t>
            </a:r>
            <a:endParaRPr lang="en-US" sz="2200" smtClean="0"/>
          </a:p>
        </p:txBody>
      </p:sp>
      <p:graphicFrame>
        <p:nvGraphicFramePr>
          <p:cNvPr id="11266" name="Object 2" descr="Parchment"/>
          <p:cNvGraphicFramePr>
            <a:graphicFrameLocks noGrp="1" noChangeAspect="1"/>
          </p:cNvGraphicFramePr>
          <p:nvPr>
            <p:ph sz="half" idx="2"/>
          </p:nvPr>
        </p:nvGraphicFramePr>
        <p:xfrm>
          <a:off x="890588" y="5500688"/>
          <a:ext cx="2420937" cy="908050"/>
        </p:xfrm>
        <a:graphic>
          <a:graphicData uri="http://schemas.openxmlformats.org/presentationml/2006/ole">
            <mc:AlternateContent xmlns:mc="http://schemas.openxmlformats.org/markup-compatibility/2006">
              <mc:Choice xmlns:v="urn:schemas-microsoft-com:vml" Requires="v">
                <p:oleObj spid="_x0000_s11304" name="Equation" r:id="rId3" imgW="1117440" imgH="419040" progId="Equation.3">
                  <p:embed/>
                </p:oleObj>
              </mc:Choice>
              <mc:Fallback>
                <p:oleObj name="Equation" r:id="rId3" imgW="1117440" imgH="419040" progId="Equation.3">
                  <p:embed/>
                  <p:pic>
                    <p:nvPicPr>
                      <p:cNvPr id="0" name="Object 2"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88" y="5500688"/>
                        <a:ext cx="2420937" cy="908050"/>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7"/>
          <p:cNvSpPr>
            <a:spLocks noGrp="1" noChangeArrowheads="1"/>
          </p:cNvSpPr>
          <p:nvPr>
            <p:ph type="title"/>
          </p:nvPr>
        </p:nvSpPr>
        <p:spPr>
          <a:xfrm>
            <a:off x="431800" y="274638"/>
            <a:ext cx="7777163" cy="654050"/>
          </a:xfrm>
          <a:noFill/>
        </p:spPr>
        <p:txBody>
          <a:bodyPr/>
          <a:lstStyle/>
          <a:p>
            <a:pPr algn="r"/>
            <a:r>
              <a:rPr lang="fa-IR" sz="3200" b="1" smtClean="0">
                <a:solidFill>
                  <a:srgbClr val="FF0000"/>
                </a:solidFill>
              </a:rPr>
              <a:t>ارزش آتي (ارزش آينده) چند قسط مساوي</a:t>
            </a:r>
            <a:r>
              <a:rPr lang="fa-IR" sz="3200" smtClean="0"/>
              <a:t> </a:t>
            </a:r>
            <a:endParaRPr lang="en-US" sz="3200" smtClean="0"/>
          </a:p>
        </p:txBody>
      </p:sp>
      <p:graphicFrame>
        <p:nvGraphicFramePr>
          <p:cNvPr id="11267" name="Object 5"/>
          <p:cNvGraphicFramePr>
            <a:graphicFrameLocks noChangeAspect="1"/>
          </p:cNvGraphicFramePr>
          <p:nvPr/>
        </p:nvGraphicFramePr>
        <p:xfrm>
          <a:off x="758825" y="3236913"/>
          <a:ext cx="6838950" cy="730250"/>
        </p:xfrm>
        <a:graphic>
          <a:graphicData uri="http://schemas.openxmlformats.org/presentationml/2006/ole">
            <mc:AlternateContent xmlns:mc="http://schemas.openxmlformats.org/markup-compatibility/2006">
              <mc:Choice xmlns:v="urn:schemas-microsoft-com:vml" Requires="v">
                <p:oleObj spid="_x0000_s11305" name="Equation" r:id="rId6" imgW="3098520" imgH="419040" progId="Equation.3">
                  <p:embed/>
                </p:oleObj>
              </mc:Choice>
              <mc:Fallback>
                <p:oleObj name="Equation" r:id="rId6" imgW="3098520" imgH="4190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825" y="3236913"/>
                        <a:ext cx="68389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6"/>
          <p:cNvGraphicFramePr>
            <a:graphicFrameLocks noChangeAspect="1"/>
          </p:cNvGraphicFramePr>
          <p:nvPr/>
        </p:nvGraphicFramePr>
        <p:xfrm>
          <a:off x="4987925" y="5429250"/>
          <a:ext cx="1762125" cy="857250"/>
        </p:xfrm>
        <a:graphic>
          <a:graphicData uri="http://schemas.openxmlformats.org/presentationml/2006/ole">
            <mc:AlternateContent xmlns:mc="http://schemas.openxmlformats.org/markup-compatibility/2006">
              <mc:Choice xmlns:v="urn:schemas-microsoft-com:vml" Requires="v">
                <p:oleObj spid="_x0000_s11306" name="Equation" r:id="rId8" imgW="1117440" imgH="419040" progId="Equation.3">
                  <p:embed/>
                </p:oleObj>
              </mc:Choice>
              <mc:Fallback>
                <p:oleObj name="Equation" r:id="rId8" imgW="1117440" imgH="41904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7925" y="5429250"/>
                        <a:ext cx="17621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31800" y="333375"/>
            <a:ext cx="7777163" cy="1143000"/>
          </a:xfrm>
        </p:spPr>
        <p:txBody>
          <a:bodyPr/>
          <a:lstStyle/>
          <a:p>
            <a:pPr algn="r"/>
            <a:r>
              <a:rPr lang="fa-IR" sz="2400" b="1" smtClean="0">
                <a:solidFill>
                  <a:srgbClr val="0000FF"/>
                </a:solidFill>
                <a:cs typeface="B Nazanin" panose="00000400000000000000" pitchFamily="2" charset="-78"/>
              </a:rPr>
              <a:t>مثال 6</a:t>
            </a:r>
            <a:r>
              <a:rPr lang="en-US" sz="2400" b="1" smtClean="0">
                <a:solidFill>
                  <a:srgbClr val="0000FF"/>
                </a:solidFill>
                <a:cs typeface="B Nazanin" panose="00000400000000000000" pitchFamily="2" charset="-78"/>
              </a:rPr>
              <a:t> </a:t>
            </a:r>
            <a:r>
              <a:rPr lang="fa-IR" sz="2400" b="1" smtClean="0">
                <a:solidFill>
                  <a:srgbClr val="0000FF"/>
                </a:solidFill>
                <a:cs typeface="B Nazanin" panose="00000400000000000000" pitchFamily="2" charset="-78"/>
              </a:rPr>
              <a:t>: ارزش آتي 4 قسط مساوي 25000 ريالي با نرخ بهره 10 درصد چقدر مي شود؟</a:t>
            </a:r>
            <a:endParaRPr lang="en-US" sz="2400" b="1" smtClean="0">
              <a:solidFill>
                <a:srgbClr val="0000FF"/>
              </a:solidFill>
              <a:cs typeface="B Nazanin" panose="00000400000000000000" pitchFamily="2" charset="-78"/>
            </a:endParaRPr>
          </a:p>
        </p:txBody>
      </p:sp>
      <p:sp>
        <p:nvSpPr>
          <p:cNvPr id="12292" name="Rectangle 3"/>
          <p:cNvSpPr>
            <a:spLocks noGrp="1" noChangeArrowheads="1"/>
          </p:cNvSpPr>
          <p:nvPr>
            <p:ph type="body" idx="1"/>
          </p:nvPr>
        </p:nvSpPr>
        <p:spPr>
          <a:xfrm>
            <a:off x="360363" y="3716338"/>
            <a:ext cx="7777162" cy="2212975"/>
          </a:xfrm>
        </p:spPr>
        <p:txBody>
          <a:bodyPr/>
          <a:lstStyle/>
          <a:p>
            <a:pPr algn="just">
              <a:lnSpc>
                <a:spcPct val="90000"/>
              </a:lnSpc>
            </a:pPr>
            <a:r>
              <a:rPr lang="fa-IR" sz="2000" b="1" smtClean="0">
                <a:cs typeface="B Nazanin" panose="00000400000000000000" pitchFamily="2" charset="-78"/>
              </a:rPr>
              <a:t>اگر مسئله فوق را بخواهيد با استفاده از جدول حل كنيد، با مراجعه به جدول ارزش آتی </a:t>
            </a:r>
            <a:r>
              <a:rPr lang="en-US" sz="2000" b="1" smtClean="0">
                <a:cs typeface="B Nazanin" panose="00000400000000000000" pitchFamily="2" charset="-78"/>
              </a:rPr>
              <a:t>n</a:t>
            </a:r>
            <a:r>
              <a:rPr lang="fa-IR" sz="2000" b="1" smtClean="0">
                <a:cs typeface="B Nazanin" panose="00000400000000000000" pitchFamily="2" charset="-78"/>
              </a:rPr>
              <a:t>  قسط يك ريالي براي </a:t>
            </a:r>
            <a:r>
              <a:rPr lang="en-US" sz="2000" b="1" smtClean="0">
                <a:cs typeface="B Nazanin" panose="00000400000000000000" pitchFamily="2" charset="-78"/>
              </a:rPr>
              <a:t>n</a:t>
            </a:r>
            <a:r>
              <a:rPr lang="fa-IR" sz="2000" b="1" smtClean="0">
                <a:cs typeface="B Nazanin" panose="00000400000000000000" pitchFamily="2" charset="-78"/>
              </a:rPr>
              <a:t>  دوره، در زير ستون 10% مقابل دوره 4 را بخوانيد. با مراجعه به جدول خواهيد ديد كه عدد </a:t>
            </a:r>
            <a:r>
              <a:rPr lang="en-US" sz="2000" b="1" smtClean="0">
                <a:cs typeface="B Nazanin" panose="00000400000000000000" pitchFamily="2" charset="-78"/>
              </a:rPr>
              <a:t>4.641</a:t>
            </a:r>
            <a:r>
              <a:rPr lang="fa-IR" sz="2000" b="1" smtClean="0">
                <a:cs typeface="B Nazanin" panose="00000400000000000000" pitchFamily="2" charset="-78"/>
              </a:rPr>
              <a:t> نوشته شده است. با ضرب كردن اين عدد در 25000 جواب مسئله، يعني 116025 بدست خواهد آمد.</a:t>
            </a:r>
            <a:r>
              <a:rPr lang="fa-IR" sz="2000" smtClean="0">
                <a:cs typeface="B Nazanin" panose="00000400000000000000" pitchFamily="2" charset="-78"/>
              </a:rPr>
              <a:t> </a:t>
            </a:r>
            <a:endParaRPr lang="en-US" sz="2000" smtClean="0">
              <a:cs typeface="B Nazanin" panose="00000400000000000000" pitchFamily="2" charset="-78"/>
            </a:endParaRPr>
          </a:p>
          <a:p>
            <a:pPr algn="ctr">
              <a:lnSpc>
                <a:spcPct val="90000"/>
              </a:lnSpc>
              <a:buFontTx/>
              <a:buNone/>
            </a:pPr>
            <a:endParaRPr lang="fa-IR" sz="2000" b="1" smtClean="0">
              <a:cs typeface="B Nazanin" panose="00000400000000000000" pitchFamily="2" charset="-78"/>
            </a:endParaRPr>
          </a:p>
          <a:p>
            <a:pPr algn="ctr">
              <a:lnSpc>
                <a:spcPct val="90000"/>
              </a:lnSpc>
              <a:buFontTx/>
              <a:buNone/>
            </a:pPr>
            <a:r>
              <a:rPr lang="fa-IR" sz="2000" b="1" smtClean="0">
                <a:cs typeface="B Nazanin" panose="00000400000000000000" pitchFamily="2" charset="-78"/>
              </a:rPr>
              <a:t>116025 = 4.641× 25000</a:t>
            </a:r>
          </a:p>
        </p:txBody>
      </p:sp>
      <p:sp>
        <p:nvSpPr>
          <p:cNvPr id="12293" name="Rectangle 4"/>
          <p:cNvSpPr>
            <a:spLocks noChangeArrowheads="1"/>
          </p:cNvSpPr>
          <p:nvPr/>
        </p:nvSpPr>
        <p:spPr bwMode="auto">
          <a:xfrm>
            <a:off x="0" y="321945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2290" name="Object 2" descr="Parchment"/>
          <p:cNvGraphicFramePr>
            <a:graphicFrameLocks noChangeAspect="1"/>
          </p:cNvGraphicFramePr>
          <p:nvPr/>
        </p:nvGraphicFramePr>
        <p:xfrm>
          <a:off x="1533525" y="1500188"/>
          <a:ext cx="5383213" cy="946150"/>
        </p:xfrm>
        <a:graphic>
          <a:graphicData uri="http://schemas.openxmlformats.org/presentationml/2006/ole">
            <mc:AlternateContent xmlns:mc="http://schemas.openxmlformats.org/markup-compatibility/2006">
              <mc:Choice xmlns:v="urn:schemas-microsoft-com:vml" Requires="v">
                <p:oleObj spid="_x0000_s12306" name="Equation" r:id="rId3" imgW="1866900" imgH="419100" progId="Equation.3">
                  <p:embed/>
                </p:oleObj>
              </mc:Choice>
              <mc:Fallback>
                <p:oleObj name="Equation" r:id="rId3" imgW="1866900" imgH="419100" progId="Equation.3">
                  <p:embed/>
                  <p:pic>
                    <p:nvPicPr>
                      <p:cNvPr id="0" name="Object 2"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525" y="1500188"/>
                        <a:ext cx="5383213" cy="946150"/>
                      </a:xfrm>
                      <a:prstGeom prst="rect">
                        <a:avLst/>
                      </a:prstGeom>
                      <a:blipFill dpi="0" rotWithShape="0">
                        <a:blip r:embed="rId5"/>
                        <a:srcRect/>
                        <a:tile tx="0" ty="0" sx="100000" sy="100000" flip="none" algn="tl"/>
                      </a:blipFill>
                    </p:spPr>
                  </p:pic>
                </p:oleObj>
              </mc:Fallback>
            </mc:AlternateContent>
          </a:graphicData>
        </a:graphic>
      </p:graphicFrame>
      <p:sp>
        <p:nvSpPr>
          <p:cNvPr id="16390" name="Rectangle 6"/>
          <p:cNvSpPr>
            <a:spLocks noChangeArrowheads="1"/>
          </p:cNvSpPr>
          <p:nvPr/>
        </p:nvSpPr>
        <p:spPr bwMode="auto">
          <a:xfrm>
            <a:off x="360363" y="2708275"/>
            <a:ext cx="7921625" cy="720725"/>
          </a:xfrm>
          <a:prstGeom prst="rect">
            <a:avLst/>
          </a:prstGeom>
          <a:noFill/>
          <a:ln w="9525">
            <a:noFill/>
            <a:miter lim="800000"/>
            <a:headEnd/>
            <a:tailEnd/>
          </a:ln>
        </p:spPr>
        <p:txBody>
          <a:bodyPr/>
          <a:lstStyle/>
          <a:p>
            <a:pPr marL="342900" indent="-342900" algn="ctr">
              <a:lnSpc>
                <a:spcPct val="80000"/>
              </a:lnSpc>
              <a:spcBef>
                <a:spcPct val="20000"/>
              </a:spcBef>
              <a:defRPr/>
            </a:pPr>
            <a:r>
              <a:rPr lang="fa-IR" sz="2400" b="1" dirty="0">
                <a:latin typeface="Arial" charset="0"/>
                <a:cs typeface="+mn-cs"/>
              </a:rPr>
              <a:t> (عامل تنزیل اقساط مساوی </a:t>
            </a:r>
            <a:r>
              <a:rPr lang="en-US" sz="2000" b="1" dirty="0">
                <a:latin typeface="Arial" charset="0"/>
                <a:cs typeface="+mn-cs"/>
              </a:rPr>
              <a:t>F = A (</a:t>
            </a:r>
            <a:endParaRPr lang="fa-IR" sz="2000" b="1" dirty="0">
              <a:latin typeface="Arial" charset="0"/>
              <a:cs typeface="+mn-cs"/>
            </a:endParaRPr>
          </a:p>
          <a:p>
            <a:pPr marL="342900" indent="-342900" algn="ctr">
              <a:lnSpc>
                <a:spcPct val="80000"/>
              </a:lnSpc>
              <a:spcBef>
                <a:spcPct val="20000"/>
              </a:spcBef>
              <a:defRPr/>
            </a:pPr>
            <a:r>
              <a:rPr lang="fa-IR" sz="2000" b="1" dirty="0">
                <a:latin typeface="Arial" charset="0"/>
                <a:cs typeface="+mn-cs"/>
              </a:rPr>
              <a:t>116025 = 4.641 × 25000</a:t>
            </a:r>
            <a:r>
              <a:rPr lang="en-US" sz="2000" b="1" dirty="0">
                <a:latin typeface="Arial" charset="0"/>
                <a:cs typeface="+mn-cs"/>
              </a:rPr>
              <a:t>=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8" y="692150"/>
            <a:ext cx="799306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31800" y="333375"/>
            <a:ext cx="7777163" cy="1143000"/>
          </a:xfrm>
        </p:spPr>
        <p:txBody>
          <a:bodyPr/>
          <a:lstStyle/>
          <a:p>
            <a:pPr algn="r"/>
            <a:r>
              <a:rPr lang="fa-IR" sz="2400" b="1" smtClean="0">
                <a:solidFill>
                  <a:srgbClr val="0000FF"/>
                </a:solidFill>
                <a:cs typeface="B Nazanin" panose="00000400000000000000" pitchFamily="2" charset="-78"/>
              </a:rPr>
              <a:t>مثال 7 : تا 5 سال آینده میخواهین مبلغ 1500 واحد پولی پس انداز کنیم اگرنرخ بهره 7% باشد، در پایان مدت چه مقدار  میتوانیم برداشت نماییم؟</a:t>
            </a:r>
            <a:endParaRPr lang="en-US" sz="2400" b="1" smtClean="0">
              <a:solidFill>
                <a:srgbClr val="0000FF"/>
              </a:solidFill>
              <a:cs typeface="B Nazanin" panose="00000400000000000000" pitchFamily="2" charset="-78"/>
            </a:endParaRPr>
          </a:p>
        </p:txBody>
      </p:sp>
      <p:sp>
        <p:nvSpPr>
          <p:cNvPr id="13316" name="Rectangle 3"/>
          <p:cNvSpPr>
            <a:spLocks noGrp="1" noChangeArrowheads="1"/>
          </p:cNvSpPr>
          <p:nvPr>
            <p:ph type="body" idx="1"/>
          </p:nvPr>
        </p:nvSpPr>
        <p:spPr>
          <a:xfrm>
            <a:off x="360363" y="3716338"/>
            <a:ext cx="7777162" cy="2212975"/>
          </a:xfrm>
        </p:spPr>
        <p:txBody>
          <a:bodyPr/>
          <a:lstStyle/>
          <a:p>
            <a:pPr algn="just">
              <a:lnSpc>
                <a:spcPct val="90000"/>
              </a:lnSpc>
            </a:pPr>
            <a:r>
              <a:rPr lang="fa-IR" sz="2000" b="1" smtClean="0"/>
              <a:t>اگر مسئله فوق را بخواهيد با استفاده از جدول حل كنيد، با مراجعه به جدول ارزش آتی </a:t>
            </a:r>
            <a:r>
              <a:rPr lang="en-US" sz="2000" b="1" smtClean="0"/>
              <a:t>n</a:t>
            </a:r>
            <a:r>
              <a:rPr lang="fa-IR" sz="2000" b="1" smtClean="0"/>
              <a:t>  قسط يك ريالي براي </a:t>
            </a:r>
            <a:r>
              <a:rPr lang="en-US" sz="2000" b="1" smtClean="0"/>
              <a:t>n</a:t>
            </a:r>
            <a:r>
              <a:rPr lang="fa-IR" sz="2000" b="1" smtClean="0"/>
              <a:t>  دوره، در زير ستون 7% مقابل دوره 5 را بخوانيد. با مراجعه به جدول خواهيد ديد كه عدد 5.7505 نوشته شده است. با ضرب كردن اين عدد در 1500 جواب مسئله، يعني 8625 بدست خواهد آمد.</a:t>
            </a:r>
            <a:r>
              <a:rPr lang="fa-IR" sz="2000" smtClean="0"/>
              <a:t> </a:t>
            </a:r>
            <a:endParaRPr lang="en-US" sz="2000" smtClean="0"/>
          </a:p>
          <a:p>
            <a:pPr algn="ctr">
              <a:lnSpc>
                <a:spcPct val="90000"/>
              </a:lnSpc>
              <a:buFontTx/>
              <a:buNone/>
            </a:pPr>
            <a:endParaRPr lang="fa-IR" sz="2000" b="1" smtClean="0"/>
          </a:p>
          <a:p>
            <a:pPr algn="ctr">
              <a:lnSpc>
                <a:spcPct val="90000"/>
              </a:lnSpc>
              <a:buFontTx/>
              <a:buNone/>
            </a:pPr>
            <a:r>
              <a:rPr lang="fa-IR" sz="2000" b="1" smtClean="0"/>
              <a:t>8625 = 5.7505 × 1500</a:t>
            </a:r>
          </a:p>
        </p:txBody>
      </p:sp>
      <p:sp>
        <p:nvSpPr>
          <p:cNvPr id="13317" name="Rectangle 4"/>
          <p:cNvSpPr>
            <a:spLocks noChangeArrowheads="1"/>
          </p:cNvSpPr>
          <p:nvPr/>
        </p:nvSpPr>
        <p:spPr bwMode="auto">
          <a:xfrm>
            <a:off x="0" y="321945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3314" name="Object 2" descr="Parchment"/>
          <p:cNvGraphicFramePr>
            <a:graphicFrameLocks noChangeAspect="1"/>
          </p:cNvGraphicFramePr>
          <p:nvPr/>
        </p:nvGraphicFramePr>
        <p:xfrm>
          <a:off x="1497013" y="1500188"/>
          <a:ext cx="5454650" cy="946150"/>
        </p:xfrm>
        <a:graphic>
          <a:graphicData uri="http://schemas.openxmlformats.org/presentationml/2006/ole">
            <mc:AlternateContent xmlns:mc="http://schemas.openxmlformats.org/markup-compatibility/2006">
              <mc:Choice xmlns:v="urn:schemas-microsoft-com:vml" Requires="v">
                <p:oleObj spid="_x0000_s13330" name="Equation" r:id="rId3" imgW="1892160" imgH="419040" progId="Equation.3">
                  <p:embed/>
                </p:oleObj>
              </mc:Choice>
              <mc:Fallback>
                <p:oleObj name="Equation" r:id="rId3" imgW="1892160" imgH="419040" progId="Equation.3">
                  <p:embed/>
                  <p:pic>
                    <p:nvPicPr>
                      <p:cNvPr id="0" name="Object 2"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013" y="1500188"/>
                        <a:ext cx="5454650" cy="946150"/>
                      </a:xfrm>
                      <a:prstGeom prst="rect">
                        <a:avLst/>
                      </a:prstGeom>
                      <a:blipFill dpi="0" rotWithShape="0">
                        <a:blip r:embed="rId5"/>
                        <a:srcRect/>
                        <a:tile tx="0" ty="0" sx="100000" sy="100000" flip="none" algn="tl"/>
                      </a:blipFill>
                    </p:spPr>
                  </p:pic>
                </p:oleObj>
              </mc:Fallback>
            </mc:AlternateContent>
          </a:graphicData>
        </a:graphic>
      </p:graphicFrame>
      <p:sp>
        <p:nvSpPr>
          <p:cNvPr id="16390" name="Rectangle 6"/>
          <p:cNvSpPr>
            <a:spLocks noChangeArrowheads="1"/>
          </p:cNvSpPr>
          <p:nvPr/>
        </p:nvSpPr>
        <p:spPr bwMode="auto">
          <a:xfrm>
            <a:off x="360363" y="2708275"/>
            <a:ext cx="7921625" cy="720725"/>
          </a:xfrm>
          <a:prstGeom prst="rect">
            <a:avLst/>
          </a:prstGeom>
          <a:noFill/>
          <a:ln w="9525">
            <a:noFill/>
            <a:miter lim="800000"/>
            <a:headEnd/>
            <a:tailEnd/>
          </a:ln>
        </p:spPr>
        <p:txBody>
          <a:bodyPr/>
          <a:lstStyle/>
          <a:p>
            <a:pPr marL="342900" indent="-342900" algn="ctr">
              <a:lnSpc>
                <a:spcPct val="80000"/>
              </a:lnSpc>
              <a:spcBef>
                <a:spcPct val="20000"/>
              </a:spcBef>
              <a:defRPr/>
            </a:pPr>
            <a:r>
              <a:rPr lang="fa-IR" sz="2400" b="1" dirty="0">
                <a:latin typeface="Arial" charset="0"/>
                <a:cs typeface="+mn-cs"/>
              </a:rPr>
              <a:t> (عامل تنزیل اقساط مساوی </a:t>
            </a:r>
            <a:r>
              <a:rPr lang="en-US" sz="2000" b="1" dirty="0">
                <a:latin typeface="Arial" charset="0"/>
                <a:cs typeface="+mn-cs"/>
              </a:rPr>
              <a:t>F = A (</a:t>
            </a:r>
            <a:endParaRPr lang="fa-IR" sz="2000" b="1" dirty="0">
              <a:latin typeface="Arial" charset="0"/>
              <a:cs typeface="+mn-cs"/>
            </a:endParaRPr>
          </a:p>
          <a:p>
            <a:pPr marL="342900" indent="-342900" algn="ctr">
              <a:lnSpc>
                <a:spcPct val="80000"/>
              </a:lnSpc>
              <a:spcBef>
                <a:spcPct val="20000"/>
              </a:spcBef>
              <a:defRPr/>
            </a:pPr>
            <a:r>
              <a:rPr lang="fa-IR" sz="2000" b="1" dirty="0">
                <a:latin typeface="Arial" charset="0"/>
                <a:cs typeface="+mn-cs"/>
              </a:rPr>
              <a:t>116025 = 5.7505 × 1500</a:t>
            </a:r>
            <a:r>
              <a:rPr lang="en-US" sz="2000" b="1" dirty="0">
                <a:latin typeface="Arial" charset="0"/>
                <a:cs typeface="+mn-cs"/>
              </a:rPr>
              <a:t>=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8" y="692150"/>
            <a:ext cx="799306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2" name="Content Placeholder 2"/>
          <p:cNvSpPr>
            <a:spLocks noGrp="1"/>
          </p:cNvSpPr>
          <p:nvPr>
            <p:ph idx="1"/>
          </p:nvPr>
        </p:nvSpPr>
        <p:spPr>
          <a:xfrm>
            <a:off x="431800" y="500063"/>
            <a:ext cx="7777163" cy="1357312"/>
          </a:xfrm>
        </p:spPr>
        <p:txBody>
          <a:bodyPr/>
          <a:lstStyle/>
          <a:p>
            <a:pPr algn="just">
              <a:buFontTx/>
              <a:buNone/>
            </a:pPr>
            <a:r>
              <a:rPr lang="fa-IR" sz="2400" b="1" smtClean="0">
                <a:solidFill>
                  <a:srgbClr val="0000FF"/>
                </a:solidFill>
                <a:cs typeface="B Nazanin" panose="00000400000000000000" pitchFamily="2" charset="-78"/>
              </a:rPr>
              <a:t>مثال 8: اگر شخصی در سال اول در ابتدای سال 5000 ریال و از سال دوم در پایان هر سال به مدت 9 سال 12000 ریال پس انداز نماید با فرض نرخ بهره 6%، اصل و بهره سرمایه گذاری وی چند ریال است؟ (نیمسال اول 89-88)</a:t>
            </a:r>
          </a:p>
          <a:p>
            <a:pPr>
              <a:buFontTx/>
              <a:buNone/>
            </a:pPr>
            <a:endParaRPr lang="fa-IR" sz="2400" smtClean="0">
              <a:cs typeface="B Nazanin" panose="00000400000000000000" pitchFamily="2" charset="-78"/>
            </a:endParaRPr>
          </a:p>
          <a:p>
            <a:pPr>
              <a:buFontTx/>
              <a:buNone/>
            </a:pPr>
            <a:endParaRPr lang="en-US" sz="2400" smtClean="0">
              <a:cs typeface="B Nazanin" panose="00000400000000000000" pitchFamily="2" charset="-78"/>
            </a:endParaRPr>
          </a:p>
        </p:txBody>
      </p:sp>
      <p:graphicFrame>
        <p:nvGraphicFramePr>
          <p:cNvPr id="14338" name="Object 2"/>
          <p:cNvGraphicFramePr>
            <a:graphicFrameLocks noChangeAspect="1"/>
          </p:cNvGraphicFramePr>
          <p:nvPr/>
        </p:nvGraphicFramePr>
        <p:xfrm>
          <a:off x="604838" y="2216150"/>
          <a:ext cx="6969125" cy="561975"/>
        </p:xfrm>
        <a:graphic>
          <a:graphicData uri="http://schemas.openxmlformats.org/presentationml/2006/ole">
            <mc:AlternateContent xmlns:mc="http://schemas.openxmlformats.org/markup-compatibility/2006">
              <mc:Choice xmlns:v="urn:schemas-microsoft-com:vml" Requires="v">
                <p:oleObj spid="_x0000_s14388" name="Equation" r:id="rId3" imgW="2298600" imgH="228600" progId="Equation.3">
                  <p:embed/>
                </p:oleObj>
              </mc:Choice>
              <mc:Fallback>
                <p:oleObj name="Equation" r:id="rId3" imgW="22986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2216150"/>
                        <a:ext cx="696912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343" name="Group 7"/>
          <p:cNvGrpSpPr>
            <a:grpSpLocks/>
          </p:cNvGrpSpPr>
          <p:nvPr/>
        </p:nvGrpSpPr>
        <p:grpSpPr bwMode="auto">
          <a:xfrm>
            <a:off x="461963" y="3144838"/>
            <a:ext cx="7931150" cy="1069975"/>
            <a:chOff x="677043" y="2714625"/>
            <a:chExt cx="7715304" cy="946150"/>
          </a:xfrm>
        </p:grpSpPr>
        <p:graphicFrame>
          <p:nvGraphicFramePr>
            <p:cNvPr id="14340" name="Object 4" descr="Parchment"/>
            <p:cNvGraphicFramePr>
              <a:graphicFrameLocks noChangeAspect="1"/>
            </p:cNvGraphicFramePr>
            <p:nvPr/>
          </p:nvGraphicFramePr>
          <p:xfrm>
            <a:off x="677043" y="2786058"/>
            <a:ext cx="2444791" cy="836612"/>
          </p:xfrm>
          <a:graphic>
            <a:graphicData uri="http://schemas.openxmlformats.org/presentationml/2006/ole">
              <mc:AlternateContent xmlns:mc="http://schemas.openxmlformats.org/markup-compatibility/2006">
                <mc:Choice xmlns:v="urn:schemas-microsoft-com:vml" Requires="v">
                  <p:oleObj spid="_x0000_s14389" name="Equation" r:id="rId5" imgW="1117440" imgH="419040" progId="Equation.3">
                    <p:embed/>
                  </p:oleObj>
                </mc:Choice>
                <mc:Fallback>
                  <p:oleObj name="Equation" r:id="rId5" imgW="1117440" imgH="419040" progId="Equation.3">
                    <p:embed/>
                    <p:pic>
                      <p:nvPicPr>
                        <p:cNvPr id="0" name="Object 4" descr="Parch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043" y="2786058"/>
                          <a:ext cx="2444791" cy="836612"/>
                        </a:xfrm>
                        <a:prstGeom prst="rect">
                          <a:avLst/>
                        </a:prstGeom>
                        <a:blipFill dpi="0" rotWithShape="0">
                          <a:blip r:embed="rId7"/>
                          <a:srcRect/>
                          <a:tile tx="0" ty="0" sx="100000" sy="100000" flip="none" algn="tl"/>
                        </a:blipFill>
                      </p:spPr>
                    </p:pic>
                  </p:oleObj>
                </mc:Fallback>
              </mc:AlternateContent>
            </a:graphicData>
          </a:graphic>
        </p:graphicFrame>
        <p:graphicFrame>
          <p:nvGraphicFramePr>
            <p:cNvPr id="14341" name="Object 5" descr="Parchment"/>
            <p:cNvGraphicFramePr>
              <a:graphicFrameLocks noChangeAspect="1"/>
            </p:cNvGraphicFramePr>
            <p:nvPr/>
          </p:nvGraphicFramePr>
          <p:xfrm>
            <a:off x="3208338" y="2714625"/>
            <a:ext cx="5184009" cy="946150"/>
          </p:xfrm>
          <a:graphic>
            <a:graphicData uri="http://schemas.openxmlformats.org/presentationml/2006/ole">
              <mc:AlternateContent xmlns:mc="http://schemas.openxmlformats.org/markup-compatibility/2006">
                <mc:Choice xmlns:v="urn:schemas-microsoft-com:vml" Requires="v">
                  <p:oleObj spid="_x0000_s14390" name="Equation" r:id="rId8" imgW="1968480" imgH="419040" progId="Equation.3">
                    <p:embed/>
                  </p:oleObj>
                </mc:Choice>
                <mc:Fallback>
                  <p:oleObj name="Equation" r:id="rId8" imgW="1968480" imgH="419040" progId="Equation.3">
                    <p:embed/>
                    <p:pic>
                      <p:nvPicPr>
                        <p:cNvPr id="0" name="Object 5" descr="Parchm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8338" y="2714625"/>
                          <a:ext cx="5184009" cy="946150"/>
                        </a:xfrm>
                        <a:prstGeom prst="rect">
                          <a:avLst/>
                        </a:prstGeom>
                        <a:blipFill dpi="0" rotWithShape="0">
                          <a:blip r:embed="rId7"/>
                          <a:srcRect/>
                          <a:tile tx="0" ty="0" sx="100000" sy="100000" flip="none" algn="tl"/>
                        </a:blipFill>
                      </p:spPr>
                    </p:pic>
                  </p:oleObj>
                </mc:Fallback>
              </mc:AlternateContent>
            </a:graphicData>
          </a:graphic>
        </p:graphicFrame>
      </p:grpSp>
      <p:graphicFrame>
        <p:nvGraphicFramePr>
          <p:cNvPr id="14339" name="Object 6"/>
          <p:cNvGraphicFramePr>
            <a:graphicFrameLocks noChangeAspect="1"/>
          </p:cNvGraphicFramePr>
          <p:nvPr/>
        </p:nvGraphicFramePr>
        <p:xfrm>
          <a:off x="1819275" y="4572000"/>
          <a:ext cx="4581525" cy="436563"/>
        </p:xfrm>
        <a:graphic>
          <a:graphicData uri="http://schemas.openxmlformats.org/presentationml/2006/ole">
            <mc:AlternateContent xmlns:mc="http://schemas.openxmlformats.org/markup-compatibility/2006">
              <mc:Choice xmlns:v="urn:schemas-microsoft-com:vml" Requires="v">
                <p:oleObj spid="_x0000_s14391" name="Equation" r:id="rId10" imgW="1511280" imgH="177480" progId="Equation.3">
                  <p:embed/>
                </p:oleObj>
              </mc:Choice>
              <mc:Fallback>
                <p:oleObj name="Equation" r:id="rId10" imgW="1511280" imgH="17748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9275" y="4572000"/>
                        <a:ext cx="4581525"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90525" y="214313"/>
            <a:ext cx="7777163" cy="714375"/>
          </a:xfrm>
        </p:spPr>
        <p:txBody>
          <a:bodyPr/>
          <a:lstStyle/>
          <a:p>
            <a:pPr algn="r" eaLnBrk="1" hangingPunct="1">
              <a:defRPr/>
            </a:pPr>
            <a:r>
              <a:rPr lang="fa-IR" sz="3200" b="1" dirty="0" smtClean="0">
                <a:solidFill>
                  <a:srgbClr val="FF0000"/>
                </a:solidFill>
                <a:cs typeface="+mn-cs"/>
              </a:rPr>
              <a:t>ارزش فعلي (ارزش حال) چند قسط مساوي</a:t>
            </a:r>
            <a:r>
              <a:rPr lang="fa-IR" sz="3200" dirty="0" smtClean="0">
                <a:solidFill>
                  <a:srgbClr val="FF0000"/>
                </a:solidFill>
                <a:cs typeface="+mn-cs"/>
              </a:rPr>
              <a:t>:</a:t>
            </a:r>
            <a:endParaRPr lang="en-US" sz="3200" dirty="0" smtClean="0">
              <a:solidFill>
                <a:srgbClr val="FF0000"/>
              </a:solidFill>
              <a:cs typeface="+mn-cs"/>
            </a:endParaRPr>
          </a:p>
        </p:txBody>
      </p:sp>
      <p:sp>
        <p:nvSpPr>
          <p:cNvPr id="15366" name="Rectangle 3"/>
          <p:cNvSpPr>
            <a:spLocks noGrp="1" noChangeArrowheads="1"/>
          </p:cNvSpPr>
          <p:nvPr>
            <p:ph type="body" idx="1"/>
          </p:nvPr>
        </p:nvSpPr>
        <p:spPr>
          <a:xfrm>
            <a:off x="461963" y="1000125"/>
            <a:ext cx="7634287" cy="1357313"/>
          </a:xfrm>
        </p:spPr>
        <p:txBody>
          <a:bodyPr/>
          <a:lstStyle/>
          <a:p>
            <a:pPr algn="just" eaLnBrk="1" hangingPunct="1"/>
            <a:r>
              <a:rPr lang="fa-IR" sz="2200" smtClean="0"/>
              <a:t>در مواردی علاقه مند هستیم بدانیم چه مقدار امروز باید سرمایه گذاری کنیم تا پرداخت اقساط (برداشت) برای چند دوره تامین شود. براي محاسبه ارزش فعلي چند قسط مساوي، از رابطه زير عامل تنزيل اقساط مساوي را محاسبه نموده و در مبلغ يك قسط ضرب مي كنند:</a:t>
            </a:r>
          </a:p>
          <a:p>
            <a:pPr algn="just" eaLnBrk="1" hangingPunct="1">
              <a:buFontTx/>
              <a:buNone/>
            </a:pPr>
            <a:endParaRPr lang="en-US" b="1" smtClean="0">
              <a:cs typeface="B Mitra" panose="00000400000000000000" pitchFamily="2" charset="-78"/>
            </a:endParaRPr>
          </a:p>
        </p:txBody>
      </p:sp>
      <p:sp>
        <p:nvSpPr>
          <p:cNvPr id="15367"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5362" name="Object 5" descr="Parchment"/>
          <p:cNvGraphicFramePr>
            <a:graphicFrameLocks noChangeAspect="1"/>
          </p:cNvGraphicFramePr>
          <p:nvPr/>
        </p:nvGraphicFramePr>
        <p:xfrm>
          <a:off x="1676400" y="5572125"/>
          <a:ext cx="4906963" cy="1000125"/>
        </p:xfrm>
        <a:graphic>
          <a:graphicData uri="http://schemas.openxmlformats.org/presentationml/2006/ole">
            <mc:AlternateContent xmlns:mc="http://schemas.openxmlformats.org/markup-compatibility/2006">
              <mc:Choice xmlns:v="urn:schemas-microsoft-com:vml" Requires="v">
                <p:oleObj spid="_x0000_s15410" name="Equation" r:id="rId3" imgW="1130040" imgH="596880" progId="Equation.3">
                  <p:embed/>
                </p:oleObj>
              </mc:Choice>
              <mc:Fallback>
                <p:oleObj name="Equation" r:id="rId3" imgW="1130040" imgH="596880" progId="Equation.3">
                  <p:embed/>
                  <p:pic>
                    <p:nvPicPr>
                      <p:cNvPr id="0" name="Object 5"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572125"/>
                        <a:ext cx="4906963" cy="1000125"/>
                      </a:xfrm>
                      <a:prstGeom prst="rect">
                        <a:avLst/>
                      </a:prstGeom>
                      <a:blipFill dpi="0" rotWithShape="0">
                        <a:blip r:embed="rId5"/>
                        <a:srcRect/>
                        <a:tile tx="0" ty="0" sx="100000" sy="100000" flip="none" algn="tl"/>
                      </a:blipFill>
                    </p:spPr>
                  </p:pic>
                </p:oleObj>
              </mc:Fallback>
            </mc:AlternateContent>
          </a:graphicData>
        </a:graphic>
      </p:graphicFrame>
      <p:sp>
        <p:nvSpPr>
          <p:cNvPr id="15368" name="Rectangle 6"/>
          <p:cNvSpPr>
            <a:spLocks noChangeArrowheads="1"/>
          </p:cNvSpPr>
          <p:nvPr/>
        </p:nvSpPr>
        <p:spPr bwMode="auto">
          <a:xfrm>
            <a:off x="0" y="123825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5363" name="Object 3"/>
          <p:cNvGraphicFramePr>
            <a:graphicFrameLocks noChangeAspect="1"/>
          </p:cNvGraphicFramePr>
          <p:nvPr/>
        </p:nvGraphicFramePr>
        <p:xfrm>
          <a:off x="1747838" y="3643313"/>
          <a:ext cx="4930775" cy="785812"/>
        </p:xfrm>
        <a:graphic>
          <a:graphicData uri="http://schemas.openxmlformats.org/presentationml/2006/ole">
            <mc:AlternateContent xmlns:mc="http://schemas.openxmlformats.org/markup-compatibility/2006">
              <mc:Choice xmlns:v="urn:schemas-microsoft-com:vml" Requires="v">
                <p:oleObj spid="_x0000_s15411" name="Equation" r:id="rId6" imgW="2387520" imgH="419040" progId="Equation.3">
                  <p:embed/>
                </p:oleObj>
              </mc:Choice>
              <mc:Fallback>
                <p:oleObj name="Equation" r:id="rId6" imgW="2387520" imgH="4190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7838" y="3643313"/>
                        <a:ext cx="4930775"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1747838" y="4643438"/>
          <a:ext cx="4818062" cy="785812"/>
        </p:xfrm>
        <a:graphic>
          <a:graphicData uri="http://schemas.openxmlformats.org/presentationml/2006/ole">
            <mc:AlternateContent xmlns:mc="http://schemas.openxmlformats.org/markup-compatibility/2006">
              <mc:Choice xmlns:v="urn:schemas-microsoft-com:vml" Requires="v">
                <p:oleObj spid="_x0000_s15412" name="Equation" r:id="rId8" imgW="2476440" imgH="419040" progId="Equation.3">
                  <p:embed/>
                </p:oleObj>
              </mc:Choice>
              <mc:Fallback>
                <p:oleObj name="Equation" r:id="rId8" imgW="2476440" imgH="4190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7838" y="4643438"/>
                        <a:ext cx="4818062"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5370" name="Straight Connector 10"/>
          <p:cNvCxnSpPr>
            <a:cxnSpLocks noChangeShapeType="1"/>
          </p:cNvCxnSpPr>
          <p:nvPr/>
        </p:nvCxnSpPr>
        <p:spPr bwMode="auto">
          <a:xfrm>
            <a:off x="2390775" y="2928938"/>
            <a:ext cx="3716338"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5371" name="Straight Arrow Connector 14"/>
          <p:cNvCxnSpPr>
            <a:cxnSpLocks noChangeShapeType="1"/>
          </p:cNvCxnSpPr>
          <p:nvPr/>
        </p:nvCxnSpPr>
        <p:spPr bwMode="auto">
          <a:xfrm rot="5400000">
            <a:off x="2105025" y="3214688"/>
            <a:ext cx="573087"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72" name="Straight Arrow Connector 16"/>
          <p:cNvCxnSpPr>
            <a:cxnSpLocks noChangeShapeType="1"/>
          </p:cNvCxnSpPr>
          <p:nvPr/>
        </p:nvCxnSpPr>
        <p:spPr bwMode="auto">
          <a:xfrm rot="5400000" flipH="1" flipV="1">
            <a:off x="2927350" y="2749550"/>
            <a:ext cx="357188"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73" name="Straight Arrow Connector 17"/>
          <p:cNvCxnSpPr>
            <a:cxnSpLocks noChangeShapeType="1"/>
          </p:cNvCxnSpPr>
          <p:nvPr/>
        </p:nvCxnSpPr>
        <p:spPr bwMode="auto">
          <a:xfrm rot="5400000" flipH="1" flipV="1">
            <a:off x="3713163" y="2749550"/>
            <a:ext cx="357188"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74" name="Straight Arrow Connector 18"/>
          <p:cNvCxnSpPr>
            <a:cxnSpLocks noChangeShapeType="1"/>
          </p:cNvCxnSpPr>
          <p:nvPr/>
        </p:nvCxnSpPr>
        <p:spPr bwMode="auto">
          <a:xfrm rot="5400000" flipH="1" flipV="1">
            <a:off x="4429125" y="2749550"/>
            <a:ext cx="357188"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75" name="Straight Arrow Connector 19"/>
          <p:cNvCxnSpPr>
            <a:cxnSpLocks noChangeShapeType="1"/>
          </p:cNvCxnSpPr>
          <p:nvPr/>
        </p:nvCxnSpPr>
        <p:spPr bwMode="auto">
          <a:xfrm rot="5400000" flipH="1" flipV="1">
            <a:off x="5141913" y="2749550"/>
            <a:ext cx="357188"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76" name="Straight Arrow Connector 20"/>
          <p:cNvCxnSpPr>
            <a:cxnSpLocks noChangeShapeType="1"/>
          </p:cNvCxnSpPr>
          <p:nvPr/>
        </p:nvCxnSpPr>
        <p:spPr bwMode="auto">
          <a:xfrm rot="5400000" flipH="1" flipV="1">
            <a:off x="5927725" y="2749550"/>
            <a:ext cx="357188"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31800" y="1854200"/>
            <a:ext cx="7777163" cy="1143000"/>
          </a:xfrm>
        </p:spPr>
        <p:txBody>
          <a:bodyPr/>
          <a:lstStyle/>
          <a:p>
            <a:pPr eaLnBrk="1" hangingPunct="1"/>
            <a:r>
              <a:rPr lang="fa-IR" smtClean="0">
                <a:solidFill>
                  <a:srgbClr val="FF0000"/>
                </a:solidFill>
                <a:cs typeface="B Titr" panose="00000700000000000000" pitchFamily="2" charset="-78"/>
              </a:rPr>
              <a:t>فصل اول: کليات</a:t>
            </a:r>
            <a:endParaRPr lang="en-US" smtClean="0">
              <a:solidFill>
                <a:srgbClr val="FF0000"/>
              </a:solidFill>
              <a:cs typeface="B Titr" panose="00000700000000000000"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61963" y="428625"/>
            <a:ext cx="7488237" cy="1143000"/>
          </a:xfrm>
        </p:spPr>
        <p:txBody>
          <a:bodyPr/>
          <a:lstStyle/>
          <a:p>
            <a:pPr algn="r" eaLnBrk="1" hangingPunct="1">
              <a:defRPr/>
            </a:pPr>
            <a:r>
              <a:rPr lang="fa-IR" sz="2400" b="1" dirty="0" smtClean="0">
                <a:solidFill>
                  <a:srgbClr val="0000FF"/>
                </a:solidFill>
                <a:cs typeface="+mn-cs"/>
              </a:rPr>
              <a:t>مثال 8 : ارزش فعلي 6  قسط مساوي چند ريالي با  نرخ بهره 8 درصد 83212  ريال مي شود؟</a:t>
            </a:r>
            <a:endParaRPr lang="en-US" sz="2400" b="1" dirty="0" smtClean="0">
              <a:solidFill>
                <a:srgbClr val="0000FF"/>
              </a:solidFill>
              <a:cs typeface="+mn-cs"/>
            </a:endParaRPr>
          </a:p>
        </p:txBody>
      </p:sp>
      <p:sp>
        <p:nvSpPr>
          <p:cNvPr id="16388" name="Rectangle 4"/>
          <p:cNvSpPr>
            <a:spLocks noChangeArrowheads="1"/>
          </p:cNvSpPr>
          <p:nvPr/>
        </p:nvSpPr>
        <p:spPr bwMode="auto">
          <a:xfrm>
            <a:off x="0" y="31194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6386" name="Object 5" descr="Parchment"/>
          <p:cNvGraphicFramePr>
            <a:graphicFrameLocks noChangeAspect="1"/>
          </p:cNvGraphicFramePr>
          <p:nvPr/>
        </p:nvGraphicFramePr>
        <p:xfrm>
          <a:off x="2105025" y="1785938"/>
          <a:ext cx="4752975" cy="1157287"/>
        </p:xfrm>
        <a:graphic>
          <a:graphicData uri="http://schemas.openxmlformats.org/presentationml/2006/ole">
            <mc:AlternateContent xmlns:mc="http://schemas.openxmlformats.org/markup-compatibility/2006">
              <mc:Choice xmlns:v="urn:schemas-microsoft-com:vml" Requires="v">
                <p:oleObj spid="_x0000_s16403" name="Equation" r:id="rId3" imgW="1854200" imgH="596900" progId="Equation.3">
                  <p:embed/>
                </p:oleObj>
              </mc:Choice>
              <mc:Fallback>
                <p:oleObj name="Equation" r:id="rId3" imgW="1854200" imgH="596900" progId="Equation.3">
                  <p:embed/>
                  <p:pic>
                    <p:nvPicPr>
                      <p:cNvPr id="0" name="Object 5"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025" y="1785938"/>
                        <a:ext cx="4752975" cy="1157287"/>
                      </a:xfrm>
                      <a:prstGeom prst="rect">
                        <a:avLst/>
                      </a:prstGeom>
                      <a:blipFill dpi="0" rotWithShape="0">
                        <a:blip r:embed="rId5"/>
                        <a:srcRect/>
                        <a:tile tx="0" ty="0" sx="100000" sy="100000" flip="none" algn="tl"/>
                      </a:blipFill>
                    </p:spPr>
                  </p:pic>
                </p:oleObj>
              </mc:Fallback>
            </mc:AlternateContent>
          </a:graphicData>
        </a:graphic>
      </p:graphicFrame>
      <p:sp>
        <p:nvSpPr>
          <p:cNvPr id="14343" name="Rectangle 6"/>
          <p:cNvSpPr>
            <a:spLocks noChangeArrowheads="1"/>
          </p:cNvSpPr>
          <p:nvPr/>
        </p:nvSpPr>
        <p:spPr bwMode="auto">
          <a:xfrm>
            <a:off x="461963" y="4000500"/>
            <a:ext cx="7777162" cy="1931988"/>
          </a:xfrm>
          <a:prstGeom prst="rect">
            <a:avLst/>
          </a:prstGeom>
          <a:noFill/>
          <a:ln w="9525">
            <a:noFill/>
            <a:miter lim="800000"/>
            <a:headEnd/>
            <a:tailEnd/>
          </a:ln>
        </p:spPr>
        <p:txBody>
          <a:bodyPr/>
          <a:lstStyle/>
          <a:p>
            <a:pPr marL="342900" indent="-342900" algn="just">
              <a:spcBef>
                <a:spcPct val="20000"/>
              </a:spcBef>
              <a:buFontTx/>
              <a:buChar char="•"/>
              <a:defRPr/>
            </a:pPr>
            <a:r>
              <a:rPr lang="fa-IR" sz="2200" b="1" dirty="0">
                <a:latin typeface="Arial" charset="0"/>
                <a:cs typeface="+mn-cs"/>
              </a:rPr>
              <a:t>اگر مسئله فوق را بخواهيد با استفاده از جدول حل كنيد، با مراجعه به جدول ارزش فعلی یک قسط سالیانه یک ریالی در یک دوره عدد مندرج در زير ستون 8% مقابل دوره 6 را بخوانيد. با مراجعه به جدول خواهيد ديد كه عدد 4.6229  نوشته شده است. با تقسيم كردن عدد 83212 بر عدد 4.6229  بدست آمده از جدول، جواب مورد نظر يعني 18000 بدست خواهد آمد.</a:t>
            </a:r>
            <a:r>
              <a:rPr lang="fa-IR" sz="2200" dirty="0">
                <a:latin typeface="Arial" charset="0"/>
                <a:cs typeface="+mn-cs"/>
              </a:rPr>
              <a:t> </a:t>
            </a:r>
            <a:endParaRPr lang="en-US" sz="2200" dirty="0">
              <a:latin typeface="Arial" charset="0"/>
              <a:cs typeface="+mn-cs"/>
            </a:endParaRPr>
          </a:p>
        </p:txBody>
      </p:sp>
      <p:sp>
        <p:nvSpPr>
          <p:cNvPr id="9" name="Rectangle 3"/>
          <p:cNvSpPr txBox="1">
            <a:spLocks noChangeArrowheads="1"/>
          </p:cNvSpPr>
          <p:nvPr/>
        </p:nvSpPr>
        <p:spPr bwMode="auto">
          <a:xfrm>
            <a:off x="319088" y="3214688"/>
            <a:ext cx="7777162" cy="633412"/>
          </a:xfrm>
          <a:prstGeom prst="rect">
            <a:avLst/>
          </a:prstGeom>
          <a:noFill/>
          <a:ln w="9525">
            <a:noFill/>
            <a:miter lim="800000"/>
            <a:headEnd/>
            <a:tailEnd/>
          </a:ln>
        </p:spPr>
        <p:txBody>
          <a:bodyPr/>
          <a:lstStyle/>
          <a:p>
            <a:pPr marL="342900" indent="-342900" algn="ctr">
              <a:spcBef>
                <a:spcPct val="20000"/>
              </a:spcBef>
              <a:defRPr/>
            </a:pPr>
            <a:r>
              <a:rPr lang="fa-IR" sz="2400" b="1" kern="0" dirty="0">
                <a:latin typeface="+mn-lt"/>
                <a:cs typeface="B Titr" pitchFamily="2" charset="-78"/>
              </a:rPr>
              <a:t>18000 = 4.6229 ÷ 83212 = </a:t>
            </a:r>
            <a:r>
              <a:rPr lang="en-US" sz="2400" b="1" kern="0" dirty="0">
                <a:latin typeface="+mn-lt"/>
                <a:cs typeface="B Titr" pitchFamily="2" charset="-78"/>
              </a:rPr>
              <a:t>x</a:t>
            </a:r>
            <a:r>
              <a:rPr lang="fa-IR" sz="2400" b="1" kern="0" dirty="0">
                <a:latin typeface="+mn-lt"/>
                <a:cs typeface="B Titr" pitchFamily="2" charset="-78"/>
              </a:rPr>
              <a:t>    </a:t>
            </a:r>
            <a:r>
              <a:rPr lang="fa-IR" sz="2400" b="1" kern="0" dirty="0">
                <a:latin typeface="+mn-lt"/>
                <a:cs typeface="+mn-cs"/>
              </a:rPr>
              <a:t>→</a:t>
            </a:r>
            <a:r>
              <a:rPr lang="fa-IR" sz="2400" b="1" kern="0" dirty="0">
                <a:latin typeface="+mn-lt"/>
                <a:cs typeface="B Titr" pitchFamily="2" charset="-78"/>
              </a:rPr>
              <a:t>   83212 = </a:t>
            </a:r>
            <a:r>
              <a:rPr lang="en-US" sz="2400" b="1" kern="0" dirty="0">
                <a:latin typeface="+mn-lt"/>
                <a:cs typeface="B Titr" pitchFamily="2" charset="-78"/>
              </a:rPr>
              <a:t>x</a:t>
            </a:r>
            <a:r>
              <a:rPr lang="fa-IR" sz="2400" b="1" kern="0" dirty="0">
                <a:latin typeface="+mn-lt"/>
                <a:cs typeface="B Titr" pitchFamily="2" charset="-78"/>
              </a:rPr>
              <a:t> × 4.6229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algn="just">
              <a:defRPr/>
            </a:pPr>
            <a:r>
              <a:rPr lang="fa-IR" sz="2400" b="1" dirty="0" smtClean="0">
                <a:solidFill>
                  <a:srgbClr val="0000FF"/>
                </a:solidFill>
                <a:cs typeface="+mn-cs"/>
              </a:rPr>
              <a:t>مثال 9: ارزش فعلي 4 قسط مساوي 25000 ريالي با نرخ بهره 10 درصد چقدر مي شود؟</a:t>
            </a:r>
            <a:endParaRPr lang="en-US" sz="2400" b="1" dirty="0" smtClean="0">
              <a:solidFill>
                <a:srgbClr val="0000FF"/>
              </a:solidFill>
              <a:cs typeface="+mn-cs"/>
            </a:endParaRPr>
          </a:p>
        </p:txBody>
      </p:sp>
      <p:sp>
        <p:nvSpPr>
          <p:cNvPr id="17412" name="Rectangle 3"/>
          <p:cNvSpPr>
            <a:spLocks noGrp="1" noChangeArrowheads="1"/>
          </p:cNvSpPr>
          <p:nvPr>
            <p:ph type="body" sz="half" idx="1"/>
          </p:nvPr>
        </p:nvSpPr>
        <p:spPr>
          <a:xfrm>
            <a:off x="247650" y="3214688"/>
            <a:ext cx="7921625" cy="785812"/>
          </a:xfrm>
        </p:spPr>
        <p:txBody>
          <a:bodyPr/>
          <a:lstStyle/>
          <a:p>
            <a:pPr algn="ctr">
              <a:lnSpc>
                <a:spcPct val="80000"/>
              </a:lnSpc>
              <a:buFontTx/>
              <a:buNone/>
            </a:pPr>
            <a:r>
              <a:rPr lang="fa-IR" sz="2400" b="1" smtClean="0">
                <a:cs typeface="B Mitra" panose="00000400000000000000" pitchFamily="2" charset="-78"/>
              </a:rPr>
              <a:t> (عامل تنزيل اقساط مساوی </a:t>
            </a:r>
            <a:r>
              <a:rPr lang="en-US" sz="2400" b="1" smtClean="0">
                <a:cs typeface="B Mitra" panose="00000400000000000000" pitchFamily="2" charset="-78"/>
              </a:rPr>
              <a:t>P = A (</a:t>
            </a:r>
            <a:endParaRPr lang="fa-IR" sz="2400" b="1" smtClean="0">
              <a:cs typeface="B Mitra" panose="00000400000000000000" pitchFamily="2" charset="-78"/>
            </a:endParaRPr>
          </a:p>
          <a:p>
            <a:pPr algn="ctr">
              <a:lnSpc>
                <a:spcPct val="80000"/>
              </a:lnSpc>
              <a:buFontTx/>
              <a:buNone/>
            </a:pPr>
            <a:r>
              <a:rPr lang="fa-IR" sz="2400" b="1" smtClean="0">
                <a:cs typeface="B Titr" panose="00000700000000000000" pitchFamily="2" charset="-78"/>
              </a:rPr>
              <a:t> 79247 = 3.1699 × 25000 </a:t>
            </a:r>
            <a:r>
              <a:rPr lang="en-US" sz="2400" b="1" smtClean="0">
                <a:cs typeface="B Titr" panose="00000700000000000000" pitchFamily="2" charset="-78"/>
              </a:rPr>
              <a:t>= </a:t>
            </a:r>
            <a:r>
              <a:rPr lang="fa-IR" sz="2400" b="1" smtClean="0">
                <a:cs typeface="B Titr" panose="00000700000000000000" pitchFamily="2" charset="-78"/>
              </a:rPr>
              <a:t> </a:t>
            </a:r>
            <a:r>
              <a:rPr lang="en-US" sz="2400" b="1" smtClean="0">
                <a:cs typeface="B Titr" panose="00000700000000000000" pitchFamily="2" charset="-78"/>
              </a:rPr>
              <a:t>      </a:t>
            </a:r>
          </a:p>
        </p:txBody>
      </p:sp>
      <p:sp>
        <p:nvSpPr>
          <p:cNvPr id="17413" name="Rectangle 4"/>
          <p:cNvSpPr>
            <a:spLocks noChangeArrowheads="1"/>
          </p:cNvSpPr>
          <p:nvPr/>
        </p:nvSpPr>
        <p:spPr bwMode="auto">
          <a:xfrm>
            <a:off x="0" y="312420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7410" name="Object 2" descr="Parchment"/>
          <p:cNvGraphicFramePr>
            <a:graphicFrameLocks noGrp="1" noChangeAspect="1"/>
          </p:cNvGraphicFramePr>
          <p:nvPr>
            <p:ph sz="half" idx="2"/>
          </p:nvPr>
        </p:nvGraphicFramePr>
        <p:xfrm>
          <a:off x="1774825" y="1484313"/>
          <a:ext cx="5118100" cy="1230312"/>
        </p:xfrm>
        <a:graphic>
          <a:graphicData uri="http://schemas.openxmlformats.org/presentationml/2006/ole">
            <mc:AlternateContent xmlns:mc="http://schemas.openxmlformats.org/markup-compatibility/2006">
              <mc:Choice xmlns:v="urn:schemas-microsoft-com:vml" Requires="v">
                <p:oleObj spid="_x0000_s17426" name="Equation" r:id="rId3" imgW="1904760" imgH="596880" progId="Equation.3">
                  <p:embed/>
                </p:oleObj>
              </mc:Choice>
              <mc:Fallback>
                <p:oleObj name="Equation" r:id="rId3" imgW="1904760" imgH="596880" progId="Equation.3">
                  <p:embed/>
                  <p:pic>
                    <p:nvPicPr>
                      <p:cNvPr id="0" name="Object 2"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1484313"/>
                        <a:ext cx="5118100" cy="1230312"/>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3"/>
          <p:cNvSpPr txBox="1">
            <a:spLocks noChangeArrowheads="1"/>
          </p:cNvSpPr>
          <p:nvPr/>
        </p:nvSpPr>
        <p:spPr bwMode="auto">
          <a:xfrm>
            <a:off x="319088" y="4214813"/>
            <a:ext cx="7921625" cy="2286000"/>
          </a:xfrm>
          <a:prstGeom prst="rect">
            <a:avLst/>
          </a:prstGeom>
          <a:noFill/>
          <a:ln w="9525">
            <a:noFill/>
            <a:miter lim="800000"/>
            <a:headEnd/>
            <a:tailEnd/>
          </a:ln>
        </p:spPr>
        <p:txBody>
          <a:bodyPr/>
          <a:lstStyle/>
          <a:p>
            <a:pPr marL="342900" indent="-342900" algn="just" eaLnBrk="0" hangingPunct="0">
              <a:lnSpc>
                <a:spcPct val="80000"/>
              </a:lnSpc>
              <a:spcBef>
                <a:spcPct val="20000"/>
              </a:spcBef>
              <a:buFontTx/>
              <a:buChar char="•"/>
              <a:defRPr/>
            </a:pPr>
            <a:r>
              <a:rPr lang="fa-IR" sz="2400" b="1" kern="0" dirty="0">
                <a:latin typeface="+mn-lt"/>
                <a:cs typeface="B Mitra" pitchFamily="2" charset="-78"/>
              </a:rPr>
              <a:t>اگر مسئله فوق را بخواهيد با استفاده از جدول حل كنيد، با مراجعه به جدول ارزش فعلي يک قسط يك ريالي براي </a:t>
            </a:r>
            <a:r>
              <a:rPr lang="en-US" sz="2400" b="1" kern="0" dirty="0">
                <a:latin typeface="+mn-lt"/>
                <a:cs typeface="B Mitra" pitchFamily="2" charset="-78"/>
              </a:rPr>
              <a:t>n</a:t>
            </a:r>
            <a:r>
              <a:rPr lang="fa-IR" sz="2400" b="1" kern="0" dirty="0">
                <a:latin typeface="+mn-lt"/>
                <a:cs typeface="B Mitra" pitchFamily="2" charset="-78"/>
              </a:rPr>
              <a:t>  دوره، در زير ستون 10% مقابل دوره 4 را بخوانيد. با مراجعه به جدول خواهيد ديد كه عدد 3.1699 نوشته شده است، بنابراين:</a:t>
            </a:r>
            <a:r>
              <a:rPr lang="fa-IR" sz="2400" kern="0" dirty="0">
                <a:latin typeface="+mn-lt"/>
                <a:cs typeface="B Mitra" pitchFamily="2" charset="-78"/>
              </a:rPr>
              <a:t> </a:t>
            </a:r>
            <a:endParaRPr lang="en-US" sz="2400" kern="0" dirty="0">
              <a:latin typeface="+mn-lt"/>
              <a:cs typeface="B Mitra" pitchFamily="2" charset="-78"/>
            </a:endParaRPr>
          </a:p>
          <a:p>
            <a:pPr marL="342900" indent="-342900" algn="just" eaLnBrk="0" hangingPunct="0">
              <a:lnSpc>
                <a:spcPct val="80000"/>
              </a:lnSpc>
              <a:spcBef>
                <a:spcPct val="20000"/>
              </a:spcBef>
              <a:defRPr/>
            </a:pPr>
            <a:endParaRPr lang="fa-IR" sz="2400" kern="0" dirty="0">
              <a:latin typeface="+mn-lt"/>
              <a:cs typeface="B Mitra" pitchFamily="2" charset="-78"/>
            </a:endParaRPr>
          </a:p>
          <a:p>
            <a:pPr marL="342900" indent="-342900" algn="ctr" eaLnBrk="0" hangingPunct="0">
              <a:lnSpc>
                <a:spcPct val="80000"/>
              </a:lnSpc>
              <a:spcBef>
                <a:spcPct val="20000"/>
              </a:spcBef>
              <a:defRPr/>
            </a:pPr>
            <a:r>
              <a:rPr lang="fa-IR" sz="2400" b="1" kern="0" dirty="0">
                <a:latin typeface="+mn-lt"/>
                <a:cs typeface="B Mitra" pitchFamily="2" charset="-78"/>
              </a:rPr>
              <a:t> (عامل تنزيل اقساط مساوی </a:t>
            </a:r>
            <a:r>
              <a:rPr lang="en-US" sz="2400" b="1" kern="0" dirty="0">
                <a:latin typeface="+mn-lt"/>
                <a:cs typeface="B Mitra" pitchFamily="2" charset="-78"/>
              </a:rPr>
              <a:t>P = A (</a:t>
            </a:r>
            <a:endParaRPr lang="fa-IR" sz="2400" b="1" kern="0" dirty="0">
              <a:latin typeface="+mn-lt"/>
              <a:cs typeface="B Mitra" pitchFamily="2" charset="-78"/>
            </a:endParaRPr>
          </a:p>
          <a:p>
            <a:pPr marL="342900" indent="-342900" algn="ctr" eaLnBrk="0" hangingPunct="0">
              <a:lnSpc>
                <a:spcPct val="80000"/>
              </a:lnSpc>
              <a:spcBef>
                <a:spcPct val="20000"/>
              </a:spcBef>
              <a:defRPr/>
            </a:pPr>
            <a:r>
              <a:rPr lang="fa-IR" sz="2400" b="1" kern="0" dirty="0">
                <a:latin typeface="+mn-lt"/>
                <a:cs typeface="B Titr" pitchFamily="2" charset="-78"/>
              </a:rPr>
              <a:t>79247 = 3.1699 × 25000</a:t>
            </a:r>
            <a:r>
              <a:rPr lang="en-US" sz="2400" b="1" kern="0" dirty="0">
                <a:latin typeface="+mn-lt"/>
                <a:cs typeface="B Titr" pitchFamily="2" charset="-78"/>
              </a:rPr>
              <a:t>     =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50" y="7858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319088" y="214313"/>
            <a:ext cx="7777162" cy="1000125"/>
          </a:xfrm>
        </p:spPr>
        <p:txBody>
          <a:bodyPr/>
          <a:lstStyle/>
          <a:p>
            <a:pPr algn="r">
              <a:defRPr/>
            </a:pPr>
            <a:r>
              <a:rPr lang="fa-IR" sz="2400" b="1" dirty="0" smtClean="0">
                <a:solidFill>
                  <a:srgbClr val="0000FF"/>
                </a:solidFill>
                <a:cs typeface="B Titr" pitchFamily="2" charset="-78"/>
              </a:rPr>
              <a:t/>
            </a:r>
            <a:br>
              <a:rPr lang="fa-IR" sz="2400" b="1" dirty="0" smtClean="0">
                <a:solidFill>
                  <a:srgbClr val="0000FF"/>
                </a:solidFill>
                <a:cs typeface="B Titr" pitchFamily="2" charset="-78"/>
              </a:rPr>
            </a:br>
            <a:r>
              <a:rPr lang="fa-IR" sz="2400" b="1" dirty="0" smtClean="0">
                <a:solidFill>
                  <a:srgbClr val="0000FF"/>
                </a:solidFill>
                <a:cs typeface="+mn-cs"/>
              </a:rPr>
              <a:t>مثال 9 : ارزش فعلي 4 قسط مساوي 25000 ريالي با چه نرخ بهره اي 80992 ريال ميشود؟</a:t>
            </a:r>
            <a:r>
              <a:rPr lang="fa-IR" sz="2400" b="1" dirty="0" smtClean="0">
                <a:solidFill>
                  <a:srgbClr val="0000FF"/>
                </a:solidFill>
                <a:cs typeface="B Titr" pitchFamily="2" charset="-78"/>
              </a:rPr>
              <a:t/>
            </a:r>
            <a:br>
              <a:rPr lang="fa-IR" sz="2400" b="1" dirty="0" smtClean="0">
                <a:solidFill>
                  <a:srgbClr val="0000FF"/>
                </a:solidFill>
                <a:cs typeface="B Titr" pitchFamily="2" charset="-78"/>
              </a:rPr>
            </a:br>
            <a:r>
              <a:rPr lang="fa-IR" sz="1800" b="1" dirty="0" smtClean="0"/>
              <a:t/>
            </a:r>
            <a:br>
              <a:rPr lang="fa-IR" sz="1800" b="1" dirty="0" smtClean="0"/>
            </a:br>
            <a:endParaRPr lang="en-US" sz="1800" b="1" dirty="0" smtClean="0">
              <a:cs typeface="B Titr" pitchFamily="2" charset="-78"/>
            </a:endParaRPr>
          </a:p>
        </p:txBody>
      </p:sp>
      <p:sp>
        <p:nvSpPr>
          <p:cNvPr id="18436" name="Rectangle 3"/>
          <p:cNvSpPr>
            <a:spLocks noGrp="1" noChangeArrowheads="1"/>
          </p:cNvSpPr>
          <p:nvPr>
            <p:ph type="body" sz="half" idx="1"/>
          </p:nvPr>
        </p:nvSpPr>
        <p:spPr>
          <a:xfrm>
            <a:off x="461963" y="3929063"/>
            <a:ext cx="7561262" cy="1785937"/>
          </a:xfrm>
        </p:spPr>
        <p:txBody>
          <a:bodyPr/>
          <a:lstStyle/>
          <a:p>
            <a:pPr algn="just">
              <a:lnSpc>
                <a:spcPct val="90000"/>
              </a:lnSpc>
            </a:pPr>
            <a:r>
              <a:rPr lang="fa-IR" sz="2200" b="1" smtClean="0"/>
              <a:t>با مراجعه به جدول ارزش فعلی یک قسط سالیانه  یک ریالی، در مقابل دوره 4 ببينيد در زير كدام  ستون عدد 3.2397 نوشته شده است. با مراجعه به جدول خواهيد ديد كه اين عدد در زير ستون 9%  نوشته شده است.</a:t>
            </a:r>
            <a:r>
              <a:rPr lang="fa-IR" sz="2200" smtClean="0"/>
              <a:t> </a:t>
            </a:r>
            <a:endParaRPr lang="en-US" sz="2200" b="1" smtClean="0"/>
          </a:p>
        </p:txBody>
      </p:sp>
      <p:sp>
        <p:nvSpPr>
          <p:cNvPr id="18437" name="Rectangle 4"/>
          <p:cNvSpPr>
            <a:spLocks noChangeArrowheads="1"/>
          </p:cNvSpPr>
          <p:nvPr/>
        </p:nvSpPr>
        <p:spPr bwMode="auto">
          <a:xfrm>
            <a:off x="0" y="3114675"/>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8434" name="Object 2" descr="Parchment"/>
          <p:cNvGraphicFramePr>
            <a:graphicFrameLocks noGrp="1" noChangeAspect="1"/>
          </p:cNvGraphicFramePr>
          <p:nvPr>
            <p:ph sz="half" idx="2"/>
          </p:nvPr>
        </p:nvGraphicFramePr>
        <p:xfrm>
          <a:off x="2390775" y="1428750"/>
          <a:ext cx="3670300" cy="1296988"/>
        </p:xfrm>
        <a:graphic>
          <a:graphicData uri="http://schemas.openxmlformats.org/presentationml/2006/ole">
            <mc:AlternateContent xmlns:mc="http://schemas.openxmlformats.org/markup-compatibility/2006">
              <mc:Choice xmlns:v="urn:schemas-microsoft-com:vml" Requires="v">
                <p:oleObj spid="_x0000_s18450" name="Equation" r:id="rId3" imgW="1688760" imgH="596880" progId="Equation.3">
                  <p:embed/>
                </p:oleObj>
              </mc:Choice>
              <mc:Fallback>
                <p:oleObj name="Equation" r:id="rId3" imgW="1688760" imgH="596880" progId="Equation.3">
                  <p:embed/>
                  <p:pic>
                    <p:nvPicPr>
                      <p:cNvPr id="0" name="Object 2"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775" y="1428750"/>
                        <a:ext cx="3670300" cy="1296988"/>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2"/>
          <p:cNvSpPr txBox="1">
            <a:spLocks noChangeArrowheads="1"/>
          </p:cNvSpPr>
          <p:nvPr/>
        </p:nvSpPr>
        <p:spPr bwMode="auto">
          <a:xfrm>
            <a:off x="461963" y="2857500"/>
            <a:ext cx="7777162" cy="714375"/>
          </a:xfrm>
          <a:prstGeom prst="rect">
            <a:avLst/>
          </a:prstGeom>
          <a:noFill/>
          <a:ln w="9525">
            <a:noFill/>
            <a:miter lim="800000"/>
            <a:headEnd/>
            <a:tailEnd/>
          </a:ln>
        </p:spPr>
        <p:txBody>
          <a:bodyPr anchor="ctr"/>
          <a:lstStyle/>
          <a:p>
            <a:pPr eaLnBrk="0" hangingPunct="0">
              <a:defRPr/>
            </a:pPr>
            <a:r>
              <a:rPr lang="fa-IR" sz="2400" b="1" kern="0" dirty="0">
                <a:solidFill>
                  <a:srgbClr val="0000FF"/>
                </a:solidFill>
                <a:latin typeface="+mj-lt"/>
                <a:ea typeface="+mj-ea"/>
                <a:cs typeface="B Titr" pitchFamily="2" charset="-78"/>
              </a:rPr>
              <a:t/>
            </a:r>
            <a:br>
              <a:rPr lang="fa-IR" sz="2400" b="1" kern="0" dirty="0">
                <a:solidFill>
                  <a:srgbClr val="0000FF"/>
                </a:solidFill>
                <a:latin typeface="+mj-lt"/>
                <a:ea typeface="+mj-ea"/>
                <a:cs typeface="B Titr" pitchFamily="2" charset="-78"/>
              </a:rPr>
            </a:br>
            <a:r>
              <a:rPr lang="fa-IR" sz="2400" b="1" kern="0" dirty="0">
                <a:solidFill>
                  <a:schemeClr val="tx2"/>
                </a:solidFill>
                <a:latin typeface="+mj-lt"/>
                <a:ea typeface="+mj-ea"/>
                <a:cs typeface="B Titr" pitchFamily="2" charset="-78"/>
              </a:rPr>
              <a:t/>
            </a:r>
            <a:br>
              <a:rPr lang="fa-IR" sz="2400" b="1" kern="0" dirty="0">
                <a:solidFill>
                  <a:schemeClr val="tx2"/>
                </a:solidFill>
                <a:latin typeface="+mj-lt"/>
                <a:ea typeface="+mj-ea"/>
                <a:cs typeface="B Titr" pitchFamily="2" charset="-78"/>
              </a:rPr>
            </a:br>
            <a:r>
              <a:rPr lang="fa-IR" sz="2400" b="1" kern="0" dirty="0">
                <a:solidFill>
                  <a:schemeClr val="tx2"/>
                </a:solidFill>
                <a:latin typeface="+mj-lt"/>
                <a:ea typeface="+mj-ea"/>
                <a:cs typeface="B Titr" pitchFamily="2" charset="-78"/>
              </a:rPr>
              <a:t>3.2397 = 25000 ÷ 80992 = </a:t>
            </a:r>
            <a:r>
              <a:rPr lang="en-US" sz="2400" b="1" kern="0" dirty="0">
                <a:solidFill>
                  <a:schemeClr val="tx2"/>
                </a:solidFill>
                <a:latin typeface="+mj-lt"/>
                <a:ea typeface="+mj-ea"/>
                <a:cs typeface="B Titr" pitchFamily="2" charset="-78"/>
              </a:rPr>
              <a:t>x</a:t>
            </a:r>
            <a:r>
              <a:rPr lang="fa-IR" sz="2400" b="1" kern="0" dirty="0">
                <a:solidFill>
                  <a:schemeClr val="tx2"/>
                </a:solidFill>
                <a:latin typeface="+mj-lt"/>
                <a:ea typeface="+mj-ea"/>
                <a:cs typeface="B Titr" pitchFamily="2" charset="-78"/>
              </a:rPr>
              <a:t>     </a:t>
            </a:r>
            <a:r>
              <a:rPr lang="fa-IR" sz="2400" b="1" kern="0" dirty="0">
                <a:solidFill>
                  <a:schemeClr val="tx2"/>
                </a:solidFill>
                <a:latin typeface="+mj-lt"/>
                <a:ea typeface="+mj-ea"/>
                <a:cs typeface="+mj-cs"/>
              </a:rPr>
              <a:t>→</a:t>
            </a:r>
            <a:r>
              <a:rPr lang="fa-IR" sz="2400" b="1" kern="0" dirty="0">
                <a:solidFill>
                  <a:schemeClr val="tx2"/>
                </a:solidFill>
                <a:latin typeface="+mj-lt"/>
                <a:ea typeface="+mj-ea"/>
                <a:cs typeface="B Titr" pitchFamily="2" charset="-78"/>
              </a:rPr>
              <a:t>     80992 = </a:t>
            </a:r>
            <a:r>
              <a:rPr lang="en-US" sz="2400" b="1" kern="0" dirty="0">
                <a:solidFill>
                  <a:schemeClr val="tx2"/>
                </a:solidFill>
                <a:latin typeface="+mj-lt"/>
                <a:ea typeface="+mj-ea"/>
                <a:cs typeface="B Titr" pitchFamily="2" charset="-78"/>
              </a:rPr>
              <a:t>x</a:t>
            </a:r>
            <a:r>
              <a:rPr lang="fa-IR" sz="2400" b="1" kern="0" dirty="0">
                <a:solidFill>
                  <a:schemeClr val="tx2"/>
                </a:solidFill>
                <a:latin typeface="+mj-lt"/>
                <a:ea typeface="+mj-ea"/>
                <a:cs typeface="B Titr" pitchFamily="2" charset="-78"/>
              </a:rPr>
              <a:t> × 25000</a:t>
            </a:r>
            <a:br>
              <a:rPr lang="fa-IR" sz="2400" b="1" kern="0" dirty="0">
                <a:solidFill>
                  <a:schemeClr val="tx2"/>
                </a:solidFill>
                <a:latin typeface="+mj-lt"/>
                <a:ea typeface="+mj-ea"/>
                <a:cs typeface="B Titr" pitchFamily="2" charset="-78"/>
              </a:rPr>
            </a:br>
            <a:r>
              <a:rPr lang="fa-IR" b="1" kern="0" dirty="0">
                <a:solidFill>
                  <a:schemeClr val="tx2"/>
                </a:solidFill>
                <a:latin typeface="+mj-lt"/>
                <a:ea typeface="+mj-ea"/>
                <a:cs typeface="+mj-cs"/>
              </a:rPr>
              <a:t/>
            </a:r>
            <a:br>
              <a:rPr lang="fa-IR" b="1" kern="0" dirty="0">
                <a:solidFill>
                  <a:schemeClr val="tx2"/>
                </a:solidFill>
                <a:latin typeface="+mj-lt"/>
                <a:ea typeface="+mj-ea"/>
                <a:cs typeface="+mj-cs"/>
              </a:rPr>
            </a:br>
            <a:endParaRPr lang="en-US" b="1" kern="0" dirty="0">
              <a:solidFill>
                <a:schemeClr val="tx2"/>
              </a:solidFill>
              <a:latin typeface="+mj-lt"/>
              <a:ea typeface="+mj-ea"/>
              <a:cs typeface="B Titr" pitchFamily="2" charset="-78"/>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642938"/>
            <a:ext cx="78486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31800" y="260350"/>
            <a:ext cx="7777163" cy="1143000"/>
          </a:xfrm>
        </p:spPr>
        <p:txBody>
          <a:bodyPr/>
          <a:lstStyle/>
          <a:p>
            <a:pPr algn="r">
              <a:defRPr/>
            </a:pPr>
            <a:r>
              <a:rPr lang="fa-IR" sz="2400" b="1" dirty="0" smtClean="0">
                <a:solidFill>
                  <a:srgbClr val="0000FF"/>
                </a:solidFill>
                <a:cs typeface="+mn-cs"/>
              </a:rPr>
              <a:t>مثال8: ارزش فعلي چند قسط مساوي 25000 ريالي با  نرخ بهره  8 درصد 99818 ريال مي شود؟</a:t>
            </a:r>
            <a:endParaRPr lang="en-US" sz="2400" b="1" dirty="0" smtClean="0">
              <a:cs typeface="+mn-cs"/>
            </a:endParaRPr>
          </a:p>
        </p:txBody>
      </p:sp>
      <p:sp>
        <p:nvSpPr>
          <p:cNvPr id="19460" name="Rectangle 3"/>
          <p:cNvSpPr>
            <a:spLocks noGrp="1" noChangeArrowheads="1"/>
          </p:cNvSpPr>
          <p:nvPr>
            <p:ph type="body" sz="half" idx="1"/>
          </p:nvPr>
        </p:nvSpPr>
        <p:spPr>
          <a:xfrm>
            <a:off x="962025" y="3500438"/>
            <a:ext cx="6145213" cy="571500"/>
          </a:xfrm>
        </p:spPr>
        <p:txBody>
          <a:bodyPr/>
          <a:lstStyle/>
          <a:p>
            <a:pPr algn="just">
              <a:buFontTx/>
              <a:buNone/>
            </a:pPr>
            <a:r>
              <a:rPr lang="fa-IR" sz="2800" b="1" smtClean="0">
                <a:cs typeface="B Mitra" panose="00000400000000000000" pitchFamily="2" charset="-78"/>
              </a:rPr>
              <a:t>از طريق آزمايش و خطا عدد 5 براي </a:t>
            </a:r>
            <a:r>
              <a:rPr lang="en-US" sz="2800" b="1" smtClean="0">
                <a:cs typeface="B Mitra" panose="00000400000000000000" pitchFamily="2" charset="-78"/>
              </a:rPr>
              <a:t>n</a:t>
            </a:r>
            <a:r>
              <a:rPr lang="fa-IR" sz="2800" b="1" smtClean="0">
                <a:cs typeface="B Mitra" panose="00000400000000000000" pitchFamily="2" charset="-78"/>
              </a:rPr>
              <a:t>  بدست مي آيد. </a:t>
            </a:r>
          </a:p>
        </p:txBody>
      </p:sp>
      <p:sp>
        <p:nvSpPr>
          <p:cNvPr id="19461" name="Rectangle 4"/>
          <p:cNvSpPr>
            <a:spLocks noChangeArrowheads="1"/>
          </p:cNvSpPr>
          <p:nvPr/>
        </p:nvSpPr>
        <p:spPr bwMode="auto">
          <a:xfrm>
            <a:off x="0" y="31194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9462" name="Rectangle 6"/>
          <p:cNvSpPr>
            <a:spLocks noChangeArrowheads="1"/>
          </p:cNvSpPr>
          <p:nvPr/>
        </p:nvSpPr>
        <p:spPr bwMode="auto">
          <a:xfrm>
            <a:off x="461963" y="2714625"/>
            <a:ext cx="77771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1900" b="1">
                <a:solidFill>
                  <a:schemeClr val="tx2"/>
                </a:solidFill>
                <a:cs typeface="B Titr" panose="00000700000000000000" pitchFamily="2" charset="-78"/>
              </a:rPr>
              <a:t/>
            </a:r>
            <a:br>
              <a:rPr lang="fa-IR" sz="1900" b="1">
                <a:solidFill>
                  <a:schemeClr val="tx2"/>
                </a:solidFill>
                <a:cs typeface="B Titr" panose="00000700000000000000" pitchFamily="2" charset="-78"/>
              </a:rPr>
            </a:br>
            <a:r>
              <a:rPr lang="fa-IR" sz="1900" b="1">
                <a:solidFill>
                  <a:schemeClr val="tx2"/>
                </a:solidFill>
                <a:cs typeface="B Titr" panose="00000700000000000000" pitchFamily="2" charset="-78"/>
              </a:rPr>
              <a:t>3.9927 = 25000 ÷ 99818 = </a:t>
            </a:r>
            <a:r>
              <a:rPr lang="en-US" sz="1900" b="1">
                <a:solidFill>
                  <a:schemeClr val="tx2"/>
                </a:solidFill>
                <a:cs typeface="B Titr" panose="00000700000000000000" pitchFamily="2" charset="-78"/>
              </a:rPr>
              <a:t>x</a:t>
            </a:r>
            <a:r>
              <a:rPr lang="fa-IR" sz="1900" b="1">
                <a:solidFill>
                  <a:schemeClr val="tx2"/>
                </a:solidFill>
                <a:cs typeface="B Titr" panose="00000700000000000000" pitchFamily="2" charset="-78"/>
              </a:rPr>
              <a:t>     </a:t>
            </a:r>
            <a:r>
              <a:rPr lang="fa-IR" sz="1900" b="1">
                <a:solidFill>
                  <a:schemeClr val="tx2"/>
                </a:solidFill>
              </a:rPr>
              <a:t>→</a:t>
            </a:r>
            <a:r>
              <a:rPr lang="fa-IR" sz="1900" b="1">
                <a:solidFill>
                  <a:schemeClr val="tx2"/>
                </a:solidFill>
                <a:cs typeface="B Titr" panose="00000700000000000000" pitchFamily="2" charset="-78"/>
              </a:rPr>
              <a:t>     99818 = </a:t>
            </a:r>
            <a:r>
              <a:rPr lang="en-US" sz="1900" b="1">
                <a:solidFill>
                  <a:schemeClr val="tx2"/>
                </a:solidFill>
                <a:cs typeface="B Titr" panose="00000700000000000000" pitchFamily="2" charset="-78"/>
              </a:rPr>
              <a:t>x</a:t>
            </a:r>
            <a:r>
              <a:rPr lang="fa-IR" sz="1900" b="1">
                <a:solidFill>
                  <a:schemeClr val="tx2"/>
                </a:solidFill>
                <a:cs typeface="B Titr" panose="00000700000000000000" pitchFamily="2" charset="-78"/>
              </a:rPr>
              <a:t> × 25000</a:t>
            </a:r>
            <a:endParaRPr lang="en-US" sz="1900" b="1">
              <a:solidFill>
                <a:schemeClr val="tx2"/>
              </a:solidFill>
              <a:cs typeface="B Titr" panose="00000700000000000000" pitchFamily="2" charset="-78"/>
            </a:endParaRPr>
          </a:p>
        </p:txBody>
      </p:sp>
      <p:graphicFrame>
        <p:nvGraphicFramePr>
          <p:cNvPr id="19458" name="Object 2" descr="Parchment"/>
          <p:cNvGraphicFramePr>
            <a:graphicFrameLocks noGrp="1" noChangeAspect="1"/>
          </p:cNvGraphicFramePr>
          <p:nvPr>
            <p:ph sz="half" idx="2"/>
          </p:nvPr>
        </p:nvGraphicFramePr>
        <p:xfrm>
          <a:off x="2679700" y="1428750"/>
          <a:ext cx="3316288" cy="1143000"/>
        </p:xfrm>
        <a:graphic>
          <a:graphicData uri="http://schemas.openxmlformats.org/presentationml/2006/ole">
            <mc:AlternateContent xmlns:mc="http://schemas.openxmlformats.org/markup-compatibility/2006">
              <mc:Choice xmlns:v="urn:schemas-microsoft-com:vml" Requires="v">
                <p:oleObj spid="_x0000_s19475" name="Equation" r:id="rId3" imgW="1879560" imgH="647640" progId="Equation.3">
                  <p:embed/>
                </p:oleObj>
              </mc:Choice>
              <mc:Fallback>
                <p:oleObj name="Equation" r:id="rId3" imgW="1879560" imgH="647640" progId="Equation.3">
                  <p:embed/>
                  <p:pic>
                    <p:nvPicPr>
                      <p:cNvPr id="0" name="Object 2"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1428750"/>
                        <a:ext cx="3316288" cy="1143000"/>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2"/>
          <p:cNvSpPr txBox="1">
            <a:spLocks noChangeArrowheads="1"/>
          </p:cNvSpPr>
          <p:nvPr/>
        </p:nvSpPr>
        <p:spPr bwMode="auto">
          <a:xfrm>
            <a:off x="890588" y="4286250"/>
            <a:ext cx="6716712" cy="1589088"/>
          </a:xfrm>
          <a:prstGeom prst="rect">
            <a:avLst/>
          </a:prstGeom>
          <a:noFill/>
          <a:ln w="9525">
            <a:noFill/>
            <a:miter lim="800000"/>
            <a:headEnd/>
            <a:tailEnd/>
          </a:ln>
        </p:spPr>
        <p:txBody>
          <a:bodyPr/>
          <a:lstStyle/>
          <a:p>
            <a:pPr marL="342900" indent="-342900" algn="just">
              <a:spcBef>
                <a:spcPct val="20000"/>
              </a:spcBef>
              <a:buFontTx/>
              <a:buChar char="•"/>
              <a:defRPr/>
            </a:pPr>
            <a:r>
              <a:rPr lang="fa-IR" sz="2400" b="1" kern="0">
                <a:latin typeface="+mn-lt"/>
                <a:cs typeface="B Mitra" pitchFamily="2" charset="-78"/>
              </a:rPr>
              <a:t>اگر مسئله فوق را بخواهيد با استفاده از جدول حل كنيد، با مراجعه به جدول، در زير ستون 8%  ببينيد در مقابل كدام دوره عدد 3.9927  نوشته شده است. اگر دقت كنيد خواهيد ديد در مقابل دوره 5 نوشته شده است.</a:t>
            </a:r>
            <a:endParaRPr lang="en-US" sz="2400" b="1" kern="0" dirty="0">
              <a:latin typeface="+mn-lt"/>
              <a:cs typeface="B Mitra" pitchFamily="2" charset="-78"/>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8" y="836613"/>
            <a:ext cx="79930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576263" y="692150"/>
            <a:ext cx="7777162" cy="4897438"/>
          </a:xfrm>
        </p:spPr>
        <p:txBody>
          <a:bodyPr/>
          <a:lstStyle/>
          <a:p>
            <a:pPr algn="just">
              <a:lnSpc>
                <a:spcPct val="90000"/>
              </a:lnSpc>
              <a:buFontTx/>
              <a:buNone/>
            </a:pPr>
            <a:r>
              <a:rPr lang="fa-IR" sz="2600" b="1" smtClean="0">
                <a:cs typeface="B Mitra" panose="00000400000000000000" pitchFamily="2" charset="-78"/>
              </a:rPr>
              <a:t>چنانچه از طريق آزمايش و خطا رسيدن به جواب مورد نظر مشكل يا طولاني باشد، بايد از </a:t>
            </a:r>
            <a:r>
              <a:rPr lang="fa-IR" sz="2600" b="1" smtClean="0">
                <a:solidFill>
                  <a:srgbClr val="C00000"/>
                </a:solidFill>
                <a:cs typeface="B Mitra" panose="00000400000000000000" pitchFamily="2" charset="-78"/>
              </a:rPr>
              <a:t>روش واسطه يابي خطي </a:t>
            </a:r>
            <a:r>
              <a:rPr lang="fa-IR" sz="2600" b="1" smtClean="0">
                <a:cs typeface="B Mitra" panose="00000400000000000000" pitchFamily="2" charset="-78"/>
              </a:rPr>
              <a:t>استفاده كرد.</a:t>
            </a:r>
          </a:p>
          <a:p>
            <a:pPr algn="just">
              <a:lnSpc>
                <a:spcPct val="90000"/>
              </a:lnSpc>
              <a:buFontTx/>
              <a:buNone/>
            </a:pPr>
            <a:r>
              <a:rPr lang="fa-IR" sz="2600" b="1" smtClean="0">
                <a:cs typeface="B Mitra" panose="00000400000000000000" pitchFamily="2" charset="-78"/>
              </a:rPr>
              <a:t> در اين روش، ابتدا بايد جواب را تخمين بزنيد. فرض كنيد جواب اين مسئله را 7 قسط تخمين زده ايد. با بدست آوردن ارزش فعلي 7 قسط مساوي با نرخ بهره 8%، يعني 5.2064 متوجه مي شويد كه اين عدد از جواب بدست آمده بزرگتر است. لذا عدد كوچكتري مثلا 4 را امتحان مي كنيد. اگر ارزش فعلي 4 قسط مساوي با نرخ بهره 8% را محاسبه كنيد خواهيد ديد كه 3.3121  بدست مي آيد. متوجه مي شويد كه اين عدد از جواب بدست آمده كوچكتر است. از اين دو مورد نتيجه مي گيريد كه جواب مسئله عددي است كه از 7 كوچكتر ولي از 4 بزرگتر است. در اين جا كه عدد بزرگتر و عدد كوچكتر از جواب مورد نظر را بدست آورده ايد، معادله بصورت زير تشكيل دهيد:</a:t>
            </a:r>
            <a:endParaRPr lang="en-US" sz="2600" b="1" smtClean="0">
              <a:cs typeface="B Mitra" panose="00000400000000000000" pitchFamily="2" charset="-78"/>
            </a:endParaRPr>
          </a:p>
        </p:txBody>
      </p:sp>
      <p:sp>
        <p:nvSpPr>
          <p:cNvPr id="130051" name="Rectangle 3"/>
          <p:cNvSpPr>
            <a:spLocks noChangeArrowheads="1"/>
          </p:cNvSpPr>
          <p:nvPr/>
        </p:nvSpPr>
        <p:spPr bwMode="auto">
          <a:xfrm>
            <a:off x="0" y="31194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647700" y="476250"/>
            <a:ext cx="7345363" cy="2452688"/>
          </a:xfrm>
        </p:spPr>
        <p:txBody>
          <a:bodyPr/>
          <a:lstStyle/>
          <a:p>
            <a:pPr algn="r" eaLnBrk="1" hangingPunct="1">
              <a:defRPr/>
            </a:pPr>
            <a:r>
              <a:rPr lang="fa-IR" sz="2000" dirty="0" smtClean="0">
                <a:cs typeface="B Titr" pitchFamily="2" charset="-78"/>
              </a:rPr>
              <a:t>                                    </a:t>
            </a:r>
            <a:r>
              <a:rPr lang="fa-IR" sz="2000" b="1" dirty="0" smtClean="0">
                <a:cs typeface="B Titr" pitchFamily="2" charset="-78"/>
              </a:rPr>
              <a:t>5.2064                           7 </a:t>
            </a:r>
            <a:br>
              <a:rPr lang="fa-IR" sz="2000" b="1" dirty="0" smtClean="0">
                <a:cs typeface="B Titr" pitchFamily="2" charset="-78"/>
              </a:rPr>
            </a:br>
            <a:r>
              <a:rPr lang="fa-IR" sz="2000" b="1" dirty="0" smtClean="0">
                <a:cs typeface="B Titr" pitchFamily="2" charset="-78"/>
              </a:rPr>
              <a:t>                                    3.9927                       </a:t>
            </a:r>
            <a:r>
              <a:rPr lang="en-US" sz="2000" b="1" dirty="0" smtClean="0">
                <a:cs typeface="B Titr" pitchFamily="2" charset="-78"/>
              </a:rPr>
              <a:t>X</a:t>
            </a:r>
            <a:r>
              <a:rPr lang="fa-IR" sz="2000" b="1" dirty="0" smtClean="0">
                <a:cs typeface="B Titr" pitchFamily="2" charset="-78"/>
              </a:rPr>
              <a:t> + 4</a:t>
            </a:r>
            <a:br>
              <a:rPr lang="fa-IR" sz="2000" b="1" dirty="0" smtClean="0">
                <a:cs typeface="B Titr" pitchFamily="2" charset="-78"/>
              </a:rPr>
            </a:br>
            <a:r>
              <a:rPr lang="fa-IR" sz="2000" b="1" dirty="0" smtClean="0">
                <a:cs typeface="B Titr" pitchFamily="2" charset="-78"/>
              </a:rPr>
              <a:t>                                    3.3121                           4 </a:t>
            </a:r>
            <a:br>
              <a:rPr lang="fa-IR" sz="2000" b="1" dirty="0" smtClean="0">
                <a:cs typeface="B Titr" pitchFamily="2" charset="-78"/>
              </a:rPr>
            </a:br>
            <a:r>
              <a:rPr lang="fa-IR" sz="2000" b="1" dirty="0" smtClean="0">
                <a:cs typeface="+mn-cs"/>
              </a:rPr>
              <a:t>اكنون تفاوت اعداد بالائي و پائيني هر كدام از ستونهاي فوق را در صورت دو كسر و تفاوت اعداد وسطي با اعداد پائيني را در مخرج دو كسر نوشته و آن دو كسر را مساوي قرار دهيد جواب  </a:t>
            </a:r>
            <a:r>
              <a:rPr lang="en-US" sz="2000" b="1" dirty="0" smtClean="0">
                <a:cs typeface="+mn-cs"/>
              </a:rPr>
              <a:t>X</a:t>
            </a:r>
            <a:r>
              <a:rPr lang="fa-IR" sz="2000" b="1" dirty="0" smtClean="0">
                <a:cs typeface="+mn-cs"/>
              </a:rPr>
              <a:t>  بدست خواهد آمد. بصورت زير:</a:t>
            </a:r>
            <a:endParaRPr lang="en-US" sz="2000" b="1" dirty="0" smtClean="0">
              <a:cs typeface="+mn-cs"/>
            </a:endParaRPr>
          </a:p>
        </p:txBody>
      </p:sp>
      <p:sp>
        <p:nvSpPr>
          <p:cNvPr id="20485" name="Rectangle 3"/>
          <p:cNvSpPr>
            <a:spLocks noGrp="1" noChangeArrowheads="1"/>
          </p:cNvSpPr>
          <p:nvPr>
            <p:ph type="subTitle" idx="1"/>
          </p:nvPr>
        </p:nvSpPr>
        <p:spPr>
          <a:xfrm>
            <a:off x="1247775" y="5214938"/>
            <a:ext cx="6049963" cy="1079500"/>
          </a:xfrm>
        </p:spPr>
        <p:txBody>
          <a:bodyPr/>
          <a:lstStyle/>
          <a:p>
            <a:pPr algn="just" eaLnBrk="1" hangingPunct="1"/>
            <a:r>
              <a:rPr lang="fa-IR" sz="2400" b="1" smtClean="0">
                <a:cs typeface="B Mitra" panose="00000400000000000000" pitchFamily="2" charset="-78"/>
              </a:rPr>
              <a:t>در نتيجه براي </a:t>
            </a:r>
            <a:r>
              <a:rPr lang="en-US" sz="2400" b="1" smtClean="0">
                <a:cs typeface="B Mitra" panose="00000400000000000000" pitchFamily="2" charset="-78"/>
              </a:rPr>
              <a:t>X</a:t>
            </a:r>
            <a:r>
              <a:rPr lang="fa-IR" sz="2400" b="1" smtClean="0">
                <a:cs typeface="B Mitra" panose="00000400000000000000" pitchFamily="2" charset="-78"/>
              </a:rPr>
              <a:t> حدودا عدد 1 بدست مي آيد. لذا حاصل  </a:t>
            </a:r>
            <a:r>
              <a:rPr lang="en-US" sz="2400" b="1" smtClean="0">
                <a:cs typeface="B Mitra" panose="00000400000000000000" pitchFamily="2" charset="-78"/>
              </a:rPr>
              <a:t>X</a:t>
            </a:r>
            <a:r>
              <a:rPr lang="fa-IR" sz="2400" b="1" smtClean="0">
                <a:cs typeface="B Mitra" panose="00000400000000000000" pitchFamily="2" charset="-78"/>
              </a:rPr>
              <a:t> + 4 برابر 5 خواهد شد و 5 جواب مورد نظر مي باشد.</a:t>
            </a:r>
            <a:r>
              <a:rPr lang="fa-IR" sz="2400" smtClean="0">
                <a:cs typeface="B Mitra" panose="00000400000000000000" pitchFamily="2" charset="-78"/>
              </a:rPr>
              <a:t> </a:t>
            </a:r>
          </a:p>
        </p:txBody>
      </p:sp>
      <p:sp>
        <p:nvSpPr>
          <p:cNvPr id="20486" name="Rectangle 4"/>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20482" name="Object 5" descr="Parchment"/>
          <p:cNvGraphicFramePr>
            <a:graphicFrameLocks noChangeAspect="1"/>
          </p:cNvGraphicFramePr>
          <p:nvPr/>
        </p:nvGraphicFramePr>
        <p:xfrm>
          <a:off x="2033588" y="3000375"/>
          <a:ext cx="5087937" cy="973138"/>
        </p:xfrm>
        <a:graphic>
          <a:graphicData uri="http://schemas.openxmlformats.org/presentationml/2006/ole">
            <mc:AlternateContent xmlns:mc="http://schemas.openxmlformats.org/markup-compatibility/2006">
              <mc:Choice xmlns:v="urn:schemas-microsoft-com:vml" Requires="v">
                <p:oleObj spid="_x0000_s20510" name="Equation" r:id="rId3" imgW="1790700" imgH="393700" progId="Equation.3">
                  <p:embed/>
                </p:oleObj>
              </mc:Choice>
              <mc:Fallback>
                <p:oleObj name="Equation" r:id="rId3" imgW="1790700" imgH="393700" progId="Equation.3">
                  <p:embed/>
                  <p:pic>
                    <p:nvPicPr>
                      <p:cNvPr id="0" name="Object 5"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3000375"/>
                        <a:ext cx="5087937" cy="973138"/>
                      </a:xfrm>
                      <a:prstGeom prst="rect">
                        <a:avLst/>
                      </a:prstGeom>
                      <a:blipFill dpi="0" rotWithShape="0">
                        <a:blip r:embed="rId5"/>
                        <a:srcRect/>
                        <a:tile tx="0" ty="0" sx="100000" sy="100000" flip="none" algn="tl"/>
                      </a:blipFill>
                    </p:spPr>
                  </p:pic>
                </p:oleObj>
              </mc:Fallback>
            </mc:AlternateContent>
          </a:graphicData>
        </a:graphic>
      </p:graphicFrame>
      <p:sp>
        <p:nvSpPr>
          <p:cNvPr id="20487" name="Rectangle 6"/>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20483" name="Object 7" descr="Parchment"/>
          <p:cNvGraphicFramePr>
            <a:graphicFrameLocks noChangeAspect="1"/>
          </p:cNvGraphicFramePr>
          <p:nvPr/>
        </p:nvGraphicFramePr>
        <p:xfrm>
          <a:off x="3605213" y="4214813"/>
          <a:ext cx="1655762" cy="817562"/>
        </p:xfrm>
        <a:graphic>
          <a:graphicData uri="http://schemas.openxmlformats.org/presentationml/2006/ole">
            <mc:AlternateContent xmlns:mc="http://schemas.openxmlformats.org/markup-compatibility/2006">
              <mc:Choice xmlns:v="urn:schemas-microsoft-com:vml" Requires="v">
                <p:oleObj spid="_x0000_s20511" name="Equation" r:id="rId6" imgW="787058" imgH="393529" progId="Equation.3">
                  <p:embed/>
                </p:oleObj>
              </mc:Choice>
              <mc:Fallback>
                <p:oleObj name="Equation" r:id="rId6" imgW="787058" imgH="393529" progId="Equation.3">
                  <p:embed/>
                  <p:pic>
                    <p:nvPicPr>
                      <p:cNvPr id="0" name="Object 7" descr="Parch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5213" y="4214813"/>
                        <a:ext cx="1655762" cy="817562"/>
                      </a:xfrm>
                      <a:prstGeom prst="rect">
                        <a:avLst/>
                      </a:prstGeom>
                      <a:blipFill dpi="0" rotWithShape="0">
                        <a:blip r:embed="rId5"/>
                        <a:srcRect/>
                        <a:tile tx="0" ty="0" sx="100000" sy="100000" flip="none" algn="tl"/>
                      </a:blip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500063"/>
            <a:ext cx="8064500"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p:txBody>
          <a:bodyPr/>
          <a:lstStyle/>
          <a:p>
            <a:pPr eaLnBrk="1" hangingPunct="1">
              <a:buFontTx/>
              <a:buNone/>
            </a:pPr>
            <a:r>
              <a:rPr lang="fa-IR" b="1" dirty="0" smtClean="0">
                <a:solidFill>
                  <a:srgbClr val="FF0000"/>
                </a:solidFill>
                <a:cs typeface="B Titr" panose="00000700000000000000" pitchFamily="2" charset="-78"/>
              </a:rPr>
              <a:t>اهداف رفتاري: </a:t>
            </a:r>
          </a:p>
          <a:p>
            <a:pPr eaLnBrk="1" hangingPunct="1">
              <a:buFontTx/>
              <a:buNone/>
            </a:pPr>
            <a:r>
              <a:rPr lang="fa-IR" b="1" dirty="0" smtClean="0">
                <a:cs typeface="B Mitra" panose="00000400000000000000" pitchFamily="2" charset="-78"/>
              </a:rPr>
              <a:t>دانشجو بايد بتواند پس از مطالعه اين فصل بتواند:</a:t>
            </a:r>
          </a:p>
          <a:p>
            <a:pPr eaLnBrk="1" hangingPunct="1">
              <a:buFontTx/>
              <a:buNone/>
            </a:pPr>
            <a:r>
              <a:rPr lang="fa-IR" b="1" dirty="0" smtClean="0">
                <a:cs typeface="B Mitra" panose="00000400000000000000" pitchFamily="2" charset="-78"/>
              </a:rPr>
              <a:t>1 - مديريت مالي را تعريف کند.</a:t>
            </a:r>
          </a:p>
          <a:p>
            <a:pPr eaLnBrk="1" hangingPunct="1">
              <a:buFontTx/>
              <a:buNone/>
            </a:pPr>
            <a:r>
              <a:rPr lang="fa-IR" b="1" dirty="0" smtClean="0">
                <a:cs typeface="B Mitra" panose="00000400000000000000" pitchFamily="2" charset="-78"/>
              </a:rPr>
              <a:t>2 – هدف اصلي واحدهاي تجاري را بداند.</a:t>
            </a:r>
          </a:p>
          <a:p>
            <a:pPr eaLnBrk="1" hangingPunct="1">
              <a:buFontTx/>
              <a:buNone/>
            </a:pPr>
            <a:r>
              <a:rPr lang="fa-IR" b="1" dirty="0" smtClean="0">
                <a:cs typeface="B Mitra" panose="00000400000000000000" pitchFamily="2" charset="-78"/>
              </a:rPr>
              <a:t>3 – وظايف مديران مالي را بداند. </a:t>
            </a:r>
          </a:p>
          <a:p>
            <a:pPr eaLnBrk="1" hangingPunct="1">
              <a:buFontTx/>
              <a:buNone/>
            </a:pPr>
            <a:r>
              <a:rPr lang="fa-IR" b="1" dirty="0" smtClean="0">
                <a:cs typeface="B Mitra" panose="00000400000000000000" pitchFamily="2" charset="-78"/>
              </a:rPr>
              <a:t>4 – اهداف مديريت مالي را بداند.</a:t>
            </a:r>
            <a:r>
              <a:rPr lang="fa-IR" dirty="0" smtClean="0">
                <a:cs typeface="B Mitra" panose="00000400000000000000" pitchFamily="2" charset="-78"/>
              </a:rPr>
              <a:t> </a:t>
            </a:r>
            <a:endParaRPr lang="en-US" dirty="0"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3"/>
          <p:cNvSpPr>
            <a:spLocks noGrp="1" noChangeArrowheads="1"/>
          </p:cNvSpPr>
          <p:nvPr>
            <p:ph type="body" idx="1"/>
          </p:nvPr>
        </p:nvSpPr>
        <p:spPr>
          <a:xfrm>
            <a:off x="319088" y="428625"/>
            <a:ext cx="7931150" cy="6143625"/>
          </a:xfrm>
        </p:spPr>
        <p:txBody>
          <a:bodyPr/>
          <a:lstStyle/>
          <a:p>
            <a:pPr algn="just">
              <a:lnSpc>
                <a:spcPct val="80000"/>
              </a:lnSpc>
              <a:buFontTx/>
              <a:buNone/>
            </a:pPr>
            <a:r>
              <a:rPr lang="fa-IR" sz="2200" b="1" smtClean="0"/>
              <a:t>آقای امیری مبلغ 500000 ریال وام 30 ماهه از یکی از بانکهای دریافت کرده است. نرخ سود و کارمزد وام 24% در سال است. آقای امیری جهت بازپرداخت همه ماهه چه مبلغی باید پرداخت نماید؟</a:t>
            </a:r>
          </a:p>
          <a:p>
            <a:pPr algn="just">
              <a:lnSpc>
                <a:spcPct val="80000"/>
              </a:lnSpc>
              <a:buFontTx/>
              <a:buNone/>
            </a:pPr>
            <a:endParaRPr lang="fa-IR" sz="2400" smtClean="0"/>
          </a:p>
          <a:p>
            <a:pPr>
              <a:lnSpc>
                <a:spcPct val="80000"/>
              </a:lnSpc>
              <a:buFontTx/>
              <a:buNone/>
            </a:pPr>
            <a:r>
              <a:rPr lang="fa-IR" sz="2400" b="1" smtClean="0"/>
              <a:t>جواب:</a:t>
            </a:r>
          </a:p>
          <a:p>
            <a:pPr>
              <a:lnSpc>
                <a:spcPct val="80000"/>
              </a:lnSpc>
              <a:buFontTx/>
              <a:buNone/>
            </a:pPr>
            <a:r>
              <a:rPr lang="fa-IR" sz="2200" b="1" smtClean="0"/>
              <a:t>نرخ سالانه سود بانکی 24% میباشد، نرخ ماهانه برابر 2% است. </a:t>
            </a:r>
          </a:p>
          <a:p>
            <a:pPr>
              <a:lnSpc>
                <a:spcPct val="80000"/>
              </a:lnSpc>
              <a:buFontTx/>
              <a:buNone/>
            </a:pPr>
            <a:r>
              <a:rPr lang="fa-IR" sz="2200" b="1" smtClean="0"/>
              <a:t>برای محاسبه ارزش فعلی اقساط از عامل ارزش فعلی اقساط استفاده میکنیم:</a:t>
            </a:r>
          </a:p>
          <a:p>
            <a:pPr algn="ctr">
              <a:lnSpc>
                <a:spcPct val="80000"/>
              </a:lnSpc>
              <a:buFontTx/>
              <a:buNone/>
            </a:pPr>
            <a:r>
              <a:rPr lang="en-US" sz="2200" b="1" smtClean="0"/>
              <a:t>P = A (P/A, I, n)</a:t>
            </a:r>
          </a:p>
          <a:p>
            <a:pPr>
              <a:lnSpc>
                <a:spcPct val="80000"/>
              </a:lnSpc>
              <a:buFontTx/>
              <a:buNone/>
            </a:pPr>
            <a:r>
              <a:rPr lang="fa-IR" sz="2200" b="1" smtClean="0"/>
              <a:t>که در آن:</a:t>
            </a:r>
          </a:p>
          <a:p>
            <a:pPr algn="ctr" rtl="0">
              <a:lnSpc>
                <a:spcPct val="80000"/>
              </a:lnSpc>
              <a:buFontTx/>
              <a:buNone/>
            </a:pPr>
            <a:r>
              <a:rPr lang="en-US" sz="2200" b="1" smtClean="0"/>
              <a:t>P = A[1/ (1+i)ⁿ]</a:t>
            </a:r>
          </a:p>
          <a:p>
            <a:pPr>
              <a:lnSpc>
                <a:spcPct val="80000"/>
              </a:lnSpc>
              <a:buFontTx/>
              <a:buNone/>
            </a:pPr>
            <a:endParaRPr lang="fa-IR" sz="2200" b="1" smtClean="0"/>
          </a:p>
          <a:p>
            <a:pPr>
              <a:lnSpc>
                <a:spcPct val="80000"/>
              </a:lnSpc>
              <a:buFontTx/>
              <a:buNone/>
            </a:pPr>
            <a:r>
              <a:rPr lang="fa-IR" sz="2200" b="1" smtClean="0"/>
              <a:t>    که بنابراین با مراجعه به جدول ارزش فعلی یک قسط سالیانه یک واحدی در یک دوره مساوی با نرخ 2% و در دوره 30 ماهه معادل 22.396 است لذا:</a:t>
            </a:r>
          </a:p>
          <a:p>
            <a:pPr>
              <a:lnSpc>
                <a:spcPct val="80000"/>
              </a:lnSpc>
              <a:buFontTx/>
              <a:buNone/>
            </a:pPr>
            <a:endParaRPr lang="fa-IR" sz="2200" b="1" smtClean="0"/>
          </a:p>
          <a:p>
            <a:pPr algn="ctr">
              <a:lnSpc>
                <a:spcPct val="80000"/>
              </a:lnSpc>
              <a:buFontTx/>
              <a:buNone/>
            </a:pPr>
            <a:r>
              <a:rPr lang="fa-IR" sz="2200" b="1" smtClean="0"/>
              <a:t>(22.396) (مبلغ هر قسط ) = 500000</a:t>
            </a:r>
          </a:p>
          <a:p>
            <a:pPr algn="ctr">
              <a:lnSpc>
                <a:spcPct val="80000"/>
              </a:lnSpc>
              <a:buFontTx/>
              <a:buNone/>
            </a:pPr>
            <a:endParaRPr lang="fa-IR" sz="2200" b="1" smtClean="0"/>
          </a:p>
          <a:p>
            <a:pPr algn="ctr">
              <a:lnSpc>
                <a:spcPct val="80000"/>
              </a:lnSpc>
              <a:buFontTx/>
              <a:buNone/>
            </a:pPr>
            <a:r>
              <a:rPr lang="fa-IR" sz="2200" b="1" smtClean="0"/>
              <a:t>22.396 / 500000  = مبلغ هر قسط</a:t>
            </a:r>
          </a:p>
          <a:p>
            <a:pPr algn="ctr">
              <a:lnSpc>
                <a:spcPct val="80000"/>
              </a:lnSpc>
              <a:buFontTx/>
              <a:buNone/>
            </a:pPr>
            <a:r>
              <a:rPr lang="fa-IR" sz="2200" b="1" smtClean="0"/>
              <a:t>ریال </a:t>
            </a:r>
            <a:r>
              <a:rPr lang="en-US" sz="2200" b="1" smtClean="0"/>
              <a:t> </a:t>
            </a:r>
            <a:r>
              <a:rPr lang="fa-IR" sz="2200" b="1" smtClean="0"/>
              <a:t>22325  =</a:t>
            </a:r>
            <a:endParaRPr lang="en-US" sz="2200" b="1"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19088" y="428625"/>
            <a:ext cx="8074025" cy="928688"/>
          </a:xfrm>
        </p:spPr>
        <p:txBody>
          <a:bodyPr/>
          <a:lstStyle/>
          <a:p>
            <a:pPr algn="r" eaLnBrk="1" hangingPunct="1">
              <a:defRPr/>
            </a:pPr>
            <a:r>
              <a:rPr lang="fa-IR" sz="2800" b="1" dirty="0" smtClean="0">
                <a:solidFill>
                  <a:srgbClr val="FF0000"/>
                </a:solidFill>
                <a:cs typeface="+mn-cs"/>
              </a:rPr>
              <a:t>ارزش فعلي و ارزش آتي چند قسط نامساوي </a:t>
            </a:r>
            <a:r>
              <a:rPr lang="fa-IR" sz="2600" b="1" dirty="0" smtClean="0">
                <a:solidFill>
                  <a:srgbClr val="FF0000"/>
                </a:solidFill>
                <a:cs typeface="+mn-cs"/>
              </a:rPr>
              <a:t>(جريانهاي نقدينه متغير)</a:t>
            </a:r>
            <a:endParaRPr lang="en-US" sz="2600" b="1" dirty="0" smtClean="0">
              <a:solidFill>
                <a:srgbClr val="FF0000"/>
              </a:solidFill>
              <a:cs typeface="+mn-cs"/>
            </a:endParaRPr>
          </a:p>
        </p:txBody>
      </p:sp>
      <p:sp>
        <p:nvSpPr>
          <p:cNvPr id="133123" name="Rectangle 3"/>
          <p:cNvSpPr>
            <a:spLocks noGrp="1" noChangeArrowheads="1"/>
          </p:cNvSpPr>
          <p:nvPr>
            <p:ph type="body" idx="1"/>
          </p:nvPr>
        </p:nvSpPr>
        <p:spPr>
          <a:xfrm>
            <a:off x="461963" y="1857375"/>
            <a:ext cx="7777162" cy="2087563"/>
          </a:xfrm>
        </p:spPr>
        <p:txBody>
          <a:bodyPr/>
          <a:lstStyle/>
          <a:p>
            <a:pPr algn="just" eaLnBrk="1" hangingPunct="1">
              <a:buFontTx/>
              <a:buNone/>
            </a:pPr>
            <a:r>
              <a:rPr lang="fa-IR" b="1" smtClean="0">
                <a:cs typeface="B Mitra" panose="00000400000000000000" pitchFamily="2" charset="-78"/>
              </a:rPr>
              <a:t>    </a:t>
            </a:r>
            <a:r>
              <a:rPr lang="fa-IR" sz="2800" b="1" smtClean="0"/>
              <a:t>براي محاسبه ارزش فعلي و يا ارزش آتي چند قسط نامساوي، ازهمان روابط مورد استفاده در قسمت ارزش فعلي و ارزش آتي يك قسط استفاده مي شود.</a:t>
            </a:r>
            <a:endParaRPr lang="en-US" sz="2800" b="1"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11" name="Rectangle 2"/>
          <p:cNvSpPr>
            <a:spLocks noGrp="1" noChangeArrowheads="1"/>
          </p:cNvSpPr>
          <p:nvPr>
            <p:ph type="title"/>
          </p:nvPr>
        </p:nvSpPr>
        <p:spPr>
          <a:xfrm>
            <a:off x="360363" y="404813"/>
            <a:ext cx="7848600" cy="1655762"/>
          </a:xfrm>
        </p:spPr>
        <p:txBody>
          <a:bodyPr/>
          <a:lstStyle/>
          <a:p>
            <a:pPr algn="r" eaLnBrk="1" hangingPunct="1"/>
            <a:r>
              <a:rPr lang="fa-IR" sz="2000" b="1" smtClean="0">
                <a:solidFill>
                  <a:srgbClr val="0000FF"/>
                </a:solidFill>
                <a:cs typeface="B Titr" panose="00000700000000000000" pitchFamily="2" charset="-78"/>
              </a:rPr>
              <a:t>مثال11: در صورتيكه وجوه دريافتي يك شخص در پايان سال اول 5000 ريال، سال دوم 8500 ريال، سال سوم 7000 ريال و سال چهارم 12000 ريال باشد، ارزش فعلي آنها با نرخ بهره 10 درصد چقدر مي شود؟</a:t>
            </a:r>
            <a:br>
              <a:rPr lang="fa-IR" sz="2000" b="1" smtClean="0">
                <a:solidFill>
                  <a:srgbClr val="0000FF"/>
                </a:solidFill>
                <a:cs typeface="B Titr" panose="00000700000000000000" pitchFamily="2" charset="-78"/>
              </a:rPr>
            </a:br>
            <a:r>
              <a:rPr lang="fa-IR" sz="2000" b="1" smtClean="0">
                <a:cs typeface="B Mitra" panose="00000400000000000000" pitchFamily="2" charset="-78"/>
              </a:rPr>
              <a:t>براي حل اين مسئله بايد ارزش فعلي هركدام از اعداد را بدست آوريم و سپس اعداد بدست آمده را با هم جمع كنيم.</a:t>
            </a:r>
            <a:endParaRPr lang="en-US" sz="2000" b="1" smtClean="0">
              <a:cs typeface="B Mitra" panose="00000400000000000000" pitchFamily="2" charset="-78"/>
            </a:endParaRPr>
          </a:p>
        </p:txBody>
      </p:sp>
      <p:sp>
        <p:nvSpPr>
          <p:cNvPr id="21512" name="Rectangle 3"/>
          <p:cNvSpPr>
            <a:spLocks noGrp="1" noChangeArrowheads="1"/>
          </p:cNvSpPr>
          <p:nvPr>
            <p:ph type="body" idx="1"/>
          </p:nvPr>
        </p:nvSpPr>
        <p:spPr>
          <a:xfrm>
            <a:off x="431800" y="5734050"/>
            <a:ext cx="7777163" cy="503238"/>
          </a:xfrm>
        </p:spPr>
        <p:txBody>
          <a:bodyPr/>
          <a:lstStyle/>
          <a:p>
            <a:pPr algn="ctr" eaLnBrk="1" hangingPunct="1">
              <a:lnSpc>
                <a:spcPct val="80000"/>
              </a:lnSpc>
              <a:buFontTx/>
              <a:buNone/>
            </a:pPr>
            <a:r>
              <a:rPr lang="fa-IR" sz="2400" b="1" smtClean="0">
                <a:cs typeface="B Titr" panose="00000700000000000000" pitchFamily="2" charset="-78"/>
              </a:rPr>
              <a:t>25025 = 8196 + 5259 + 7025 + 4545</a:t>
            </a:r>
            <a:endParaRPr lang="en-US" sz="2400" b="1" smtClean="0">
              <a:cs typeface="B Titr" panose="00000700000000000000" pitchFamily="2" charset="-78"/>
            </a:endParaRPr>
          </a:p>
        </p:txBody>
      </p:sp>
      <p:graphicFrame>
        <p:nvGraphicFramePr>
          <p:cNvPr id="21506" name="Object 4"/>
          <p:cNvGraphicFramePr>
            <a:graphicFrameLocks noChangeAspect="1"/>
          </p:cNvGraphicFramePr>
          <p:nvPr/>
        </p:nvGraphicFramePr>
        <p:xfrm>
          <a:off x="3390900" y="2189163"/>
          <a:ext cx="1279525" cy="663575"/>
        </p:xfrm>
        <a:graphic>
          <a:graphicData uri="http://schemas.openxmlformats.org/presentationml/2006/ole">
            <mc:AlternateContent xmlns:mc="http://schemas.openxmlformats.org/markup-compatibility/2006">
              <mc:Choice xmlns:v="urn:schemas-microsoft-com:vml" Requires="v">
                <p:oleObj spid="_x0000_s21573" name="Equation" r:id="rId3" imgW="736600" imgH="419100" progId="Equation.3">
                  <p:embed/>
                </p:oleObj>
              </mc:Choice>
              <mc:Fallback>
                <p:oleObj name="Equation" r:id="rId3" imgW="7366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2189163"/>
                        <a:ext cx="1279525" cy="6635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Object 5"/>
          <p:cNvGraphicFramePr>
            <a:graphicFrameLocks noChangeAspect="1"/>
          </p:cNvGraphicFramePr>
          <p:nvPr/>
        </p:nvGraphicFramePr>
        <p:xfrm>
          <a:off x="3024188" y="2927350"/>
          <a:ext cx="2160587" cy="573088"/>
        </p:xfrm>
        <a:graphic>
          <a:graphicData uri="http://schemas.openxmlformats.org/presentationml/2006/ole">
            <mc:AlternateContent xmlns:mc="http://schemas.openxmlformats.org/markup-compatibility/2006">
              <mc:Choice xmlns:v="urn:schemas-microsoft-com:vml" Requires="v">
                <p:oleObj spid="_x0000_s21574" name="Equation" r:id="rId5" imgW="1384300" imgH="419100" progId="Equation.3">
                  <p:embed/>
                </p:oleObj>
              </mc:Choice>
              <mc:Fallback>
                <p:oleObj name="Equation" r:id="rId5" imgW="1384300" imgH="4191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4188" y="2927350"/>
                        <a:ext cx="2160587" cy="5730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8" name="Object 6"/>
          <p:cNvGraphicFramePr>
            <a:graphicFrameLocks noChangeAspect="1"/>
          </p:cNvGraphicFramePr>
          <p:nvPr/>
        </p:nvGraphicFramePr>
        <p:xfrm>
          <a:off x="3024188" y="3557588"/>
          <a:ext cx="2173287" cy="592137"/>
        </p:xfrm>
        <a:graphic>
          <a:graphicData uri="http://schemas.openxmlformats.org/presentationml/2006/ole">
            <mc:AlternateContent xmlns:mc="http://schemas.openxmlformats.org/markup-compatibility/2006">
              <mc:Choice xmlns:v="urn:schemas-microsoft-com:vml" Requires="v">
                <p:oleObj spid="_x0000_s21575" name="Equation" r:id="rId7" imgW="1397000" imgH="419100" progId="Equation.3">
                  <p:embed/>
                </p:oleObj>
              </mc:Choice>
              <mc:Fallback>
                <p:oleObj name="Equation" r:id="rId7" imgW="1397000" imgH="4191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4188" y="3557588"/>
                        <a:ext cx="2173287" cy="5921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7"/>
          <p:cNvGraphicFramePr>
            <a:graphicFrameLocks noChangeAspect="1"/>
          </p:cNvGraphicFramePr>
          <p:nvPr/>
        </p:nvGraphicFramePr>
        <p:xfrm>
          <a:off x="3024188" y="4213225"/>
          <a:ext cx="2160587" cy="655638"/>
        </p:xfrm>
        <a:graphic>
          <a:graphicData uri="http://schemas.openxmlformats.org/presentationml/2006/ole">
            <mc:AlternateContent xmlns:mc="http://schemas.openxmlformats.org/markup-compatibility/2006">
              <mc:Choice xmlns:v="urn:schemas-microsoft-com:vml" Requires="v">
                <p:oleObj spid="_x0000_s21576" name="Equation" r:id="rId9" imgW="1990531" imgH="597159" progId="Equation.3">
                  <p:embed/>
                </p:oleObj>
              </mc:Choice>
              <mc:Fallback>
                <p:oleObj name="Equation" r:id="rId9" imgW="1990531" imgH="597159"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4188" y="4213225"/>
                        <a:ext cx="2160587" cy="6556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0" name="Object 8"/>
          <p:cNvGraphicFramePr>
            <a:graphicFrameLocks noChangeAspect="1"/>
          </p:cNvGraphicFramePr>
          <p:nvPr/>
        </p:nvGraphicFramePr>
        <p:xfrm>
          <a:off x="3024188" y="4927600"/>
          <a:ext cx="2160587" cy="588963"/>
        </p:xfrm>
        <a:graphic>
          <a:graphicData uri="http://schemas.openxmlformats.org/presentationml/2006/ole">
            <mc:AlternateContent xmlns:mc="http://schemas.openxmlformats.org/markup-compatibility/2006">
              <mc:Choice xmlns:v="urn:schemas-microsoft-com:vml" Requires="v">
                <p:oleObj spid="_x0000_s21577" name="Equation" r:id="rId11" imgW="1397000" imgH="419100" progId="Equation.3">
                  <p:embed/>
                </p:oleObj>
              </mc:Choice>
              <mc:Fallback>
                <p:oleObj name="Equation" r:id="rId11" imgW="1397000" imgH="41910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24188" y="4927600"/>
                        <a:ext cx="2160587" cy="588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3" name="Rectangle 9"/>
          <p:cNvSpPr>
            <a:spLocks noChangeArrowheads="1"/>
          </p:cNvSpPr>
          <p:nvPr/>
        </p:nvSpPr>
        <p:spPr bwMode="auto">
          <a:xfrm>
            <a:off x="0" y="2143125"/>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1514" name="Rectangle 10"/>
          <p:cNvSpPr>
            <a:spLocks noChangeArrowheads="1"/>
          </p:cNvSpPr>
          <p:nvPr/>
        </p:nvSpPr>
        <p:spPr bwMode="auto">
          <a:xfrm>
            <a:off x="0" y="2657475"/>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1515" name="Rectangle 11"/>
          <p:cNvSpPr>
            <a:spLocks noChangeArrowheads="1"/>
          </p:cNvSpPr>
          <p:nvPr/>
        </p:nvSpPr>
        <p:spPr bwMode="auto">
          <a:xfrm>
            <a:off x="0" y="3171825"/>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1516" name="Rectangle 12"/>
          <p:cNvSpPr>
            <a:spLocks noChangeArrowheads="1"/>
          </p:cNvSpPr>
          <p:nvPr/>
        </p:nvSpPr>
        <p:spPr bwMode="auto">
          <a:xfrm>
            <a:off x="0" y="3686175"/>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1517" name="Rectangle 13"/>
          <p:cNvSpPr>
            <a:spLocks noChangeArrowheads="1"/>
          </p:cNvSpPr>
          <p:nvPr/>
        </p:nvSpPr>
        <p:spPr bwMode="auto">
          <a:xfrm>
            <a:off x="0" y="422116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algn="r">
              <a:defRPr/>
            </a:pPr>
            <a:r>
              <a:rPr lang="fa-IR" sz="2400" b="1" dirty="0" smtClean="0">
                <a:cs typeface="+mn-cs"/>
              </a:rPr>
              <a:t>مي توان تمام موارد فوق را بصورت زير بطور يك جا محاسبه كرد:</a:t>
            </a:r>
            <a:endParaRPr lang="en-US" sz="2400" b="1" dirty="0" smtClean="0">
              <a:cs typeface="+mn-cs"/>
            </a:endParaRPr>
          </a:p>
        </p:txBody>
      </p:sp>
      <p:sp>
        <p:nvSpPr>
          <p:cNvPr id="22533"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22530" name="Object 2"/>
          <p:cNvGraphicFramePr>
            <a:graphicFrameLocks noChangeAspect="1"/>
          </p:cNvGraphicFramePr>
          <p:nvPr/>
        </p:nvGraphicFramePr>
        <p:xfrm>
          <a:off x="533400" y="3714750"/>
          <a:ext cx="7561263" cy="839788"/>
        </p:xfrm>
        <a:graphic>
          <a:graphicData uri="http://schemas.openxmlformats.org/presentationml/2006/ole">
            <mc:AlternateContent xmlns:mc="http://schemas.openxmlformats.org/markup-compatibility/2006">
              <mc:Choice xmlns:v="urn:schemas-microsoft-com:vml" Requires="v">
                <p:oleObj spid="_x0000_s22556" name="Equation" r:id="rId3" imgW="3822700" imgH="419100" progId="Equation.3">
                  <p:embed/>
                </p:oleObj>
              </mc:Choice>
              <mc:Fallback>
                <p:oleObj name="Equation" r:id="rId3" imgW="3822700" imgH="419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14750"/>
                        <a:ext cx="7561263"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Object 3"/>
          <p:cNvGraphicFramePr>
            <a:graphicFrameLocks noGrp="1" noChangeAspect="1"/>
          </p:cNvGraphicFramePr>
          <p:nvPr>
            <p:ph sz="half" idx="2"/>
          </p:nvPr>
        </p:nvGraphicFramePr>
        <p:xfrm>
          <a:off x="576263" y="1928813"/>
          <a:ext cx="7345362" cy="1020762"/>
        </p:xfrm>
        <a:graphic>
          <a:graphicData uri="http://schemas.openxmlformats.org/presentationml/2006/ole">
            <mc:AlternateContent xmlns:mc="http://schemas.openxmlformats.org/markup-compatibility/2006">
              <mc:Choice xmlns:v="urn:schemas-microsoft-com:vml" Requires="v">
                <p:oleObj spid="_x0000_s22557" name="Equation" r:id="rId5" imgW="4470120" imgH="787320" progId="Equation.3">
                  <p:embed/>
                </p:oleObj>
              </mc:Choice>
              <mc:Fallback>
                <p:oleObj name="Equation" r:id="rId5" imgW="4470120" imgH="78732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63" y="1928813"/>
                        <a:ext cx="7345362"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gn="just" eaLnBrk="1" hangingPunct="1">
              <a:defRPr/>
            </a:pPr>
            <a:r>
              <a:rPr lang="fa-IR" sz="2400" b="1" dirty="0" smtClean="0">
                <a:solidFill>
                  <a:srgbClr val="0000FF"/>
                </a:solidFill>
                <a:cs typeface="+mn-cs"/>
              </a:rPr>
              <a:t>مثال12: با توجه به اطلاعات مثال 11 ارزش آتي وجوه دريافتي پس از گذشت 4 سال از تاريخ دريافت اولين قسط، چقدر مي شود؟</a:t>
            </a:r>
            <a:endParaRPr lang="en-US" sz="2400" b="1" dirty="0" smtClean="0">
              <a:solidFill>
                <a:srgbClr val="0000FF"/>
              </a:solidFill>
              <a:cs typeface="+mn-cs"/>
            </a:endParaRPr>
          </a:p>
        </p:txBody>
      </p:sp>
      <p:sp>
        <p:nvSpPr>
          <p:cNvPr id="23557" name="Rectangle 3"/>
          <p:cNvSpPr>
            <a:spLocks noGrp="1" noChangeArrowheads="1"/>
          </p:cNvSpPr>
          <p:nvPr>
            <p:ph type="body" idx="1"/>
          </p:nvPr>
        </p:nvSpPr>
        <p:spPr>
          <a:xfrm>
            <a:off x="750888" y="1857375"/>
            <a:ext cx="7499350" cy="4525963"/>
          </a:xfrm>
        </p:spPr>
        <p:txBody>
          <a:bodyPr/>
          <a:lstStyle/>
          <a:p>
            <a:pPr eaLnBrk="1" hangingPunct="1"/>
            <a:r>
              <a:rPr lang="fa-IR" sz="2600" b="1" smtClean="0"/>
              <a:t>براي حل اين مسئله بايد ارزش آتي هركدام از اعداد را بدست آوريم و سپس اعداد بدست آمده را با هم جمع كنيم.</a:t>
            </a:r>
          </a:p>
          <a:p>
            <a:pPr eaLnBrk="1" hangingPunct="1">
              <a:buFontTx/>
              <a:buNone/>
            </a:pPr>
            <a:endParaRPr lang="en-US" b="1" smtClean="0">
              <a:cs typeface="B Mitra" panose="00000400000000000000" pitchFamily="2" charset="-78"/>
            </a:endParaRPr>
          </a:p>
          <a:p>
            <a:pPr eaLnBrk="1" hangingPunct="1">
              <a:buFontTx/>
              <a:buNone/>
            </a:pPr>
            <a:endParaRPr lang="en-US" b="1" smtClean="0">
              <a:cs typeface="B Mitra" panose="00000400000000000000" pitchFamily="2" charset="-78"/>
            </a:endParaRPr>
          </a:p>
          <a:p>
            <a:pPr eaLnBrk="1" hangingPunct="1">
              <a:buFontTx/>
              <a:buNone/>
            </a:pPr>
            <a:endParaRPr lang="fa-IR" b="1" smtClean="0">
              <a:cs typeface="B Mitra" panose="00000400000000000000" pitchFamily="2" charset="-78"/>
            </a:endParaRPr>
          </a:p>
        </p:txBody>
      </p:sp>
      <p:graphicFrame>
        <p:nvGraphicFramePr>
          <p:cNvPr id="23554" name="Object 5"/>
          <p:cNvGraphicFramePr>
            <a:graphicFrameLocks noChangeAspect="1"/>
          </p:cNvGraphicFramePr>
          <p:nvPr/>
        </p:nvGraphicFramePr>
        <p:xfrm>
          <a:off x="890588" y="2946400"/>
          <a:ext cx="7097712" cy="620713"/>
        </p:xfrm>
        <a:graphic>
          <a:graphicData uri="http://schemas.openxmlformats.org/presentationml/2006/ole">
            <mc:AlternateContent xmlns:mc="http://schemas.openxmlformats.org/markup-compatibility/2006">
              <mc:Choice xmlns:v="urn:schemas-microsoft-com:vml" Requires="v">
                <p:oleObj spid="_x0000_s23581" name="Equation" r:id="rId3" imgW="1917360" imgH="215640" progId="Equation.3">
                  <p:embed/>
                </p:oleObj>
              </mc:Choice>
              <mc:Fallback>
                <p:oleObj name="Equation" r:id="rId3" imgW="1917360" imgH="2156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88" y="2946400"/>
                        <a:ext cx="7097712"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6"/>
          <p:cNvGraphicFramePr>
            <a:graphicFrameLocks noChangeAspect="1"/>
          </p:cNvGraphicFramePr>
          <p:nvPr/>
        </p:nvGraphicFramePr>
        <p:xfrm>
          <a:off x="819150" y="3714750"/>
          <a:ext cx="6931025" cy="584200"/>
        </p:xfrm>
        <a:graphic>
          <a:graphicData uri="http://schemas.openxmlformats.org/presentationml/2006/ole">
            <mc:AlternateContent xmlns:mc="http://schemas.openxmlformats.org/markup-compatibility/2006">
              <mc:Choice xmlns:v="urn:schemas-microsoft-com:vml" Requires="v">
                <p:oleObj spid="_x0000_s23582" name="Equation" r:id="rId5" imgW="2590560" imgH="203040" progId="Equation.3">
                  <p:embed/>
                </p:oleObj>
              </mc:Choice>
              <mc:Fallback>
                <p:oleObj name="Equation" r:id="rId5" imgW="2590560" imgH="2030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150" y="3714750"/>
                        <a:ext cx="69310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2" name="Content Placeholder 2"/>
          <p:cNvSpPr>
            <a:spLocks noGrp="1"/>
          </p:cNvSpPr>
          <p:nvPr>
            <p:ph idx="1"/>
          </p:nvPr>
        </p:nvSpPr>
        <p:spPr>
          <a:xfrm>
            <a:off x="461963" y="571500"/>
            <a:ext cx="7777162" cy="2286000"/>
          </a:xfrm>
        </p:spPr>
        <p:txBody>
          <a:bodyPr/>
          <a:lstStyle/>
          <a:p>
            <a:pPr algn="just">
              <a:buFontTx/>
              <a:buNone/>
            </a:pPr>
            <a:r>
              <a:rPr lang="fa-IR" sz="2800" smtClean="0">
                <a:solidFill>
                  <a:srgbClr val="0000FF"/>
                </a:solidFill>
                <a:cs typeface="B Nazanin" panose="00000400000000000000" pitchFamily="2" charset="-78"/>
              </a:rPr>
              <a:t>مثال 9: یک موسسه مالی به سپرده های مشتریان خود سالیانه 15% بهره پرداخت می نماید، اگر فردی طی 3 سال قسط سالیانه، مبالغ 1500000 ریال، 3500000 ریال، و 1000000 ریال را نزد این موسسه بسپارد یکسال پس از آخرین قسط چه مبلغی توسط مشتری قابل دریافت است؟ (نیمسال اول 88-87)</a:t>
            </a:r>
            <a:endParaRPr lang="en-US" sz="2800" smtClean="0">
              <a:solidFill>
                <a:srgbClr val="0000FF"/>
              </a:solidFill>
              <a:cs typeface="B Nazanin" panose="00000400000000000000" pitchFamily="2" charset="-78"/>
            </a:endParaRPr>
          </a:p>
        </p:txBody>
      </p:sp>
      <p:graphicFrame>
        <p:nvGraphicFramePr>
          <p:cNvPr id="24578" name="Object 2"/>
          <p:cNvGraphicFramePr>
            <a:graphicFrameLocks noChangeAspect="1"/>
          </p:cNvGraphicFramePr>
          <p:nvPr/>
        </p:nvGraphicFramePr>
        <p:xfrm>
          <a:off x="890588" y="2944813"/>
          <a:ext cx="6788150" cy="530225"/>
        </p:xfrm>
        <a:graphic>
          <a:graphicData uri="http://schemas.openxmlformats.org/presentationml/2006/ole">
            <mc:AlternateContent xmlns:mc="http://schemas.openxmlformats.org/markup-compatibility/2006">
              <mc:Choice xmlns:v="urn:schemas-microsoft-com:vml" Requires="v">
                <p:oleObj spid="_x0000_s24627" name="Equation" r:id="rId3" imgW="1930320" imgH="215640" progId="Equation.3">
                  <p:embed/>
                </p:oleObj>
              </mc:Choice>
              <mc:Fallback>
                <p:oleObj name="Equation" r:id="rId3" imgW="193032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88" y="2944813"/>
                        <a:ext cx="6788150"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9" name="Object 3"/>
          <p:cNvGraphicFramePr>
            <a:graphicFrameLocks noChangeAspect="1"/>
          </p:cNvGraphicFramePr>
          <p:nvPr/>
        </p:nvGraphicFramePr>
        <p:xfrm>
          <a:off x="747713" y="3643313"/>
          <a:ext cx="7145337" cy="685800"/>
        </p:xfrm>
        <a:graphic>
          <a:graphicData uri="http://schemas.openxmlformats.org/presentationml/2006/ole">
            <mc:AlternateContent xmlns:mc="http://schemas.openxmlformats.org/markup-compatibility/2006">
              <mc:Choice xmlns:v="urn:schemas-microsoft-com:vml" Requires="v">
                <p:oleObj spid="_x0000_s24628" name="Equation" r:id="rId5" imgW="2260440" imgH="203040" progId="Equation.3">
                  <p:embed/>
                </p:oleObj>
              </mc:Choice>
              <mc:Fallback>
                <p:oleObj name="Equation" r:id="rId5" imgW="2260440" imgH="2030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713" y="3643313"/>
                        <a:ext cx="7145337"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0" name="Object 4"/>
          <p:cNvGraphicFramePr>
            <a:graphicFrameLocks noChangeAspect="1"/>
          </p:cNvGraphicFramePr>
          <p:nvPr/>
        </p:nvGraphicFramePr>
        <p:xfrm>
          <a:off x="747713" y="4572000"/>
          <a:ext cx="7145337" cy="471488"/>
        </p:xfrm>
        <a:graphic>
          <a:graphicData uri="http://schemas.openxmlformats.org/presentationml/2006/ole">
            <mc:AlternateContent xmlns:mc="http://schemas.openxmlformats.org/markup-compatibility/2006">
              <mc:Choice xmlns:v="urn:schemas-microsoft-com:vml" Requires="v">
                <p:oleObj spid="_x0000_s24629" name="Equation" r:id="rId7" imgW="1917360" imgH="139680" progId="Equation.3">
                  <p:embed/>
                </p:oleObj>
              </mc:Choice>
              <mc:Fallback>
                <p:oleObj name="Equation" r:id="rId7" imgW="1917360" imgH="1396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713" y="4572000"/>
                        <a:ext cx="7145337"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1" name="Object 5"/>
          <p:cNvGraphicFramePr>
            <a:graphicFrameLocks noChangeAspect="1"/>
          </p:cNvGraphicFramePr>
          <p:nvPr/>
        </p:nvGraphicFramePr>
        <p:xfrm>
          <a:off x="735013" y="5286375"/>
          <a:ext cx="1798637" cy="428625"/>
        </p:xfrm>
        <a:graphic>
          <a:graphicData uri="http://schemas.openxmlformats.org/presentationml/2006/ole">
            <mc:AlternateContent xmlns:mc="http://schemas.openxmlformats.org/markup-compatibility/2006">
              <mc:Choice xmlns:v="urn:schemas-microsoft-com:vml" Requires="v">
                <p:oleObj spid="_x0000_s24630" name="Equation" r:id="rId9" imgW="482400" imgH="126720" progId="Equation.3">
                  <p:embed/>
                </p:oleObj>
              </mc:Choice>
              <mc:Fallback>
                <p:oleObj name="Equation" r:id="rId9" imgW="482400" imgH="12672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013" y="5286375"/>
                        <a:ext cx="1798637"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76213" y="214313"/>
            <a:ext cx="8074025" cy="6429375"/>
          </a:xfrm>
        </p:spPr>
        <p:txBody>
          <a:bodyPr/>
          <a:lstStyle/>
          <a:p>
            <a:pPr algn="r" eaLnBrk="1" hangingPunct="1">
              <a:defRPr/>
            </a:pPr>
            <a:r>
              <a:rPr lang="fa-IR" sz="3400" b="1" dirty="0" smtClean="0">
                <a:solidFill>
                  <a:srgbClr val="FF0000"/>
                </a:solidFill>
                <a:cs typeface="+mn-cs"/>
              </a:rPr>
              <a:t>جریان نقدینه ساده:</a:t>
            </a:r>
            <a:r>
              <a:rPr lang="fa-IR" sz="3600" b="1" dirty="0" smtClean="0">
                <a:solidFill>
                  <a:srgbClr val="FF0000"/>
                </a:solidFill>
                <a:cs typeface="+mn-cs"/>
              </a:rPr>
              <a:t/>
            </a:r>
            <a:br>
              <a:rPr lang="fa-IR" sz="3600" b="1" dirty="0" smtClean="0">
                <a:solidFill>
                  <a:srgbClr val="FF0000"/>
                </a:solidFill>
                <a:cs typeface="+mn-cs"/>
              </a:rPr>
            </a:br>
            <a:r>
              <a:rPr lang="fa-IR" sz="2200" b="1" dirty="0" smtClean="0">
                <a:cs typeface="+mn-cs"/>
              </a:rPr>
              <a:t>چهار الگوی جریان ساده نقدینه وجود دارد که میتوانیم بدون استفاده از جدول، نرخ بهره را محاسبه نماییم.</a:t>
            </a:r>
            <a:br>
              <a:rPr lang="fa-IR" sz="2200" b="1" dirty="0" smtClean="0">
                <a:cs typeface="+mn-cs"/>
              </a:rPr>
            </a:br>
            <a:r>
              <a:rPr lang="fa-IR" sz="2200" b="1" u="sng" dirty="0" smtClean="0">
                <a:solidFill>
                  <a:srgbClr val="0000FF"/>
                </a:solidFill>
                <a:cs typeface="+mn-cs"/>
              </a:rPr>
              <a:t>الگوی اول:</a:t>
            </a:r>
            <a:r>
              <a:rPr lang="fa-IR" sz="2200" b="1" dirty="0" smtClean="0">
                <a:cs typeface="+mn-cs"/>
              </a:rPr>
              <a:t/>
            </a:r>
            <a:br>
              <a:rPr lang="fa-IR" sz="2200" b="1" dirty="0" smtClean="0">
                <a:cs typeface="+mn-cs"/>
              </a:rPr>
            </a:br>
            <a:r>
              <a:rPr lang="fa-IR" sz="2200" b="1" dirty="0" smtClean="0">
                <a:cs typeface="+mn-cs"/>
              </a:rPr>
              <a:t>فرض کنید فردی پول قرض وتعهد میکند که هر سال برای مادام العمر مقدار مشخصی بهره پرداخت کند. این قسط دایمی است و نوع متداولی از وام نیست. نرخ بهره برابر است با:</a:t>
            </a:r>
            <a:r>
              <a:rPr lang="fa-IR" sz="2400" b="1" dirty="0" smtClean="0">
                <a:cs typeface="+mn-cs"/>
              </a:rPr>
              <a:t/>
            </a:r>
            <a:br>
              <a:rPr lang="fa-IR" sz="2400" b="1" dirty="0" smtClean="0">
                <a:cs typeface="+mn-cs"/>
              </a:rPr>
            </a:br>
            <a:r>
              <a:rPr lang="fa-IR" sz="2600" b="1" dirty="0" smtClean="0">
                <a:cs typeface="+mn-cs"/>
              </a:rPr>
              <a:t/>
            </a:r>
            <a:br>
              <a:rPr lang="fa-IR" sz="2600" b="1" dirty="0" smtClean="0">
                <a:cs typeface="+mn-cs"/>
              </a:rPr>
            </a:br>
            <a:r>
              <a:rPr lang="fa-IR" sz="2800" b="1" u="sng" dirty="0" smtClean="0">
                <a:solidFill>
                  <a:srgbClr val="0000FF"/>
                </a:solidFill>
              </a:rPr>
              <a:t> </a:t>
            </a:r>
            <a:r>
              <a:rPr lang="fa-IR" sz="2200" b="1" u="sng" dirty="0" smtClean="0">
                <a:solidFill>
                  <a:srgbClr val="0000FF"/>
                </a:solidFill>
              </a:rPr>
              <a:t>الگوی اول:</a:t>
            </a:r>
            <a:r>
              <a:rPr lang="fa-IR" sz="2200" b="1" dirty="0" smtClean="0"/>
              <a:t/>
            </a:r>
            <a:br>
              <a:rPr lang="fa-IR" sz="2200" b="1" dirty="0" smtClean="0"/>
            </a:br>
            <a:r>
              <a:rPr lang="fa-IR" sz="2200" b="1" dirty="0" smtClean="0"/>
              <a:t>فرض کنید فردی وام دریافت و ظرف مدت یکسال و یا کمتر با یک پرداخت تسویه میکند. نرخ بهره از طریق ذیل محاسبه می گردد:</a:t>
            </a:r>
            <a:br>
              <a:rPr lang="fa-IR" sz="2200" b="1" dirty="0" smtClean="0"/>
            </a:br>
            <a:r>
              <a:rPr lang="en-US" sz="2000" b="1" dirty="0" smtClean="0">
                <a:cs typeface="+mn-cs"/>
              </a:rPr>
              <a:t>F= p(1+i)                                              </a:t>
            </a:r>
            <a:br>
              <a:rPr lang="en-US" sz="2000" b="1" dirty="0" smtClean="0">
                <a:cs typeface="+mn-cs"/>
              </a:rPr>
            </a:br>
            <a:r>
              <a:rPr lang="en-US" sz="2000" b="1" dirty="0" smtClean="0">
                <a:cs typeface="+mn-cs"/>
              </a:rPr>
              <a:t>F= </a:t>
            </a:r>
            <a:r>
              <a:rPr lang="en-US" sz="2000" b="1" dirty="0" err="1" smtClean="0">
                <a:cs typeface="+mn-cs"/>
              </a:rPr>
              <a:t>p+ip</a:t>
            </a:r>
            <a:r>
              <a:rPr lang="en-US" sz="2000" b="1" dirty="0" smtClean="0">
                <a:cs typeface="+mn-cs"/>
              </a:rPr>
              <a:t>                                                </a:t>
            </a:r>
            <a:br>
              <a:rPr lang="en-US" sz="2000" b="1" dirty="0" smtClean="0">
                <a:cs typeface="+mn-cs"/>
              </a:rPr>
            </a:br>
            <a:r>
              <a:rPr lang="en-US" sz="2000" b="1" dirty="0" smtClean="0">
                <a:cs typeface="+mn-cs"/>
              </a:rPr>
              <a:t>F-p = </a:t>
            </a:r>
            <a:r>
              <a:rPr lang="en-US" sz="2000" b="1" dirty="0" err="1" smtClean="0">
                <a:cs typeface="+mn-cs"/>
              </a:rPr>
              <a:t>ip</a:t>
            </a:r>
            <a:r>
              <a:rPr lang="en-US" sz="2000" b="1" dirty="0" smtClean="0">
                <a:cs typeface="+mn-cs"/>
              </a:rPr>
              <a:t>                                                </a:t>
            </a:r>
            <a:r>
              <a:rPr lang="en-US" sz="2200" b="1" dirty="0" smtClean="0"/>
              <a:t/>
            </a:r>
            <a:br>
              <a:rPr lang="en-US" sz="2200" b="1" dirty="0" smtClean="0"/>
            </a:br>
            <a:endParaRPr lang="en-US" sz="2200" b="1" dirty="0" smtClean="0">
              <a:cs typeface="+mn-cs"/>
            </a:endParaRPr>
          </a:p>
        </p:txBody>
      </p:sp>
      <p:sp>
        <p:nvSpPr>
          <p:cNvPr id="25606"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5607" name="Rectangle 5"/>
          <p:cNvSpPr>
            <a:spLocks noChangeArrowheads="1"/>
          </p:cNvSpPr>
          <p:nvPr/>
        </p:nvSpPr>
        <p:spPr bwMode="auto">
          <a:xfrm>
            <a:off x="0" y="320040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25602" name="Object 6" descr="Parchment"/>
          <p:cNvGraphicFramePr>
            <a:graphicFrameLocks noChangeAspect="1"/>
          </p:cNvGraphicFramePr>
          <p:nvPr/>
        </p:nvGraphicFramePr>
        <p:xfrm>
          <a:off x="3319463" y="5929313"/>
          <a:ext cx="2371725" cy="785812"/>
        </p:xfrm>
        <a:graphic>
          <a:graphicData uri="http://schemas.openxmlformats.org/presentationml/2006/ole">
            <mc:AlternateContent xmlns:mc="http://schemas.openxmlformats.org/markup-compatibility/2006">
              <mc:Choice xmlns:v="urn:schemas-microsoft-com:vml" Requires="v">
                <p:oleObj spid="_x0000_s25641" name="Equation" r:id="rId3" imgW="672840" imgH="444240" progId="Equation.3">
                  <p:embed/>
                </p:oleObj>
              </mc:Choice>
              <mc:Fallback>
                <p:oleObj name="Equation" r:id="rId3" imgW="672840" imgH="444240" progId="Equation.3">
                  <p:embed/>
                  <p:pic>
                    <p:nvPicPr>
                      <p:cNvPr id="0" name="Object 6"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463" y="5929313"/>
                        <a:ext cx="2371725" cy="785812"/>
                      </a:xfrm>
                      <a:prstGeom prst="rect">
                        <a:avLst/>
                      </a:prstGeom>
                      <a:blipFill dpi="0" rotWithShape="0">
                        <a:blip r:embed="rId5"/>
                        <a:srcRect/>
                        <a:tile tx="0" ty="0" sx="100000" sy="100000" flip="none" algn="tl"/>
                      </a:blipFill>
                    </p:spPr>
                  </p:pic>
                </p:oleObj>
              </mc:Fallback>
            </mc:AlternateContent>
          </a:graphicData>
        </a:graphic>
      </p:graphicFrame>
      <p:graphicFrame>
        <p:nvGraphicFramePr>
          <p:cNvPr id="25603" name="Object 4" descr="Parchment"/>
          <p:cNvGraphicFramePr>
            <a:graphicFrameLocks noChangeAspect="1"/>
          </p:cNvGraphicFramePr>
          <p:nvPr/>
        </p:nvGraphicFramePr>
        <p:xfrm>
          <a:off x="1604963" y="3214688"/>
          <a:ext cx="1684337" cy="714375"/>
        </p:xfrm>
        <a:graphic>
          <a:graphicData uri="http://schemas.openxmlformats.org/presentationml/2006/ole">
            <mc:AlternateContent xmlns:mc="http://schemas.openxmlformats.org/markup-compatibility/2006">
              <mc:Choice xmlns:v="urn:schemas-microsoft-com:vml" Requires="v">
                <p:oleObj spid="_x0000_s25642" name="Equation" r:id="rId6" imgW="431640" imgH="393480" progId="Equation.3">
                  <p:embed/>
                </p:oleObj>
              </mc:Choice>
              <mc:Fallback>
                <p:oleObj name="Equation" r:id="rId6" imgW="431640" imgH="393480" progId="Equation.3">
                  <p:embed/>
                  <p:pic>
                    <p:nvPicPr>
                      <p:cNvPr id="0" name="Object 4" descr="Parch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4963" y="3214688"/>
                        <a:ext cx="1684337" cy="714375"/>
                      </a:xfrm>
                      <a:prstGeom prst="rect">
                        <a:avLst/>
                      </a:prstGeom>
                      <a:blipFill dpi="0" rotWithShape="0">
                        <a:blip r:embed="rId5"/>
                        <a:srcRect/>
                        <a:tile tx="0" ty="0" sx="100000" sy="100000" flip="none" algn="tl"/>
                      </a:blipFill>
                    </p:spPr>
                  </p:pic>
                </p:oleObj>
              </mc:Fallback>
            </mc:AlternateContent>
          </a:graphicData>
        </a:graphic>
      </p:graphicFrame>
      <p:graphicFrame>
        <p:nvGraphicFramePr>
          <p:cNvPr id="25604" name="Object 7" descr="Parchment"/>
          <p:cNvGraphicFramePr>
            <a:graphicFrameLocks noChangeAspect="1"/>
          </p:cNvGraphicFramePr>
          <p:nvPr/>
        </p:nvGraphicFramePr>
        <p:xfrm>
          <a:off x="4730750" y="3214688"/>
          <a:ext cx="1436688" cy="714375"/>
        </p:xfrm>
        <a:graphic>
          <a:graphicData uri="http://schemas.openxmlformats.org/presentationml/2006/ole">
            <mc:AlternateContent xmlns:mc="http://schemas.openxmlformats.org/markup-compatibility/2006">
              <mc:Choice xmlns:v="urn:schemas-microsoft-com:vml" Requires="v">
                <p:oleObj spid="_x0000_s25643" name="Equation" r:id="rId8" imgW="368280" imgH="393480" progId="Equation.3">
                  <p:embed/>
                </p:oleObj>
              </mc:Choice>
              <mc:Fallback>
                <p:oleObj name="Equation" r:id="rId8" imgW="368280" imgH="393480" progId="Equation.3">
                  <p:embed/>
                  <p:pic>
                    <p:nvPicPr>
                      <p:cNvPr id="0" name="Object 7" descr="Parchm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0750" y="3214688"/>
                        <a:ext cx="1436688" cy="714375"/>
                      </a:xfrm>
                      <a:prstGeom prst="rect">
                        <a:avLst/>
                      </a:prstGeom>
                      <a:blipFill dpi="0" rotWithShape="0">
                        <a:blip r:embed="rId5"/>
                        <a:srcRect/>
                        <a:tile tx="0" ty="0" sx="100000" sy="100000" flip="none" algn="tl"/>
                      </a:blip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61963" y="214313"/>
            <a:ext cx="7645400" cy="642937"/>
          </a:xfrm>
        </p:spPr>
        <p:txBody>
          <a:bodyPr/>
          <a:lstStyle/>
          <a:p>
            <a:pPr algn="r" eaLnBrk="1" hangingPunct="1">
              <a:defRPr/>
            </a:pPr>
            <a:r>
              <a:rPr lang="fa-IR" sz="2800" b="1" dirty="0" smtClean="0">
                <a:solidFill>
                  <a:srgbClr val="0000FF"/>
                </a:solidFill>
                <a:cs typeface="+mn-cs"/>
              </a:rPr>
              <a:t>الگوی چهارم: ارزش فعلي جريانهاي نقدينه داراي نرخ رشد:</a:t>
            </a:r>
            <a:endParaRPr lang="en-US" sz="2800" b="1" dirty="0" smtClean="0">
              <a:cs typeface="+mn-cs"/>
            </a:endParaRPr>
          </a:p>
        </p:txBody>
      </p:sp>
      <p:sp>
        <p:nvSpPr>
          <p:cNvPr id="26628" name="Rectangle 3"/>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6629" name="Rectangle 4"/>
          <p:cNvSpPr>
            <a:spLocks noChangeArrowheads="1"/>
          </p:cNvSpPr>
          <p:nvPr/>
        </p:nvSpPr>
        <p:spPr bwMode="auto">
          <a:xfrm>
            <a:off x="0" y="320040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6630" name="Rectangle 5"/>
          <p:cNvSpPr>
            <a:spLocks noGrp="1" noChangeArrowheads="1"/>
          </p:cNvSpPr>
          <p:nvPr>
            <p:ph type="body" idx="1"/>
          </p:nvPr>
        </p:nvSpPr>
        <p:spPr>
          <a:xfrm>
            <a:off x="319088" y="857250"/>
            <a:ext cx="8074025" cy="2786063"/>
          </a:xfrm>
        </p:spPr>
        <p:txBody>
          <a:bodyPr/>
          <a:lstStyle/>
          <a:p>
            <a:pPr eaLnBrk="1" hangingPunct="1">
              <a:buFontTx/>
              <a:buNone/>
            </a:pPr>
            <a:r>
              <a:rPr lang="fa-IR" sz="2400" b="1" smtClean="0"/>
              <a:t> </a:t>
            </a:r>
            <a:r>
              <a:rPr lang="fa-IR" sz="2300" b="1" smtClean="0"/>
              <a:t>فرض کنیم </a:t>
            </a:r>
            <a:r>
              <a:rPr lang="en-US" sz="2300" b="1" smtClean="0"/>
              <a:t> F1</a:t>
            </a:r>
            <a:r>
              <a:rPr lang="fa-IR" sz="2300" b="1" smtClean="0"/>
              <a:t>جریان نقدینه در دوره یک است. بنابراین جریان نقدینه در </a:t>
            </a:r>
            <a:r>
              <a:rPr lang="en-US" sz="2300" b="1" smtClean="0"/>
              <a:t>n</a:t>
            </a:r>
            <a:r>
              <a:rPr lang="fa-IR" sz="2300" b="1" smtClean="0"/>
              <a:t> دوره  بعد از دوره جاری                     که در آن </a:t>
            </a:r>
            <a:r>
              <a:rPr lang="en-US" sz="2300" b="1" smtClean="0"/>
              <a:t>g</a:t>
            </a:r>
            <a:r>
              <a:rPr lang="fa-IR" sz="2300" b="1" smtClean="0"/>
              <a:t> نرخ رشد جریان نقدینه است . ارزش فعلی این جریان نقدینه را میتوان با استفاده از فرمول های ذیل جهت دو حالت متفاوت محاسبه نمود. ارزش فعلي جريانهاي نقدينه داراي نرخ رشد در دو حالت مورد بحث قرار ميگيرد:</a:t>
            </a:r>
            <a:r>
              <a:rPr lang="fa-IR" sz="2300" b="1" smtClean="0">
                <a:cs typeface="B Titr" panose="00000700000000000000" pitchFamily="2" charset="-78"/>
              </a:rPr>
              <a:t> </a:t>
            </a:r>
          </a:p>
          <a:p>
            <a:pPr eaLnBrk="1" hangingPunct="1"/>
            <a:r>
              <a:rPr lang="fa-IR" sz="2300" b="1" smtClean="0">
                <a:solidFill>
                  <a:srgbClr val="FF0000"/>
                </a:solidFill>
              </a:rPr>
              <a:t>حالت اول: نرخ رشد با نرخ بهره برابر است.</a:t>
            </a:r>
          </a:p>
          <a:p>
            <a:pPr eaLnBrk="1" hangingPunct="1"/>
            <a:r>
              <a:rPr lang="fa-IR" sz="2300" b="1" smtClean="0">
                <a:solidFill>
                  <a:srgbClr val="FF0000"/>
                </a:solidFill>
              </a:rPr>
              <a:t>حالت دوم: نرخ رشد با نرخ بهره برابر نيست.</a:t>
            </a:r>
            <a:endParaRPr lang="en-US" sz="2300" b="1" smtClean="0">
              <a:solidFill>
                <a:srgbClr val="FF0000"/>
              </a:solidFill>
            </a:endParaRPr>
          </a:p>
        </p:txBody>
      </p:sp>
      <p:cxnSp>
        <p:nvCxnSpPr>
          <p:cNvPr id="26632" name="Straight Arrow Connector 9"/>
          <p:cNvCxnSpPr>
            <a:cxnSpLocks noChangeShapeType="1"/>
          </p:cNvCxnSpPr>
          <p:nvPr/>
        </p:nvCxnSpPr>
        <p:spPr bwMode="auto">
          <a:xfrm>
            <a:off x="1390650" y="5929313"/>
            <a:ext cx="5930900" cy="158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633" name="Straight Arrow Connector 15"/>
          <p:cNvCxnSpPr>
            <a:cxnSpLocks noChangeShapeType="1"/>
          </p:cNvCxnSpPr>
          <p:nvPr/>
        </p:nvCxnSpPr>
        <p:spPr bwMode="auto">
          <a:xfrm rot="5400000" flipH="1" flipV="1">
            <a:off x="2284413" y="5394325"/>
            <a:ext cx="1071562" cy="1588"/>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6634" name="Straight Arrow Connector 17"/>
          <p:cNvCxnSpPr>
            <a:cxnSpLocks noChangeShapeType="1"/>
          </p:cNvCxnSpPr>
          <p:nvPr/>
        </p:nvCxnSpPr>
        <p:spPr bwMode="auto">
          <a:xfrm rot="5400000" flipH="1" flipV="1">
            <a:off x="2998788" y="5180013"/>
            <a:ext cx="1500187" cy="1587"/>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6635" name="Straight Arrow Connector 19"/>
          <p:cNvCxnSpPr>
            <a:cxnSpLocks noChangeShapeType="1"/>
          </p:cNvCxnSpPr>
          <p:nvPr/>
        </p:nvCxnSpPr>
        <p:spPr bwMode="auto">
          <a:xfrm rot="5400000" flipH="1" flipV="1">
            <a:off x="3820319" y="5001419"/>
            <a:ext cx="1857375" cy="1587"/>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6636" name="Straight Arrow Connector 21"/>
          <p:cNvCxnSpPr>
            <a:cxnSpLocks noChangeShapeType="1"/>
          </p:cNvCxnSpPr>
          <p:nvPr/>
        </p:nvCxnSpPr>
        <p:spPr bwMode="auto">
          <a:xfrm rot="5400000" flipH="1" flipV="1">
            <a:off x="4749006" y="4858544"/>
            <a:ext cx="2143125" cy="1588"/>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6637" name="Rectangle 22"/>
          <p:cNvSpPr>
            <a:spLocks noChangeArrowheads="1"/>
          </p:cNvSpPr>
          <p:nvPr/>
        </p:nvSpPr>
        <p:spPr bwMode="auto">
          <a:xfrm>
            <a:off x="7392988" y="5807546"/>
            <a:ext cx="928687" cy="285750"/>
          </a:xfrm>
          <a:prstGeom prst="rect">
            <a:avLst/>
          </a:prstGeom>
          <a:solidFill>
            <a:srgbClr val="0000FF"/>
          </a:solidFill>
          <a:ln>
            <a:noFill/>
          </a:ln>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زمان</a:t>
            </a:r>
            <a:endParaRPr lang="en-US" b="1"/>
          </a:p>
        </p:txBody>
      </p:sp>
      <p:grpSp>
        <p:nvGrpSpPr>
          <p:cNvPr id="2" name="Group 22"/>
          <p:cNvGrpSpPr/>
          <p:nvPr/>
        </p:nvGrpSpPr>
        <p:grpSpPr>
          <a:xfrm>
            <a:off x="890588" y="6143625"/>
            <a:ext cx="5430837" cy="285769"/>
            <a:chOff x="890588" y="6143625"/>
            <a:chExt cx="5430837" cy="285769"/>
          </a:xfrm>
          <a:solidFill>
            <a:srgbClr val="0000FF"/>
          </a:solidFill>
        </p:grpSpPr>
        <p:sp>
          <p:nvSpPr>
            <p:cNvPr id="24590" name="Rectangle 24"/>
            <p:cNvSpPr>
              <a:spLocks noChangeArrowheads="1"/>
            </p:cNvSpPr>
            <p:nvPr/>
          </p:nvSpPr>
          <p:spPr bwMode="auto">
            <a:xfrm>
              <a:off x="890588" y="6143625"/>
              <a:ext cx="928687" cy="285750"/>
            </a:xfrm>
            <a:prstGeom prst="rect">
              <a:avLst/>
            </a:prstGeom>
            <a:grpFill/>
            <a:ln w="9525" algn="ctr">
              <a:noFill/>
              <a:round/>
              <a:headEnd/>
              <a:tailEnd/>
            </a:ln>
          </p:spPr>
          <p:txBody>
            <a:bodyPr/>
            <a:lstStyle/>
            <a:p>
              <a:pPr algn="ctr">
                <a:defRPr/>
              </a:pPr>
              <a:r>
                <a:rPr lang="fa-IR" sz="1400" b="1">
                  <a:latin typeface="Arial" charset="0"/>
                  <a:cs typeface="Arial" charset="0"/>
                </a:rPr>
                <a:t>0</a:t>
              </a:r>
              <a:endParaRPr lang="en-US" sz="1400" b="1">
                <a:latin typeface="Arial" charset="0"/>
                <a:cs typeface="Arial" charset="0"/>
              </a:endParaRPr>
            </a:p>
          </p:txBody>
        </p:sp>
        <p:sp>
          <p:nvSpPr>
            <p:cNvPr id="24591" name="Rectangle 25"/>
            <p:cNvSpPr>
              <a:spLocks noChangeArrowheads="1"/>
            </p:cNvSpPr>
            <p:nvPr/>
          </p:nvSpPr>
          <p:spPr bwMode="auto">
            <a:xfrm>
              <a:off x="2319338" y="6143625"/>
              <a:ext cx="928687" cy="285750"/>
            </a:xfrm>
            <a:prstGeom prst="rect">
              <a:avLst/>
            </a:prstGeom>
            <a:grpFill/>
            <a:ln w="9525" algn="ctr">
              <a:noFill/>
              <a:round/>
              <a:headEnd/>
              <a:tailEnd/>
            </a:ln>
          </p:spPr>
          <p:txBody>
            <a:bodyPr/>
            <a:lstStyle/>
            <a:p>
              <a:pPr algn="ctr">
                <a:defRPr/>
              </a:pPr>
              <a:r>
                <a:rPr lang="fa-IR" sz="1400" b="1">
                  <a:latin typeface="Arial" charset="0"/>
                  <a:cs typeface="Arial" charset="0"/>
                </a:rPr>
                <a:t>1</a:t>
              </a:r>
              <a:endParaRPr lang="en-US" sz="1400" b="1">
                <a:latin typeface="Arial" charset="0"/>
                <a:cs typeface="Arial" charset="0"/>
              </a:endParaRPr>
            </a:p>
          </p:txBody>
        </p:sp>
        <p:sp>
          <p:nvSpPr>
            <p:cNvPr id="24592" name="Rectangle 26"/>
            <p:cNvSpPr>
              <a:spLocks noChangeArrowheads="1"/>
            </p:cNvSpPr>
            <p:nvPr/>
          </p:nvSpPr>
          <p:spPr bwMode="auto">
            <a:xfrm>
              <a:off x="3248025" y="6143625"/>
              <a:ext cx="928688" cy="285750"/>
            </a:xfrm>
            <a:prstGeom prst="rect">
              <a:avLst/>
            </a:prstGeom>
            <a:grpFill/>
            <a:ln w="9525" algn="ctr">
              <a:noFill/>
              <a:round/>
              <a:headEnd/>
              <a:tailEnd/>
            </a:ln>
          </p:spPr>
          <p:txBody>
            <a:bodyPr/>
            <a:lstStyle/>
            <a:p>
              <a:pPr algn="ctr">
                <a:defRPr/>
              </a:pPr>
              <a:r>
                <a:rPr lang="fa-IR" sz="1400" b="1">
                  <a:latin typeface="Arial" charset="0"/>
                  <a:cs typeface="Arial" charset="0"/>
                </a:rPr>
                <a:t>2</a:t>
              </a:r>
              <a:endParaRPr lang="en-US" sz="1400" b="1">
                <a:latin typeface="Arial" charset="0"/>
                <a:cs typeface="Arial" charset="0"/>
              </a:endParaRPr>
            </a:p>
          </p:txBody>
        </p:sp>
        <p:sp>
          <p:nvSpPr>
            <p:cNvPr id="24593" name="Rectangle 27"/>
            <p:cNvSpPr>
              <a:spLocks noChangeArrowheads="1"/>
            </p:cNvSpPr>
            <p:nvPr/>
          </p:nvSpPr>
          <p:spPr bwMode="auto">
            <a:xfrm>
              <a:off x="4248150" y="6143644"/>
              <a:ext cx="930275" cy="285750"/>
            </a:xfrm>
            <a:prstGeom prst="rect">
              <a:avLst/>
            </a:prstGeom>
            <a:grpFill/>
            <a:ln w="9525" algn="ctr">
              <a:noFill/>
              <a:round/>
              <a:headEnd/>
              <a:tailEnd/>
            </a:ln>
          </p:spPr>
          <p:txBody>
            <a:bodyPr/>
            <a:lstStyle/>
            <a:p>
              <a:pPr algn="ctr">
                <a:defRPr/>
              </a:pPr>
              <a:r>
                <a:rPr lang="fa-IR" sz="1400" b="1">
                  <a:latin typeface="Arial" charset="0"/>
                  <a:cs typeface="Arial" charset="0"/>
                </a:rPr>
                <a:t>3</a:t>
              </a:r>
              <a:endParaRPr lang="en-US" sz="1400" b="1">
                <a:latin typeface="Arial" charset="0"/>
                <a:cs typeface="Arial" charset="0"/>
              </a:endParaRPr>
            </a:p>
          </p:txBody>
        </p:sp>
        <p:sp>
          <p:nvSpPr>
            <p:cNvPr id="24594" name="Rectangle 28"/>
            <p:cNvSpPr>
              <a:spLocks noChangeArrowheads="1"/>
            </p:cNvSpPr>
            <p:nvPr/>
          </p:nvSpPr>
          <p:spPr bwMode="auto">
            <a:xfrm>
              <a:off x="5392738" y="6143644"/>
              <a:ext cx="928687" cy="285750"/>
            </a:xfrm>
            <a:prstGeom prst="rect">
              <a:avLst/>
            </a:prstGeom>
            <a:grpFill/>
            <a:ln w="9525" algn="ctr">
              <a:noFill/>
              <a:round/>
              <a:headEnd/>
              <a:tailEnd/>
            </a:ln>
          </p:spPr>
          <p:txBody>
            <a:bodyPr/>
            <a:lstStyle/>
            <a:p>
              <a:pPr algn="ctr">
                <a:defRPr/>
              </a:pPr>
              <a:r>
                <a:rPr lang="fa-IR" sz="1400" b="1">
                  <a:latin typeface="Arial" charset="0"/>
                  <a:cs typeface="Arial" charset="0"/>
                </a:rPr>
                <a:t>4</a:t>
              </a:r>
              <a:endParaRPr lang="en-US" sz="1400" b="1">
                <a:latin typeface="Arial" charset="0"/>
                <a:cs typeface="Arial" charset="0"/>
              </a:endParaRPr>
            </a:p>
          </p:txBody>
        </p:sp>
      </p:grpSp>
      <p:sp>
        <p:nvSpPr>
          <p:cNvPr id="26639" name="Rectangle 29"/>
          <p:cNvSpPr>
            <a:spLocks noChangeArrowheads="1"/>
          </p:cNvSpPr>
          <p:nvPr/>
        </p:nvSpPr>
        <p:spPr bwMode="auto">
          <a:xfrm>
            <a:off x="2390775" y="4643438"/>
            <a:ext cx="928688" cy="285750"/>
          </a:xfrm>
          <a:prstGeom prst="rect">
            <a:avLst/>
          </a:prstGeom>
          <a:solidFill>
            <a:srgbClr val="0000FF"/>
          </a:solidFill>
          <a:ln>
            <a:noFill/>
          </a:ln>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1400" b="1" dirty="0"/>
              <a:t>100</a:t>
            </a:r>
            <a:endParaRPr lang="en-US" sz="1400" b="1" dirty="0"/>
          </a:p>
        </p:txBody>
      </p:sp>
      <p:sp>
        <p:nvSpPr>
          <p:cNvPr id="26640" name="Rectangle 30"/>
          <p:cNvSpPr>
            <a:spLocks noChangeArrowheads="1"/>
          </p:cNvSpPr>
          <p:nvPr/>
        </p:nvSpPr>
        <p:spPr bwMode="auto">
          <a:xfrm>
            <a:off x="3248025" y="4214813"/>
            <a:ext cx="928688" cy="285750"/>
          </a:xfrm>
          <a:prstGeom prst="rect">
            <a:avLst/>
          </a:prstGeom>
          <a:solidFill>
            <a:srgbClr val="0000FF"/>
          </a:solidFill>
          <a:ln>
            <a:noFill/>
          </a:ln>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1400" b="1" dirty="0"/>
              <a:t>110</a:t>
            </a:r>
            <a:endParaRPr lang="en-US" sz="1400" b="1" dirty="0"/>
          </a:p>
        </p:txBody>
      </p:sp>
      <p:sp>
        <p:nvSpPr>
          <p:cNvPr id="26641" name="Rectangle 31"/>
          <p:cNvSpPr>
            <a:spLocks noChangeArrowheads="1"/>
          </p:cNvSpPr>
          <p:nvPr/>
        </p:nvSpPr>
        <p:spPr bwMode="auto">
          <a:xfrm>
            <a:off x="4319588" y="3786188"/>
            <a:ext cx="930275" cy="285750"/>
          </a:xfrm>
          <a:prstGeom prst="rect">
            <a:avLst/>
          </a:prstGeom>
          <a:solidFill>
            <a:srgbClr val="0000FF"/>
          </a:solidFill>
          <a:ln>
            <a:noFill/>
          </a:ln>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1400" b="1" dirty="0"/>
              <a:t>121</a:t>
            </a:r>
            <a:endParaRPr lang="en-US" sz="1400" b="1" dirty="0"/>
          </a:p>
        </p:txBody>
      </p:sp>
      <p:sp>
        <p:nvSpPr>
          <p:cNvPr id="26642" name="Rectangle 32"/>
          <p:cNvSpPr>
            <a:spLocks noChangeArrowheads="1"/>
          </p:cNvSpPr>
          <p:nvPr/>
        </p:nvSpPr>
        <p:spPr bwMode="auto">
          <a:xfrm>
            <a:off x="5392738" y="3571875"/>
            <a:ext cx="928687" cy="285750"/>
          </a:xfrm>
          <a:prstGeom prst="rect">
            <a:avLst/>
          </a:prstGeom>
          <a:solidFill>
            <a:srgbClr val="0000FF"/>
          </a:solidFill>
          <a:ln>
            <a:noFill/>
          </a:ln>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1400" b="1" dirty="0"/>
              <a:t>132</a:t>
            </a:r>
            <a:endParaRPr lang="en-US" sz="1400" b="1" dirty="0"/>
          </a:p>
        </p:txBody>
      </p:sp>
      <p:graphicFrame>
        <p:nvGraphicFramePr>
          <p:cNvPr id="26626" name="Object 7"/>
          <p:cNvGraphicFramePr>
            <a:graphicFrameLocks noChangeAspect="1"/>
          </p:cNvGraphicFramePr>
          <p:nvPr/>
        </p:nvGraphicFramePr>
        <p:xfrm>
          <a:off x="4637088" y="1214438"/>
          <a:ext cx="1541462" cy="428625"/>
        </p:xfrm>
        <a:graphic>
          <a:graphicData uri="http://schemas.openxmlformats.org/presentationml/2006/ole">
            <mc:AlternateContent xmlns:mc="http://schemas.openxmlformats.org/markup-compatibility/2006">
              <mc:Choice xmlns:v="urn:schemas-microsoft-com:vml" Requires="v">
                <p:oleObj spid="_x0000_s26654" name="Equation" r:id="rId3" imgW="723600" imgH="228600" progId="Equation.3">
                  <p:embed/>
                </p:oleObj>
              </mc:Choice>
              <mc:Fallback>
                <p:oleObj name="Equation" r:id="rId3" imgW="723600" imgH="228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088" y="1214438"/>
                        <a:ext cx="1541462"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90525" y="285750"/>
            <a:ext cx="7777163" cy="2643188"/>
          </a:xfrm>
        </p:spPr>
        <p:txBody>
          <a:bodyPr/>
          <a:lstStyle/>
          <a:p>
            <a:pPr algn="r" eaLnBrk="1" hangingPunct="1">
              <a:defRPr/>
            </a:pPr>
            <a:r>
              <a:rPr lang="fa-IR" sz="2800" b="1" dirty="0" smtClean="0">
                <a:solidFill>
                  <a:srgbClr val="FF0000"/>
                </a:solidFill>
              </a:rPr>
              <a:t>حالت اول: نرخ رشد با نرخ بهره برابر است.</a:t>
            </a:r>
            <a:br>
              <a:rPr lang="fa-IR" sz="2800" b="1" dirty="0" smtClean="0">
                <a:solidFill>
                  <a:srgbClr val="FF0000"/>
                </a:solidFill>
              </a:rPr>
            </a:br>
            <a:r>
              <a:rPr lang="fa-IR" sz="2600" b="1" dirty="0" smtClean="0">
                <a:cs typeface="+mn-cs"/>
              </a:rPr>
              <a:t>در صورتيكه نرخ رشد جریان نقدینه با نرخ بهره برابر باشد، براي محاسبه ارزش فعلي چند قسط كه داراي نرخ رشد هستند، از رابطه زير استفاده ميشود:</a:t>
            </a:r>
            <a:endParaRPr lang="en-US" sz="2600" b="1" dirty="0" smtClean="0">
              <a:cs typeface="+mn-cs"/>
            </a:endParaRPr>
          </a:p>
        </p:txBody>
      </p:sp>
      <p:sp>
        <p:nvSpPr>
          <p:cNvPr id="27652" name="Rectangle 3"/>
          <p:cNvSpPr>
            <a:spLocks noGrp="1" noChangeArrowheads="1"/>
          </p:cNvSpPr>
          <p:nvPr>
            <p:ph type="body" idx="1"/>
          </p:nvPr>
        </p:nvSpPr>
        <p:spPr>
          <a:xfrm>
            <a:off x="390525" y="4857750"/>
            <a:ext cx="7777163" cy="719138"/>
          </a:xfrm>
        </p:spPr>
        <p:txBody>
          <a:bodyPr/>
          <a:lstStyle/>
          <a:p>
            <a:pPr algn="just" eaLnBrk="1" hangingPunct="1">
              <a:buFontTx/>
              <a:buNone/>
            </a:pPr>
            <a:r>
              <a:rPr lang="fa-IR" sz="2000" b="1" smtClean="0"/>
              <a:t>     در اين رابطه </a:t>
            </a:r>
            <a:r>
              <a:rPr lang="en-US" sz="2000" b="1" smtClean="0"/>
              <a:t>n</a:t>
            </a:r>
            <a:r>
              <a:rPr lang="fa-IR" sz="2000" b="1" smtClean="0"/>
              <a:t> بيانگر تعداد اقساط و </a:t>
            </a:r>
            <a:r>
              <a:rPr lang="en-US" sz="2000" b="1" smtClean="0"/>
              <a:t>F1</a:t>
            </a:r>
            <a:r>
              <a:rPr lang="fa-IR" sz="2000" b="1" smtClean="0"/>
              <a:t>  بيانگر مبلغ قسط اول مي باشد.</a:t>
            </a:r>
            <a:endParaRPr lang="en-US" sz="2000" b="1" smtClean="0"/>
          </a:p>
        </p:txBody>
      </p:sp>
      <p:sp>
        <p:nvSpPr>
          <p:cNvPr id="27653"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7654" name="Rectangle 5"/>
          <p:cNvSpPr>
            <a:spLocks noChangeArrowheads="1"/>
          </p:cNvSpPr>
          <p:nvPr/>
        </p:nvSpPr>
        <p:spPr bwMode="auto">
          <a:xfrm>
            <a:off x="0" y="320040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27650" name="Object 6" descr="Parchment"/>
          <p:cNvGraphicFramePr>
            <a:graphicFrameLocks noChangeAspect="1"/>
          </p:cNvGraphicFramePr>
          <p:nvPr/>
        </p:nvGraphicFramePr>
        <p:xfrm>
          <a:off x="3390900" y="2928938"/>
          <a:ext cx="2014538" cy="1000125"/>
        </p:xfrm>
        <a:graphic>
          <a:graphicData uri="http://schemas.openxmlformats.org/presentationml/2006/ole">
            <mc:AlternateContent xmlns:mc="http://schemas.openxmlformats.org/markup-compatibility/2006">
              <mc:Choice xmlns:v="urn:schemas-microsoft-com:vml" Requires="v">
                <p:oleObj spid="_x0000_s27666" name="Equation" r:id="rId3" imgW="571252" imgH="406224" progId="Equation.3">
                  <p:embed/>
                </p:oleObj>
              </mc:Choice>
              <mc:Fallback>
                <p:oleObj name="Equation" r:id="rId3" imgW="571252" imgH="406224" progId="Equation.3">
                  <p:embed/>
                  <p:pic>
                    <p:nvPicPr>
                      <p:cNvPr id="0" name="Object 6"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2928938"/>
                        <a:ext cx="2014538" cy="1000125"/>
                      </a:xfrm>
                      <a:prstGeom prst="rect">
                        <a:avLst/>
                      </a:prstGeom>
                      <a:blipFill dpi="0" rotWithShape="0">
                        <a:blip r:embed="rId5"/>
                        <a:srcRect/>
                        <a:tile tx="0" ty="0" sx="100000" sy="100000" flip="none" algn="tl"/>
                      </a:blip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6" name="Rectangle 2"/>
          <p:cNvSpPr>
            <a:spLocks noGrp="1" noChangeArrowheads="1"/>
          </p:cNvSpPr>
          <p:nvPr>
            <p:ph type="body" idx="1"/>
          </p:nvPr>
        </p:nvSpPr>
        <p:spPr>
          <a:xfrm>
            <a:off x="533400" y="765175"/>
            <a:ext cx="7573963" cy="2306638"/>
          </a:xfrm>
        </p:spPr>
        <p:txBody>
          <a:bodyPr/>
          <a:lstStyle/>
          <a:p>
            <a:pPr algn="just" eaLnBrk="1" hangingPunct="1">
              <a:lnSpc>
                <a:spcPct val="80000"/>
              </a:lnSpc>
              <a:buFontTx/>
              <a:buNone/>
            </a:pPr>
            <a:r>
              <a:rPr lang="fa-IR" sz="2400" b="1" smtClean="0"/>
              <a:t>     مثال13: آقاي نيكان در ابتداي سال 1382 برنده جايزه اي از بانك شده است كه بموجب آن در تاريخ مذكور 40000 ريال به ايشان پرداخت مي شود و سپس به مدت 8 سال، سالانه 10 درصد به مبلغ جايزه سال قبل افزوده شده و به ايشان پرداخت مي شود. در صورتيكه نرخ بهره رايج در بازار نيز 10 درصد باشد، ارزش فعلي اين جايزه چقدر است؟</a:t>
            </a:r>
            <a:endParaRPr lang="en-US" sz="2400" b="1" smtClean="0"/>
          </a:p>
        </p:txBody>
      </p:sp>
      <p:sp>
        <p:nvSpPr>
          <p:cNvPr id="28677" name="Rectangle 3"/>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28674" name="Object 4"/>
          <p:cNvGraphicFramePr>
            <a:graphicFrameLocks noChangeAspect="1"/>
          </p:cNvGraphicFramePr>
          <p:nvPr/>
        </p:nvGraphicFramePr>
        <p:xfrm>
          <a:off x="2454275" y="4143375"/>
          <a:ext cx="3721100" cy="976313"/>
        </p:xfrm>
        <a:graphic>
          <a:graphicData uri="http://schemas.openxmlformats.org/presentationml/2006/ole">
            <mc:AlternateContent xmlns:mc="http://schemas.openxmlformats.org/markup-compatibility/2006">
              <mc:Choice xmlns:v="urn:schemas-microsoft-com:vml" Requires="v">
                <p:oleObj spid="_x0000_s28702" name="Equation" r:id="rId3" imgW="1485720" imgH="393480" progId="Equation.3">
                  <p:embed/>
                </p:oleObj>
              </mc:Choice>
              <mc:Fallback>
                <p:oleObj name="Equation" r:id="rId3" imgW="148572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275" y="4143375"/>
                        <a:ext cx="3721100" cy="976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8" name="Rectangle 5"/>
          <p:cNvSpPr>
            <a:spLocks noChangeArrowheads="1"/>
          </p:cNvSpPr>
          <p:nvPr/>
        </p:nvSpPr>
        <p:spPr bwMode="auto">
          <a:xfrm>
            <a:off x="0" y="320040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28675" name="Object 6" descr="Parchment"/>
          <p:cNvGraphicFramePr>
            <a:graphicFrameLocks noChangeAspect="1"/>
          </p:cNvGraphicFramePr>
          <p:nvPr/>
        </p:nvGraphicFramePr>
        <p:xfrm>
          <a:off x="2501900" y="2943225"/>
          <a:ext cx="3494088" cy="969963"/>
        </p:xfrm>
        <a:graphic>
          <a:graphicData uri="http://schemas.openxmlformats.org/presentationml/2006/ole">
            <mc:AlternateContent xmlns:mc="http://schemas.openxmlformats.org/markup-compatibility/2006">
              <mc:Choice xmlns:v="urn:schemas-microsoft-com:vml" Requires="v">
                <p:oleObj spid="_x0000_s28703" name="Equation" r:id="rId5" imgW="558720" imgH="393480" progId="Equation.3">
                  <p:embed/>
                </p:oleObj>
              </mc:Choice>
              <mc:Fallback>
                <p:oleObj name="Equation" r:id="rId5" imgW="558720" imgH="393480" progId="Equation.3">
                  <p:embed/>
                  <p:pic>
                    <p:nvPicPr>
                      <p:cNvPr id="0" name="Object 6" descr="Parch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1900" y="2943225"/>
                        <a:ext cx="3494088" cy="969963"/>
                      </a:xfrm>
                      <a:prstGeom prst="rect">
                        <a:avLst/>
                      </a:prstGeom>
                      <a:blipFill dpi="0" rotWithShape="0">
                        <a:blip r:embed="rId7"/>
                        <a:srcRect/>
                        <a:tile tx="0" ty="0" sx="100000" sy="100000" flip="none" algn="tl"/>
                      </a:blip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42913" y="692150"/>
            <a:ext cx="7775575" cy="1143000"/>
          </a:xfrm>
        </p:spPr>
        <p:txBody>
          <a:bodyPr/>
          <a:lstStyle/>
          <a:p>
            <a:pPr eaLnBrk="1" hangingPunct="1"/>
            <a:r>
              <a:rPr lang="fa-IR" b="1" smtClean="0">
                <a:solidFill>
                  <a:srgbClr val="FF0000"/>
                </a:solidFill>
                <a:cs typeface="B Titr" panose="00000700000000000000" pitchFamily="2" charset="-78"/>
              </a:rPr>
              <a:t>هدف مديريت مالي:</a:t>
            </a:r>
            <a:br>
              <a:rPr lang="fa-IR" b="1" smtClean="0">
                <a:solidFill>
                  <a:srgbClr val="FF0000"/>
                </a:solidFill>
                <a:cs typeface="B Titr" panose="00000700000000000000" pitchFamily="2" charset="-78"/>
              </a:rPr>
            </a:br>
            <a:endParaRPr lang="en-US" b="1" smtClean="0">
              <a:solidFill>
                <a:srgbClr val="FF0000"/>
              </a:solidFill>
              <a:cs typeface="B Titr" panose="00000700000000000000" pitchFamily="2" charset="-78"/>
            </a:endParaRPr>
          </a:p>
        </p:txBody>
      </p:sp>
      <p:sp>
        <p:nvSpPr>
          <p:cNvPr id="107523" name="Rectangle 3"/>
          <p:cNvSpPr>
            <a:spLocks noGrp="1" noChangeArrowheads="1"/>
          </p:cNvSpPr>
          <p:nvPr>
            <p:ph type="body" idx="1"/>
          </p:nvPr>
        </p:nvSpPr>
        <p:spPr/>
        <p:txBody>
          <a:bodyPr/>
          <a:lstStyle/>
          <a:p>
            <a:pPr algn="just" eaLnBrk="1" hangingPunct="1">
              <a:buFontTx/>
              <a:buNone/>
            </a:pPr>
            <a:r>
              <a:rPr lang="fa-IR" sz="3600" b="1" smtClean="0">
                <a:cs typeface="B Mitra" panose="00000400000000000000" pitchFamily="2" charset="-78"/>
              </a:rPr>
              <a:t>   هدف اصلي مديريت مالي، بکارگيري مهارتهائي است که با استفاده از آن مهارتها هدف اصلي بنگاههاي اقتصادي، كه همانا حداكثر كردن ثروت صاحبان بنگاه است، محقق گردد.</a:t>
            </a:r>
            <a:endParaRPr lang="en-US" sz="3600" b="1"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33400" y="357188"/>
            <a:ext cx="7632700" cy="1714500"/>
          </a:xfrm>
        </p:spPr>
        <p:txBody>
          <a:bodyPr/>
          <a:lstStyle/>
          <a:p>
            <a:pPr algn="r" eaLnBrk="1" hangingPunct="1">
              <a:defRPr/>
            </a:pPr>
            <a:r>
              <a:rPr lang="fa-IR" sz="3600" b="1" dirty="0" smtClean="0">
                <a:solidFill>
                  <a:srgbClr val="FF0000"/>
                </a:solidFill>
                <a:cs typeface="+mn-cs"/>
              </a:rPr>
              <a:t>حالت دوم: نرخ رشد با نرخ بهره برابر نيست.</a:t>
            </a:r>
            <a:br>
              <a:rPr lang="fa-IR" sz="3600" b="1" dirty="0" smtClean="0">
                <a:solidFill>
                  <a:srgbClr val="FF0000"/>
                </a:solidFill>
                <a:cs typeface="+mn-cs"/>
              </a:rPr>
            </a:br>
            <a:r>
              <a:rPr lang="fa-IR" sz="2400" b="1" dirty="0" smtClean="0">
                <a:cs typeface="+mn-cs"/>
              </a:rPr>
              <a:t>در صورتيكه نرخ رشد جریان نقدینه با نرخ بـهره برابر نباشد، براي محاسبه ارزش فعلي چند قسط كه داراي نرخ رشد هستند، از رابطه زير استفاده مي شود:</a:t>
            </a:r>
            <a:endParaRPr lang="en-US" sz="2400" b="1" dirty="0" smtClean="0">
              <a:cs typeface="+mn-cs"/>
            </a:endParaRPr>
          </a:p>
        </p:txBody>
      </p:sp>
      <p:sp>
        <p:nvSpPr>
          <p:cNvPr id="29701" name="Rectangle 3"/>
          <p:cNvSpPr>
            <a:spLocks noGrp="1" noChangeArrowheads="1"/>
          </p:cNvSpPr>
          <p:nvPr>
            <p:ph type="body" idx="1"/>
          </p:nvPr>
        </p:nvSpPr>
        <p:spPr>
          <a:xfrm>
            <a:off x="390525" y="5715000"/>
            <a:ext cx="7777163" cy="487363"/>
          </a:xfrm>
        </p:spPr>
        <p:txBody>
          <a:bodyPr/>
          <a:lstStyle/>
          <a:p>
            <a:pPr eaLnBrk="1" hangingPunct="1">
              <a:buFontTx/>
              <a:buNone/>
            </a:pPr>
            <a:r>
              <a:rPr lang="fa-IR" sz="1800" b="1" smtClean="0"/>
              <a:t>      در فرمول فوق</a:t>
            </a:r>
            <a:r>
              <a:rPr lang="en-US" sz="1800" b="1" smtClean="0"/>
              <a:t> </a:t>
            </a:r>
            <a:r>
              <a:rPr lang="fa-IR" sz="1800" b="1" smtClean="0"/>
              <a:t> </a:t>
            </a:r>
            <a:r>
              <a:rPr lang="en-US" sz="2400" b="1" smtClean="0"/>
              <a:t>g</a:t>
            </a:r>
            <a:r>
              <a:rPr lang="fa-IR" sz="1800" b="1" smtClean="0"/>
              <a:t>  نرخ رشد جريانهاي نقدينه مي باشد. </a:t>
            </a:r>
          </a:p>
          <a:p>
            <a:pPr eaLnBrk="1" hangingPunct="1">
              <a:buFontTx/>
              <a:buNone/>
            </a:pPr>
            <a:r>
              <a:rPr lang="fa-IR" sz="1800" b="1" smtClean="0">
                <a:cs typeface="B Mitra" panose="00000400000000000000" pitchFamily="2" charset="-78"/>
              </a:rPr>
              <a:t>      </a:t>
            </a:r>
            <a:endParaRPr lang="en-US" sz="1800" b="1" smtClean="0">
              <a:cs typeface="B Mitra" panose="00000400000000000000" pitchFamily="2" charset="-78"/>
            </a:endParaRPr>
          </a:p>
        </p:txBody>
      </p:sp>
      <p:sp>
        <p:nvSpPr>
          <p:cNvPr id="29702" name="Rectangle 4"/>
          <p:cNvSpPr>
            <a:spLocks noChangeArrowheads="1"/>
          </p:cNvSpPr>
          <p:nvPr/>
        </p:nvSpPr>
        <p:spPr bwMode="auto">
          <a:xfrm>
            <a:off x="0" y="310038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29698" name="Object 5" descr="Parchment"/>
          <p:cNvGraphicFramePr>
            <a:graphicFrameLocks noChangeAspect="1"/>
          </p:cNvGraphicFramePr>
          <p:nvPr/>
        </p:nvGraphicFramePr>
        <p:xfrm>
          <a:off x="2605088" y="4071938"/>
          <a:ext cx="3319462" cy="1290637"/>
        </p:xfrm>
        <a:graphic>
          <a:graphicData uri="http://schemas.openxmlformats.org/presentationml/2006/ole">
            <mc:AlternateContent xmlns:mc="http://schemas.openxmlformats.org/markup-compatibility/2006">
              <mc:Choice xmlns:v="urn:schemas-microsoft-com:vml" Requires="v">
                <p:oleObj spid="_x0000_s29727" name="Equation" r:id="rId3" imgW="1244520" imgH="647640" progId="Equation.3">
                  <p:embed/>
                </p:oleObj>
              </mc:Choice>
              <mc:Fallback>
                <p:oleObj name="Equation" r:id="rId3" imgW="1244520" imgH="647640" progId="Equation.3">
                  <p:embed/>
                  <p:pic>
                    <p:nvPicPr>
                      <p:cNvPr id="0" name="Object 5"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088" y="4071938"/>
                        <a:ext cx="3319462" cy="1290637"/>
                      </a:xfrm>
                      <a:prstGeom prst="rect">
                        <a:avLst/>
                      </a:prstGeom>
                      <a:blipFill dpi="0" rotWithShape="0">
                        <a:blip r:embed="rId5"/>
                        <a:srcRect/>
                        <a:tile tx="0" ty="0" sx="100000" sy="100000" flip="none" algn="tl"/>
                      </a:blipFill>
                    </p:spPr>
                  </p:pic>
                </p:oleObj>
              </mc:Fallback>
            </mc:AlternateContent>
          </a:graphicData>
        </a:graphic>
      </p:graphicFrame>
      <p:sp>
        <p:nvSpPr>
          <p:cNvPr id="29703" name="Rectangle 6"/>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29699" name="Object 9" descr="Parchment"/>
          <p:cNvGraphicFramePr>
            <a:graphicFrameLocks noChangeAspect="1"/>
          </p:cNvGraphicFramePr>
          <p:nvPr/>
        </p:nvGraphicFramePr>
        <p:xfrm>
          <a:off x="2373313" y="2559050"/>
          <a:ext cx="3929062" cy="885825"/>
        </p:xfrm>
        <a:graphic>
          <a:graphicData uri="http://schemas.openxmlformats.org/presentationml/2006/ole">
            <mc:AlternateContent xmlns:mc="http://schemas.openxmlformats.org/markup-compatibility/2006">
              <mc:Choice xmlns:v="urn:schemas-microsoft-com:vml" Requires="v">
                <p:oleObj spid="_x0000_s29728" name="Equation" r:id="rId6" imgW="1473120" imgH="444240" progId="Equation.3">
                  <p:embed/>
                </p:oleObj>
              </mc:Choice>
              <mc:Fallback>
                <p:oleObj name="Equation" r:id="rId6" imgW="1473120" imgH="444240" progId="Equation.3">
                  <p:embed/>
                  <p:pic>
                    <p:nvPicPr>
                      <p:cNvPr id="0" name="Object 9" descr="Parch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3313" y="2559050"/>
                        <a:ext cx="3929062" cy="885825"/>
                      </a:xfrm>
                      <a:prstGeom prst="rect">
                        <a:avLst/>
                      </a:prstGeom>
                      <a:blipFill dpi="0" rotWithShape="0">
                        <a:blip r:embed="rId5"/>
                        <a:srcRect/>
                        <a:tile tx="0" ty="0" sx="100000" sy="100000" flip="none" algn="tl"/>
                      </a:blip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2"/>
          <p:cNvSpPr>
            <a:spLocks noGrp="1" noChangeArrowheads="1"/>
          </p:cNvSpPr>
          <p:nvPr>
            <p:ph type="body" idx="1"/>
          </p:nvPr>
        </p:nvSpPr>
        <p:spPr>
          <a:xfrm>
            <a:off x="431800" y="836613"/>
            <a:ext cx="7777163" cy="1655762"/>
          </a:xfrm>
        </p:spPr>
        <p:txBody>
          <a:bodyPr/>
          <a:lstStyle/>
          <a:p>
            <a:pPr algn="just" eaLnBrk="1" hangingPunct="1">
              <a:buFontTx/>
              <a:buNone/>
            </a:pPr>
            <a:r>
              <a:rPr lang="fa-IR" sz="2800" b="1" smtClean="0">
                <a:cs typeface="B Mitra" panose="00000400000000000000" pitchFamily="2" charset="-78"/>
              </a:rPr>
              <a:t>    مثال14: با توجه به اطلاعات مثال 13 در صورتيكه نرخ بهره رايج در بازار 12 درصد باشد، ارزش فعلي جايزه چقدر است؟</a:t>
            </a:r>
            <a:endParaRPr lang="en-US" sz="2800" b="1" smtClean="0">
              <a:cs typeface="B Mitra" panose="00000400000000000000" pitchFamily="2" charset="-78"/>
            </a:endParaRPr>
          </a:p>
        </p:txBody>
      </p:sp>
      <p:sp>
        <p:nvSpPr>
          <p:cNvPr id="30724" name="Rectangle 3"/>
          <p:cNvSpPr>
            <a:spLocks noChangeArrowheads="1"/>
          </p:cNvSpPr>
          <p:nvPr/>
        </p:nvSpPr>
        <p:spPr bwMode="auto">
          <a:xfrm>
            <a:off x="0" y="310038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0725"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30722" name="Object 5"/>
          <p:cNvGraphicFramePr>
            <a:graphicFrameLocks noChangeAspect="1"/>
          </p:cNvGraphicFramePr>
          <p:nvPr/>
        </p:nvGraphicFramePr>
        <p:xfrm>
          <a:off x="1439863" y="2852738"/>
          <a:ext cx="5329237" cy="1236662"/>
        </p:xfrm>
        <a:graphic>
          <a:graphicData uri="http://schemas.openxmlformats.org/presentationml/2006/ole">
            <mc:AlternateContent xmlns:mc="http://schemas.openxmlformats.org/markup-compatibility/2006">
              <mc:Choice xmlns:v="urn:schemas-microsoft-com:vml" Requires="v">
                <p:oleObj spid="_x0000_s30738" name="Equation" r:id="rId3" imgW="2311400" imgH="635000" progId="Equation.3">
                  <p:embed/>
                </p:oleObj>
              </mc:Choice>
              <mc:Fallback>
                <p:oleObj name="Equation" r:id="rId3" imgW="2311400" imgH="6350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863" y="2852738"/>
                        <a:ext cx="5329237" cy="1236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52" name="Title 1"/>
          <p:cNvSpPr>
            <a:spLocks noGrp="1"/>
          </p:cNvSpPr>
          <p:nvPr>
            <p:ph type="title"/>
          </p:nvPr>
        </p:nvSpPr>
        <p:spPr>
          <a:xfrm>
            <a:off x="431800" y="274638"/>
            <a:ext cx="7777163" cy="511175"/>
          </a:xfrm>
        </p:spPr>
        <p:txBody>
          <a:bodyPr/>
          <a:lstStyle/>
          <a:p>
            <a:pPr algn="r"/>
            <a:r>
              <a:rPr lang="fa-IR" b="1" smtClean="0">
                <a:cs typeface="B Nazanin" panose="00000400000000000000" pitchFamily="2" charset="-78"/>
              </a:rPr>
              <a:t>فرمول های فصل 2</a:t>
            </a:r>
            <a:endParaRPr lang="en-US" b="1" smtClean="0">
              <a:cs typeface="B Nazanin" panose="00000400000000000000" pitchFamily="2" charset="-78"/>
            </a:endParaRPr>
          </a:p>
        </p:txBody>
      </p:sp>
      <p:graphicFrame>
        <p:nvGraphicFramePr>
          <p:cNvPr id="31746" name="Object 5" descr="Parchment"/>
          <p:cNvGraphicFramePr>
            <a:graphicFrameLocks noChangeAspect="1"/>
          </p:cNvGraphicFramePr>
          <p:nvPr/>
        </p:nvGraphicFramePr>
        <p:xfrm>
          <a:off x="1085850" y="1012825"/>
          <a:ext cx="2681288" cy="471488"/>
        </p:xfrm>
        <a:graphic>
          <a:graphicData uri="http://schemas.openxmlformats.org/presentationml/2006/ole">
            <mc:AlternateContent xmlns:mc="http://schemas.openxmlformats.org/markup-compatibility/2006">
              <mc:Choice xmlns:v="urn:schemas-microsoft-com:vml" Requires="v">
                <p:oleObj spid="_x0000_s31828" name="Equation" r:id="rId3" imgW="698400" imgH="215640" progId="Equation.3">
                  <p:embed/>
                </p:oleObj>
              </mc:Choice>
              <mc:Fallback>
                <p:oleObj name="Equation" r:id="rId3" imgW="698400" imgH="215640" progId="Equation.3">
                  <p:embed/>
                  <p:pic>
                    <p:nvPicPr>
                      <p:cNvPr id="0" name="Object 5"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1012825"/>
                        <a:ext cx="2681288" cy="471488"/>
                      </a:xfrm>
                      <a:prstGeom prst="rect">
                        <a:avLst/>
                      </a:prstGeom>
                      <a:blipFill dpi="0" rotWithShape="0">
                        <a:blip r:embed="rId5"/>
                        <a:srcRect/>
                        <a:tile tx="0" ty="0" sx="100000" sy="100000" flip="none" algn="tl"/>
                      </a:blipFill>
                    </p:spPr>
                  </p:pic>
                </p:oleObj>
              </mc:Fallback>
            </mc:AlternateContent>
          </a:graphicData>
        </a:graphic>
      </p:graphicFrame>
      <p:graphicFrame>
        <p:nvGraphicFramePr>
          <p:cNvPr id="31747" name="Object 2" descr="Parchment"/>
          <p:cNvGraphicFramePr>
            <a:graphicFrameLocks noChangeAspect="1"/>
          </p:cNvGraphicFramePr>
          <p:nvPr/>
        </p:nvGraphicFramePr>
        <p:xfrm>
          <a:off x="890588" y="1785938"/>
          <a:ext cx="2928937" cy="785812"/>
        </p:xfrm>
        <a:graphic>
          <a:graphicData uri="http://schemas.openxmlformats.org/presentationml/2006/ole">
            <mc:AlternateContent xmlns:mc="http://schemas.openxmlformats.org/markup-compatibility/2006">
              <mc:Choice xmlns:v="urn:schemas-microsoft-com:vml" Requires="v">
                <p:oleObj spid="_x0000_s31829" name="Equation" r:id="rId6" imgW="812520" imgH="380880" progId="Equation.3">
                  <p:embed/>
                </p:oleObj>
              </mc:Choice>
              <mc:Fallback>
                <p:oleObj name="Equation" r:id="rId6" imgW="812520" imgH="380880" progId="Equation.3">
                  <p:embed/>
                  <p:pic>
                    <p:nvPicPr>
                      <p:cNvPr id="0" name="Object 2" descr="Parch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588" y="1785938"/>
                        <a:ext cx="2928937" cy="785812"/>
                      </a:xfrm>
                      <a:prstGeom prst="rect">
                        <a:avLst/>
                      </a:prstGeom>
                      <a:blipFill dpi="0" rotWithShape="0">
                        <a:blip r:embed="rId5"/>
                        <a:srcRect/>
                        <a:tile tx="0" ty="0" sx="100000" sy="100000" flip="none" algn="tl"/>
                      </a:blipFill>
                    </p:spPr>
                  </p:pic>
                </p:oleObj>
              </mc:Fallback>
            </mc:AlternateContent>
          </a:graphicData>
        </a:graphic>
      </p:graphicFrame>
      <p:sp>
        <p:nvSpPr>
          <p:cNvPr id="31753" name="Rectangle 17"/>
          <p:cNvSpPr>
            <a:spLocks noChangeArrowheads="1"/>
          </p:cNvSpPr>
          <p:nvPr/>
        </p:nvSpPr>
        <p:spPr bwMode="auto">
          <a:xfrm>
            <a:off x="5749925" y="1071563"/>
            <a:ext cx="25717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ارزش آتی یک قسط یک ریالی </a:t>
            </a:r>
            <a:endParaRPr lang="en-US" b="1"/>
          </a:p>
        </p:txBody>
      </p:sp>
      <p:sp>
        <p:nvSpPr>
          <p:cNvPr id="31754" name="Rectangle 18"/>
          <p:cNvSpPr>
            <a:spLocks noChangeArrowheads="1"/>
          </p:cNvSpPr>
          <p:nvPr/>
        </p:nvSpPr>
        <p:spPr bwMode="auto">
          <a:xfrm>
            <a:off x="5678488" y="1857375"/>
            <a:ext cx="25717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ارزش فعلی یک قسط یک ریالی </a:t>
            </a:r>
            <a:endParaRPr lang="en-US" b="1"/>
          </a:p>
        </p:txBody>
      </p:sp>
      <p:graphicFrame>
        <p:nvGraphicFramePr>
          <p:cNvPr id="31748" name="Object 6" descr="Parchment"/>
          <p:cNvGraphicFramePr>
            <a:graphicFrameLocks noChangeAspect="1"/>
          </p:cNvGraphicFramePr>
          <p:nvPr/>
        </p:nvGraphicFramePr>
        <p:xfrm>
          <a:off x="936625" y="2973388"/>
          <a:ext cx="2906713" cy="696912"/>
        </p:xfrm>
        <a:graphic>
          <a:graphicData uri="http://schemas.openxmlformats.org/presentationml/2006/ole">
            <mc:AlternateContent xmlns:mc="http://schemas.openxmlformats.org/markup-compatibility/2006">
              <mc:Choice xmlns:v="urn:schemas-microsoft-com:vml" Requires="v">
                <p:oleObj spid="_x0000_s31830" name="Equation" r:id="rId8" imgW="622080" imgH="393480" progId="Equation.3">
                  <p:embed/>
                </p:oleObj>
              </mc:Choice>
              <mc:Fallback>
                <p:oleObj name="Equation" r:id="rId8" imgW="622080" imgH="393480" progId="Equation.3">
                  <p:embed/>
                  <p:pic>
                    <p:nvPicPr>
                      <p:cNvPr id="0" name="Object 6" descr="Parchm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625" y="2973388"/>
                        <a:ext cx="2906713" cy="696912"/>
                      </a:xfrm>
                      <a:prstGeom prst="rect">
                        <a:avLst/>
                      </a:prstGeom>
                      <a:blipFill dpi="0" rotWithShape="0">
                        <a:blip r:embed="rId5"/>
                        <a:srcRect/>
                        <a:tile tx="0" ty="0" sx="100000" sy="100000" flip="none" algn="tl"/>
                      </a:blipFill>
                    </p:spPr>
                  </p:pic>
                </p:oleObj>
              </mc:Fallback>
            </mc:AlternateContent>
          </a:graphicData>
        </a:graphic>
      </p:graphicFrame>
      <p:sp>
        <p:nvSpPr>
          <p:cNvPr id="31755" name="Rectangle 13"/>
          <p:cNvSpPr>
            <a:spLocks noChangeArrowheads="1"/>
          </p:cNvSpPr>
          <p:nvPr/>
        </p:nvSpPr>
        <p:spPr bwMode="auto">
          <a:xfrm>
            <a:off x="6392863" y="2928938"/>
            <a:ext cx="17859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b="1"/>
              <a:t>نرخ بهره</a:t>
            </a:r>
            <a:endParaRPr lang="en-US" b="1"/>
          </a:p>
        </p:txBody>
      </p:sp>
      <p:grpSp>
        <p:nvGrpSpPr>
          <p:cNvPr id="31756" name="Group 12"/>
          <p:cNvGrpSpPr>
            <a:grpSpLocks/>
          </p:cNvGrpSpPr>
          <p:nvPr/>
        </p:nvGrpSpPr>
        <p:grpSpPr bwMode="auto">
          <a:xfrm>
            <a:off x="390525" y="4116388"/>
            <a:ext cx="7788275" cy="695325"/>
            <a:chOff x="814388" y="4116388"/>
            <a:chExt cx="7364412" cy="695325"/>
          </a:xfrm>
        </p:grpSpPr>
        <p:graphicFrame>
          <p:nvGraphicFramePr>
            <p:cNvPr id="31751" name="Object 5" descr="Parchment"/>
            <p:cNvGraphicFramePr>
              <a:graphicFrameLocks noChangeAspect="1"/>
            </p:cNvGraphicFramePr>
            <p:nvPr/>
          </p:nvGraphicFramePr>
          <p:xfrm>
            <a:off x="814388" y="4116388"/>
            <a:ext cx="3440112" cy="695325"/>
          </p:xfrm>
          <a:graphic>
            <a:graphicData uri="http://schemas.openxmlformats.org/presentationml/2006/ole">
              <mc:AlternateContent xmlns:mc="http://schemas.openxmlformats.org/markup-compatibility/2006">
                <mc:Choice xmlns:v="urn:schemas-microsoft-com:vml" Requires="v">
                  <p:oleObj spid="_x0000_s31831" name="Equation" r:id="rId10" imgW="736560" imgH="393480" progId="Equation.3">
                    <p:embed/>
                  </p:oleObj>
                </mc:Choice>
                <mc:Fallback>
                  <p:oleObj name="Equation" r:id="rId10" imgW="736560" imgH="393480" progId="Equation.3">
                    <p:embed/>
                    <p:pic>
                      <p:nvPicPr>
                        <p:cNvPr id="0" name="Object 5" descr="Parchmen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388" y="4116388"/>
                          <a:ext cx="3440112" cy="695325"/>
                        </a:xfrm>
                        <a:prstGeom prst="rect">
                          <a:avLst/>
                        </a:prstGeom>
                        <a:blipFill dpi="0" rotWithShape="0">
                          <a:blip r:embed="rId5"/>
                          <a:srcRect/>
                          <a:tile tx="0" ty="0" sx="100000" sy="100000" flip="none" algn="tl"/>
                        </a:blipFill>
                      </p:spPr>
                    </p:pic>
                  </p:oleObj>
                </mc:Fallback>
              </mc:AlternateContent>
            </a:graphicData>
          </a:graphic>
        </p:graphicFrame>
        <p:sp>
          <p:nvSpPr>
            <p:cNvPr id="31761" name="Rectangle 15"/>
            <p:cNvSpPr>
              <a:spLocks noChangeArrowheads="1"/>
            </p:cNvSpPr>
            <p:nvPr/>
          </p:nvSpPr>
          <p:spPr bwMode="auto">
            <a:xfrm>
              <a:off x="4964113" y="4214813"/>
              <a:ext cx="32146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b="1"/>
                <a:t>نرخ بازده مورد انتظار با وجود رشد</a:t>
              </a:r>
              <a:endParaRPr lang="en-US" b="1"/>
            </a:p>
          </p:txBody>
        </p:sp>
      </p:grpSp>
      <p:grpSp>
        <p:nvGrpSpPr>
          <p:cNvPr id="31757" name="Group 13"/>
          <p:cNvGrpSpPr>
            <a:grpSpLocks/>
          </p:cNvGrpSpPr>
          <p:nvPr/>
        </p:nvGrpSpPr>
        <p:grpSpPr bwMode="auto">
          <a:xfrm>
            <a:off x="390525" y="5857875"/>
            <a:ext cx="7788275" cy="695325"/>
            <a:chOff x="819150" y="5143500"/>
            <a:chExt cx="7502525" cy="695325"/>
          </a:xfrm>
        </p:grpSpPr>
        <p:graphicFrame>
          <p:nvGraphicFramePr>
            <p:cNvPr id="31750" name="Object 10" descr="Parchment"/>
            <p:cNvGraphicFramePr>
              <a:graphicFrameLocks noChangeAspect="1"/>
            </p:cNvGraphicFramePr>
            <p:nvPr/>
          </p:nvGraphicFramePr>
          <p:xfrm>
            <a:off x="819150" y="5143500"/>
            <a:ext cx="2371725" cy="695325"/>
          </p:xfrm>
          <a:graphic>
            <a:graphicData uri="http://schemas.openxmlformats.org/presentationml/2006/ole">
              <mc:AlternateContent xmlns:mc="http://schemas.openxmlformats.org/markup-compatibility/2006">
                <mc:Choice xmlns:v="urn:schemas-microsoft-com:vml" Requires="v">
                  <p:oleObj spid="_x0000_s31832" name="Equation" r:id="rId12" imgW="507960" imgH="393480" progId="Equation.3">
                    <p:embed/>
                  </p:oleObj>
                </mc:Choice>
                <mc:Fallback>
                  <p:oleObj name="Equation" r:id="rId12" imgW="507960" imgH="393480" progId="Equation.3">
                    <p:embed/>
                    <p:pic>
                      <p:nvPicPr>
                        <p:cNvPr id="0" name="Object 10" descr="Parchm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9150" y="5143500"/>
                          <a:ext cx="2371725" cy="695325"/>
                        </a:xfrm>
                        <a:prstGeom prst="rect">
                          <a:avLst/>
                        </a:prstGeom>
                        <a:blipFill dpi="0" rotWithShape="0">
                          <a:blip r:embed="rId5"/>
                          <a:srcRect/>
                          <a:tile tx="0" ty="0" sx="100000" sy="100000" flip="none" algn="tl"/>
                        </a:blipFill>
                      </p:spPr>
                    </p:pic>
                  </p:oleObj>
                </mc:Fallback>
              </mc:AlternateContent>
            </a:graphicData>
          </a:graphic>
        </p:graphicFrame>
        <p:sp>
          <p:nvSpPr>
            <p:cNvPr id="31760" name="Rectangle 20"/>
            <p:cNvSpPr>
              <a:spLocks noChangeArrowheads="1"/>
            </p:cNvSpPr>
            <p:nvPr/>
          </p:nvSpPr>
          <p:spPr bwMode="auto">
            <a:xfrm>
              <a:off x="5106988" y="5214938"/>
              <a:ext cx="32146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b="1"/>
                <a:t>نرخ بازده مورد انتظار بدون رشد</a:t>
              </a:r>
              <a:endParaRPr lang="en-US" b="1"/>
            </a:p>
          </p:txBody>
        </p:sp>
      </p:grpSp>
      <p:grpSp>
        <p:nvGrpSpPr>
          <p:cNvPr id="31758" name="Group 14"/>
          <p:cNvGrpSpPr>
            <a:grpSpLocks/>
          </p:cNvGrpSpPr>
          <p:nvPr/>
        </p:nvGrpSpPr>
        <p:grpSpPr bwMode="auto">
          <a:xfrm>
            <a:off x="319088" y="5011738"/>
            <a:ext cx="7793037" cy="703262"/>
            <a:chOff x="369120" y="4127490"/>
            <a:chExt cx="7809680" cy="703278"/>
          </a:xfrm>
        </p:grpSpPr>
        <p:graphicFrame>
          <p:nvGraphicFramePr>
            <p:cNvPr id="31749" name="Object 9" descr="Parchment"/>
            <p:cNvGraphicFramePr>
              <a:graphicFrameLocks noChangeAspect="1"/>
            </p:cNvGraphicFramePr>
            <p:nvPr/>
          </p:nvGraphicFramePr>
          <p:xfrm>
            <a:off x="369120" y="4127490"/>
            <a:ext cx="4329112" cy="673100"/>
          </p:xfrm>
          <a:graphic>
            <a:graphicData uri="http://schemas.openxmlformats.org/presentationml/2006/ole">
              <mc:AlternateContent xmlns:mc="http://schemas.openxmlformats.org/markup-compatibility/2006">
                <mc:Choice xmlns:v="urn:schemas-microsoft-com:vml" Requires="v">
                  <p:oleObj spid="_x0000_s31833" name="Equation" r:id="rId14" imgW="927000" imgH="380880" progId="Equation.3">
                    <p:embed/>
                  </p:oleObj>
                </mc:Choice>
                <mc:Fallback>
                  <p:oleObj name="Equation" r:id="rId14" imgW="927000" imgH="380880" progId="Equation.3">
                    <p:embed/>
                    <p:pic>
                      <p:nvPicPr>
                        <p:cNvPr id="0" name="Object 9" descr="Parchmen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9120" y="4127490"/>
                          <a:ext cx="4329112" cy="673100"/>
                        </a:xfrm>
                        <a:prstGeom prst="rect">
                          <a:avLst/>
                        </a:prstGeom>
                        <a:blipFill dpi="0" rotWithShape="0">
                          <a:blip r:embed="rId5"/>
                          <a:srcRect/>
                          <a:tile tx="0" ty="0" sx="100000" sy="100000" flip="none" algn="tl"/>
                        </a:blipFill>
                      </p:spPr>
                    </p:pic>
                  </p:oleObj>
                </mc:Fallback>
              </mc:AlternateContent>
            </a:graphicData>
          </a:graphic>
        </p:graphicFrame>
        <p:sp>
          <p:nvSpPr>
            <p:cNvPr id="31759" name="Rectangle 15"/>
            <p:cNvSpPr>
              <a:spLocks noChangeArrowheads="1"/>
            </p:cNvSpPr>
            <p:nvPr/>
          </p:nvSpPr>
          <p:spPr bwMode="auto">
            <a:xfrm>
              <a:off x="4964113" y="4214813"/>
              <a:ext cx="3214687" cy="61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b="1"/>
                <a:t>نرخ بازده مورد انتظار با وجود رشد</a:t>
              </a:r>
              <a:r>
                <a:rPr lang="en-US" b="1"/>
                <a:t> </a:t>
              </a:r>
              <a:r>
                <a:rPr lang="fa-IR" b="1"/>
                <a:t> در صورت وجود هزینه انتشار</a:t>
              </a:r>
              <a:endParaRPr lang="en-US" b="1"/>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5" name="Title 1"/>
          <p:cNvSpPr>
            <a:spLocks noGrp="1"/>
          </p:cNvSpPr>
          <p:nvPr>
            <p:ph type="title"/>
          </p:nvPr>
        </p:nvSpPr>
        <p:spPr>
          <a:xfrm>
            <a:off x="431800" y="274638"/>
            <a:ext cx="7777163" cy="511175"/>
          </a:xfrm>
        </p:spPr>
        <p:txBody>
          <a:bodyPr/>
          <a:lstStyle/>
          <a:p>
            <a:pPr algn="r"/>
            <a:r>
              <a:rPr lang="fa-IR" b="1" smtClean="0">
                <a:cs typeface="B Nazanin" panose="00000400000000000000" pitchFamily="2" charset="-78"/>
              </a:rPr>
              <a:t>فرمول های فصل 2</a:t>
            </a:r>
            <a:endParaRPr lang="en-US" b="1" smtClean="0">
              <a:cs typeface="B Nazanin" panose="00000400000000000000" pitchFamily="2" charset="-78"/>
            </a:endParaRPr>
          </a:p>
        </p:txBody>
      </p:sp>
      <p:graphicFrame>
        <p:nvGraphicFramePr>
          <p:cNvPr id="32770" name="Object 4" descr="Parchment"/>
          <p:cNvGraphicFramePr>
            <a:graphicFrameLocks noChangeAspect="1"/>
          </p:cNvGraphicFramePr>
          <p:nvPr/>
        </p:nvGraphicFramePr>
        <p:xfrm>
          <a:off x="676275" y="2071688"/>
          <a:ext cx="3071813" cy="785812"/>
        </p:xfrm>
        <a:graphic>
          <a:graphicData uri="http://schemas.openxmlformats.org/presentationml/2006/ole">
            <mc:AlternateContent xmlns:mc="http://schemas.openxmlformats.org/markup-compatibility/2006">
              <mc:Choice xmlns:v="urn:schemas-microsoft-com:vml" Requires="v">
                <p:oleObj spid="_x0000_s32833" name="Equation" r:id="rId3" imgW="1117440" imgH="419040" progId="Equation.3">
                  <p:embed/>
                </p:oleObj>
              </mc:Choice>
              <mc:Fallback>
                <p:oleObj name="Equation" r:id="rId3" imgW="1117440" imgH="419040" progId="Equation.3">
                  <p:embed/>
                  <p:pic>
                    <p:nvPicPr>
                      <p:cNvPr id="0" name="Object 4"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2071688"/>
                        <a:ext cx="3071813" cy="785812"/>
                      </a:xfrm>
                      <a:prstGeom prst="rect">
                        <a:avLst/>
                      </a:prstGeom>
                      <a:blipFill dpi="0" rotWithShape="0">
                        <a:blip r:embed="rId5"/>
                        <a:srcRect/>
                        <a:tile tx="0" ty="0" sx="100000" sy="100000" flip="none" algn="tl"/>
                      </a:blipFill>
                    </p:spPr>
                  </p:pic>
                </p:oleObj>
              </mc:Fallback>
            </mc:AlternateContent>
          </a:graphicData>
        </a:graphic>
      </p:graphicFrame>
      <p:sp>
        <p:nvSpPr>
          <p:cNvPr id="32776" name="Rectangle 19"/>
          <p:cNvSpPr>
            <a:spLocks noChangeArrowheads="1"/>
          </p:cNvSpPr>
          <p:nvPr/>
        </p:nvSpPr>
        <p:spPr bwMode="auto">
          <a:xfrm>
            <a:off x="5607050" y="1071563"/>
            <a:ext cx="2571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ارزش آتی چند قسط یک ریالی </a:t>
            </a:r>
            <a:endParaRPr lang="en-US" b="1"/>
          </a:p>
        </p:txBody>
      </p:sp>
      <p:graphicFrame>
        <p:nvGraphicFramePr>
          <p:cNvPr id="32771" name="Object 5" descr="Parchment"/>
          <p:cNvGraphicFramePr>
            <a:graphicFrameLocks noChangeAspect="1"/>
          </p:cNvGraphicFramePr>
          <p:nvPr/>
        </p:nvGraphicFramePr>
        <p:xfrm>
          <a:off x="676275" y="5500688"/>
          <a:ext cx="4359275" cy="857250"/>
        </p:xfrm>
        <a:graphic>
          <a:graphicData uri="http://schemas.openxmlformats.org/presentationml/2006/ole">
            <mc:AlternateContent xmlns:mc="http://schemas.openxmlformats.org/markup-compatibility/2006">
              <mc:Choice xmlns:v="urn:schemas-microsoft-com:vml" Requires="v">
                <p:oleObj spid="_x0000_s32834" name="Equation" r:id="rId6" imgW="1130040" imgH="596880" progId="Equation.3">
                  <p:embed/>
                </p:oleObj>
              </mc:Choice>
              <mc:Fallback>
                <p:oleObj name="Equation" r:id="rId6" imgW="1130040" imgH="596880" progId="Equation.3">
                  <p:embed/>
                  <p:pic>
                    <p:nvPicPr>
                      <p:cNvPr id="0" name="Object 5" descr="Parch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275" y="5500688"/>
                        <a:ext cx="4359275" cy="857250"/>
                      </a:xfrm>
                      <a:prstGeom prst="rect">
                        <a:avLst/>
                      </a:prstGeom>
                      <a:blipFill dpi="0" rotWithShape="0">
                        <a:blip r:embed="rId5"/>
                        <a:srcRect/>
                        <a:tile tx="0" ty="0" sx="100000" sy="100000" flip="none" algn="tl"/>
                      </a:blipFill>
                    </p:spPr>
                  </p:pic>
                </p:oleObj>
              </mc:Fallback>
            </mc:AlternateContent>
          </a:graphicData>
        </a:graphic>
      </p:graphicFrame>
      <p:sp>
        <p:nvSpPr>
          <p:cNvPr id="32777" name="Rectangle 21"/>
          <p:cNvSpPr>
            <a:spLocks noChangeArrowheads="1"/>
          </p:cNvSpPr>
          <p:nvPr/>
        </p:nvSpPr>
        <p:spPr bwMode="auto">
          <a:xfrm>
            <a:off x="5678488" y="3357563"/>
            <a:ext cx="2571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t>ارزش فعلی چند قسط یک ریالی </a:t>
            </a:r>
            <a:endParaRPr lang="en-US" b="1"/>
          </a:p>
        </p:txBody>
      </p:sp>
      <p:graphicFrame>
        <p:nvGraphicFramePr>
          <p:cNvPr id="32772" name="Object 3"/>
          <p:cNvGraphicFramePr>
            <a:graphicFrameLocks noChangeAspect="1"/>
          </p:cNvGraphicFramePr>
          <p:nvPr/>
        </p:nvGraphicFramePr>
        <p:xfrm>
          <a:off x="676275" y="3714750"/>
          <a:ext cx="4430713" cy="785813"/>
        </p:xfrm>
        <a:graphic>
          <a:graphicData uri="http://schemas.openxmlformats.org/presentationml/2006/ole">
            <mc:AlternateContent xmlns:mc="http://schemas.openxmlformats.org/markup-compatibility/2006">
              <mc:Choice xmlns:v="urn:schemas-microsoft-com:vml" Requires="v">
                <p:oleObj spid="_x0000_s32835" name="Equation" r:id="rId8" imgW="2387520" imgH="419040" progId="Equation.3">
                  <p:embed/>
                </p:oleObj>
              </mc:Choice>
              <mc:Fallback>
                <p:oleObj name="Equation" r:id="rId8" imgW="2387520" imgH="41904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275" y="3714750"/>
                        <a:ext cx="44307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676275" y="4643438"/>
          <a:ext cx="4430713" cy="785812"/>
        </p:xfrm>
        <a:graphic>
          <a:graphicData uri="http://schemas.openxmlformats.org/presentationml/2006/ole">
            <mc:AlternateContent xmlns:mc="http://schemas.openxmlformats.org/markup-compatibility/2006">
              <mc:Choice xmlns:v="urn:schemas-microsoft-com:vml" Requires="v">
                <p:oleObj spid="_x0000_s32836" name="Equation" r:id="rId10" imgW="2476440" imgH="419040" progId="Equation.3">
                  <p:embed/>
                </p:oleObj>
              </mc:Choice>
              <mc:Fallback>
                <p:oleObj name="Equation" r:id="rId10" imgW="2476440" imgH="41904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275" y="4643438"/>
                        <a:ext cx="443071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4" name="Object 6"/>
          <p:cNvGraphicFramePr>
            <a:graphicFrameLocks noChangeAspect="1"/>
          </p:cNvGraphicFramePr>
          <p:nvPr/>
        </p:nvGraphicFramePr>
        <p:xfrm>
          <a:off x="747713" y="1500188"/>
          <a:ext cx="4624387" cy="398462"/>
        </p:xfrm>
        <a:graphic>
          <a:graphicData uri="http://schemas.openxmlformats.org/presentationml/2006/ole">
            <mc:AlternateContent xmlns:mc="http://schemas.openxmlformats.org/markup-compatibility/2006">
              <mc:Choice xmlns:v="urn:schemas-microsoft-com:vml" Requires="v">
                <p:oleObj spid="_x0000_s32837" name="Equation" r:id="rId12" imgW="2095200" imgH="228600" progId="Equation.3">
                  <p:embed/>
                </p:oleObj>
              </mc:Choice>
              <mc:Fallback>
                <p:oleObj name="Equation" r:id="rId12" imgW="2095200" imgH="2286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7713" y="1500188"/>
                        <a:ext cx="4624387"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576263" y="404813"/>
            <a:ext cx="7632700" cy="1439862"/>
          </a:xfrm>
        </p:spPr>
        <p:txBody>
          <a:bodyPr/>
          <a:lstStyle/>
          <a:p>
            <a:pPr algn="just" eaLnBrk="1" hangingPunct="1"/>
            <a:r>
              <a:rPr lang="fa-IR" sz="4000" b="1" smtClean="0">
                <a:solidFill>
                  <a:srgbClr val="FF0000"/>
                </a:solidFill>
                <a:cs typeface="B Titr" panose="00000700000000000000" pitchFamily="2" charset="-78"/>
              </a:rPr>
              <a:t>تمرينها:</a:t>
            </a:r>
            <a:r>
              <a:rPr lang="fa-IR" sz="4000" b="1" i="1" smtClean="0">
                <a:solidFill>
                  <a:srgbClr val="FF0000"/>
                </a:solidFill>
                <a:cs typeface="B Titr" panose="00000700000000000000" pitchFamily="2" charset="-78"/>
              </a:rPr>
              <a:t/>
            </a:r>
            <a:br>
              <a:rPr lang="fa-IR" sz="4000" b="1" i="1" smtClean="0">
                <a:solidFill>
                  <a:srgbClr val="FF0000"/>
                </a:solidFill>
                <a:cs typeface="B Titr" panose="00000700000000000000" pitchFamily="2" charset="-78"/>
              </a:rPr>
            </a:br>
            <a:r>
              <a:rPr lang="fa-IR" sz="2400" b="1" i="1" smtClean="0">
                <a:solidFill>
                  <a:srgbClr val="0000FF"/>
                </a:solidFill>
                <a:cs typeface="B Titr" panose="00000700000000000000" pitchFamily="2" charset="-78"/>
              </a:rPr>
              <a:t>1 ـ با فرض نرخ بهره </a:t>
            </a:r>
            <a:r>
              <a:rPr lang="en-US" sz="2200" b="1" i="1" smtClean="0">
                <a:solidFill>
                  <a:srgbClr val="0000FF"/>
                </a:solidFill>
                <a:cs typeface="B Titr" panose="00000700000000000000" pitchFamily="2" charset="-78"/>
              </a:rPr>
              <a:t>1.25</a:t>
            </a:r>
            <a:r>
              <a:rPr lang="fa-IR" sz="2400" b="1" i="1" smtClean="0">
                <a:solidFill>
                  <a:srgbClr val="0000FF"/>
                </a:solidFill>
                <a:cs typeface="B Titr" panose="00000700000000000000" pitchFamily="2" charset="-78"/>
              </a:rPr>
              <a:t>% در ماه چه مقدار بايد هر ماه قسط پرداخت شود تا وام 2000 واحد پولي در 18 ماه مستهلك شود؟</a:t>
            </a:r>
            <a:endParaRPr lang="en-US" sz="2400" b="1" i="1" smtClean="0">
              <a:solidFill>
                <a:srgbClr val="0000FF"/>
              </a:solidFill>
              <a:cs typeface="B Titr" panose="00000700000000000000" pitchFamily="2" charset="-78"/>
            </a:endParaRPr>
          </a:p>
        </p:txBody>
      </p:sp>
      <p:sp>
        <p:nvSpPr>
          <p:cNvPr id="33797" name="Rectangle 3"/>
          <p:cNvSpPr>
            <a:spLocks noGrp="1" noChangeArrowheads="1"/>
          </p:cNvSpPr>
          <p:nvPr>
            <p:ph type="body" idx="1"/>
          </p:nvPr>
        </p:nvSpPr>
        <p:spPr>
          <a:xfrm>
            <a:off x="576263" y="1916113"/>
            <a:ext cx="7777162" cy="2089150"/>
          </a:xfrm>
        </p:spPr>
        <p:txBody>
          <a:bodyPr/>
          <a:lstStyle/>
          <a:p>
            <a:pPr algn="just" eaLnBrk="1" hangingPunct="1">
              <a:buFontTx/>
              <a:buNone/>
            </a:pPr>
            <a:r>
              <a:rPr lang="fa-IR" sz="1800" b="1" smtClean="0">
                <a:cs typeface="B Mitra" panose="00000400000000000000" pitchFamily="2" charset="-78"/>
              </a:rPr>
              <a:t>      </a:t>
            </a:r>
            <a:r>
              <a:rPr lang="fa-IR" sz="1600" b="1" smtClean="0"/>
              <a:t>اين مسئله مانند مثال 9 متن فوق است. براي حل اين مسئله بايد ارزش فعلي 18 قسط </a:t>
            </a:r>
            <a:r>
              <a:rPr lang="en-US" sz="1600" b="1" smtClean="0"/>
              <a:t>A</a:t>
            </a:r>
            <a:r>
              <a:rPr lang="fa-IR" sz="1600" b="1" smtClean="0"/>
              <a:t> ريالي كه با نرخ بهره </a:t>
            </a:r>
            <a:r>
              <a:rPr lang="en-US" sz="1600" b="1" smtClean="0"/>
              <a:t>1.25</a:t>
            </a:r>
            <a:r>
              <a:rPr lang="fa-IR" sz="1600" b="1" smtClean="0"/>
              <a:t>% برابر 2000 واحد پولي مي باشد را محاسبه كنيد. اگر جدولي مانند جدول شماره 4 كتاب در اختيار داريد كه با استفاده از مي توانيد ارزش فعلي 18 قسط يك ريالي با نرخ بهره </a:t>
            </a:r>
            <a:r>
              <a:rPr lang="en-US" sz="1600" b="1" smtClean="0"/>
              <a:t>1.25</a:t>
            </a:r>
            <a:r>
              <a:rPr lang="fa-IR" sz="1600" b="1" smtClean="0"/>
              <a:t>% را بدست آوريد، عدد مندرج در زير </a:t>
            </a:r>
            <a:r>
              <a:rPr lang="en-US" sz="1600" b="1" smtClean="0"/>
              <a:t>1.25</a:t>
            </a:r>
            <a:r>
              <a:rPr lang="fa-IR" sz="1600" b="1" smtClean="0"/>
              <a:t>% و دوره 18 را از جدول بدست آورده و 2000 را بر آن تقسيم كنيد. در جدول مذكور اين عدد 16 است. اگر 2000 را بر 16 تقسيم كنيد مبلغ هر قسط 125 بدست مي آيد. اگر جدول در اختيار نداريد، بصورت زير عمل كنيد:   </a:t>
            </a:r>
          </a:p>
          <a:p>
            <a:pPr algn="just" eaLnBrk="1" hangingPunct="1">
              <a:buFontTx/>
              <a:buNone/>
            </a:pPr>
            <a:r>
              <a:rPr lang="fa-IR" sz="1800" b="1" smtClean="0">
                <a:cs typeface="B Mitra" panose="00000400000000000000" pitchFamily="2" charset="-78"/>
              </a:rPr>
              <a:t>                                      2000 = </a:t>
            </a:r>
            <a:r>
              <a:rPr lang="en-US" sz="1800" b="1" smtClean="0">
                <a:cs typeface="B Mitra" panose="00000400000000000000" pitchFamily="2" charset="-78"/>
              </a:rPr>
              <a:t>A</a:t>
            </a:r>
            <a:r>
              <a:rPr lang="fa-IR" sz="1800" b="1" smtClean="0">
                <a:cs typeface="B Mitra" panose="00000400000000000000" pitchFamily="2" charset="-78"/>
              </a:rPr>
              <a:t> ×</a:t>
            </a:r>
            <a:r>
              <a:rPr lang="fa-IR" sz="2000" b="1" smtClean="0">
                <a:cs typeface="B Mitra" panose="00000400000000000000" pitchFamily="2" charset="-78"/>
              </a:rPr>
              <a:t>(</a:t>
            </a:r>
            <a:r>
              <a:rPr lang="en-US" sz="1600" b="1" smtClean="0">
                <a:cs typeface="B Mitra" panose="00000400000000000000" pitchFamily="2" charset="-78"/>
              </a:rPr>
              <a:t>1.25 </a:t>
            </a:r>
            <a:r>
              <a:rPr lang="fa-IR" sz="1800" b="1" smtClean="0">
                <a:cs typeface="B Mitra" panose="00000400000000000000" pitchFamily="2" charset="-78"/>
              </a:rPr>
              <a:t>%= </a:t>
            </a:r>
            <a:r>
              <a:rPr lang="en-US" sz="1800" b="1" smtClean="0">
                <a:cs typeface="B Mitra" panose="00000400000000000000" pitchFamily="2" charset="-78"/>
              </a:rPr>
              <a:t>i</a:t>
            </a:r>
            <a:r>
              <a:rPr lang="fa-IR" sz="1800" b="1" smtClean="0">
                <a:cs typeface="B Mitra" panose="00000400000000000000" pitchFamily="2" charset="-78"/>
              </a:rPr>
              <a:t> و 18= </a:t>
            </a:r>
            <a:r>
              <a:rPr lang="en-US" sz="1800" b="1" smtClean="0">
                <a:cs typeface="B Mitra" panose="00000400000000000000" pitchFamily="2" charset="-78"/>
              </a:rPr>
              <a:t>n</a:t>
            </a:r>
            <a:r>
              <a:rPr lang="fa-IR" sz="1800" b="1" smtClean="0">
                <a:cs typeface="B Mitra" panose="00000400000000000000" pitchFamily="2" charset="-78"/>
              </a:rPr>
              <a:t> </a:t>
            </a:r>
            <a:r>
              <a:rPr lang="fa-IR" sz="2000" b="1" smtClean="0">
                <a:cs typeface="B Mitra" panose="00000400000000000000" pitchFamily="2" charset="-78"/>
              </a:rPr>
              <a:t>)</a:t>
            </a:r>
            <a:r>
              <a:rPr lang="en-US" sz="1800" b="1" smtClean="0">
                <a:cs typeface="B Mitra" panose="00000400000000000000" pitchFamily="2" charset="-78"/>
              </a:rPr>
              <a:t>A </a:t>
            </a:r>
            <a:r>
              <a:rPr lang="fa-IR" sz="1800" b="1" smtClean="0">
                <a:cs typeface="B Mitra" panose="00000400000000000000" pitchFamily="2" charset="-78"/>
              </a:rPr>
              <a:t> / </a:t>
            </a:r>
            <a:r>
              <a:rPr lang="en-US" sz="1800" b="1" smtClean="0">
                <a:cs typeface="B Mitra" panose="00000400000000000000" pitchFamily="2" charset="-78"/>
              </a:rPr>
              <a:t>P</a:t>
            </a:r>
          </a:p>
        </p:txBody>
      </p:sp>
      <p:sp>
        <p:nvSpPr>
          <p:cNvPr id="33798" name="Rectangle 4"/>
          <p:cNvSpPr>
            <a:spLocks noChangeArrowheads="1"/>
          </p:cNvSpPr>
          <p:nvPr/>
        </p:nvSpPr>
        <p:spPr bwMode="auto">
          <a:xfrm>
            <a:off x="0" y="310038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3799" name="Rectangle 5"/>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3800" name="Rectangle 6"/>
          <p:cNvSpPr>
            <a:spLocks noChangeArrowheads="1"/>
          </p:cNvSpPr>
          <p:nvPr/>
        </p:nvSpPr>
        <p:spPr bwMode="auto">
          <a:xfrm>
            <a:off x="0" y="312420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33794" name="Object 7" descr="Parchment"/>
          <p:cNvGraphicFramePr>
            <a:graphicFrameLocks noChangeAspect="1"/>
          </p:cNvGraphicFramePr>
          <p:nvPr/>
        </p:nvGraphicFramePr>
        <p:xfrm>
          <a:off x="1584325" y="4337050"/>
          <a:ext cx="5688013" cy="1179513"/>
        </p:xfrm>
        <a:graphic>
          <a:graphicData uri="http://schemas.openxmlformats.org/presentationml/2006/ole">
            <mc:AlternateContent xmlns:mc="http://schemas.openxmlformats.org/markup-compatibility/2006">
              <mc:Choice xmlns:v="urn:schemas-microsoft-com:vml" Requires="v">
                <p:oleObj spid="_x0000_s33826" name="Equation" r:id="rId3" imgW="2946400" imgH="609600" progId="Equation.3">
                  <p:embed/>
                </p:oleObj>
              </mc:Choice>
              <mc:Fallback>
                <p:oleObj name="Equation" r:id="rId3" imgW="2946400" imgH="609600" progId="Equation.3">
                  <p:embed/>
                  <p:pic>
                    <p:nvPicPr>
                      <p:cNvPr id="0" name="Object 7" descr="Par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325" y="4337050"/>
                        <a:ext cx="5688013" cy="1179513"/>
                      </a:xfrm>
                      <a:prstGeom prst="rect">
                        <a:avLst/>
                      </a:prstGeom>
                      <a:blipFill dpi="0" rotWithShape="0">
                        <a:blip r:embed="rId5"/>
                        <a:srcRect/>
                        <a:tile tx="0" ty="0" sx="100000" sy="100000" flip="none" algn="tl"/>
                      </a:blipFill>
                    </p:spPr>
                  </p:pic>
                </p:oleObj>
              </mc:Fallback>
            </mc:AlternateContent>
          </a:graphicData>
        </a:graphic>
      </p:graphicFrame>
      <p:sp>
        <p:nvSpPr>
          <p:cNvPr id="33801" name="Rectangle 8"/>
          <p:cNvSpPr>
            <a:spLocks noChangeArrowheads="1"/>
          </p:cNvSpPr>
          <p:nvPr/>
        </p:nvSpPr>
        <p:spPr bwMode="auto">
          <a:xfrm>
            <a:off x="0" y="373380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3802" name="Rectangle 9"/>
          <p:cNvSpPr>
            <a:spLocks noChangeArrowheads="1"/>
          </p:cNvSpPr>
          <p:nvPr/>
        </p:nvSpPr>
        <p:spPr bwMode="auto">
          <a:xfrm>
            <a:off x="0" y="333851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33795" name="Object 10" descr="Parchment"/>
          <p:cNvGraphicFramePr>
            <a:graphicFrameLocks noChangeAspect="1"/>
          </p:cNvGraphicFramePr>
          <p:nvPr/>
        </p:nvGraphicFramePr>
        <p:xfrm>
          <a:off x="2663825" y="5864225"/>
          <a:ext cx="3673475" cy="422275"/>
        </p:xfrm>
        <a:graphic>
          <a:graphicData uri="http://schemas.openxmlformats.org/presentationml/2006/ole">
            <mc:AlternateContent xmlns:mc="http://schemas.openxmlformats.org/markup-compatibility/2006">
              <mc:Choice xmlns:v="urn:schemas-microsoft-com:vml" Requires="v">
                <p:oleObj spid="_x0000_s33827" name="Equation" r:id="rId6" imgW="1574117" imgH="177723" progId="Equation.3">
                  <p:embed/>
                </p:oleObj>
              </mc:Choice>
              <mc:Fallback>
                <p:oleObj name="Equation" r:id="rId6" imgW="1574117" imgH="177723" progId="Equation.3">
                  <p:embed/>
                  <p:pic>
                    <p:nvPicPr>
                      <p:cNvPr id="0" name="Object 10" descr="Parch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3825" y="5864225"/>
                        <a:ext cx="3673475" cy="422275"/>
                      </a:xfrm>
                      <a:prstGeom prst="rect">
                        <a:avLst/>
                      </a:prstGeom>
                      <a:blipFill dpi="0" rotWithShape="0">
                        <a:blip r:embed="rId5"/>
                        <a:srcRect/>
                        <a:tile tx="0" ty="0" sx="100000" sy="100000" flip="none" algn="tl"/>
                      </a:blipFill>
                    </p:spPr>
                  </p:pic>
                </p:oleObj>
              </mc:Fallback>
            </mc:AlternateContent>
          </a:graphicData>
        </a:graphic>
      </p:graphicFrame>
      <p:sp>
        <p:nvSpPr>
          <p:cNvPr id="33803" name="Rectangle 11"/>
          <p:cNvSpPr>
            <a:spLocks noChangeArrowheads="1"/>
          </p:cNvSpPr>
          <p:nvPr/>
        </p:nvSpPr>
        <p:spPr bwMode="auto">
          <a:xfrm>
            <a:off x="0" y="351948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31800" y="476250"/>
            <a:ext cx="7777163" cy="1584325"/>
          </a:xfrm>
        </p:spPr>
        <p:txBody>
          <a:bodyPr/>
          <a:lstStyle/>
          <a:p>
            <a:pPr algn="just" eaLnBrk="1" hangingPunct="1">
              <a:defRPr/>
            </a:pPr>
            <a:r>
              <a:rPr lang="fa-IR" sz="2400" b="1" i="1" dirty="0" smtClean="0">
                <a:solidFill>
                  <a:srgbClr val="0000FF"/>
                </a:solidFill>
                <a:cs typeface="+mn-cs"/>
              </a:rPr>
              <a:t>2 ـ فرض كنيد كه 20000 واحد پولي را با نرخ 12% سرمايه گذاري مي كنيد. اگر بخواهيد هر سال 3540 واحد پولي از اصل و فرع را برداشت و خرج كنيد، اصل و فرع چند سال مخارج شما را تامين خواهد كرد؟</a:t>
            </a:r>
            <a:endParaRPr lang="en-US" sz="2400" b="1" i="1" dirty="0" smtClean="0">
              <a:solidFill>
                <a:srgbClr val="0000FF"/>
              </a:solidFill>
              <a:cs typeface="+mn-cs"/>
            </a:endParaRPr>
          </a:p>
        </p:txBody>
      </p:sp>
      <p:sp>
        <p:nvSpPr>
          <p:cNvPr id="134147" name="Rectangle 3"/>
          <p:cNvSpPr>
            <a:spLocks noGrp="1" noChangeArrowheads="1"/>
          </p:cNvSpPr>
          <p:nvPr>
            <p:ph type="body" idx="1"/>
          </p:nvPr>
        </p:nvSpPr>
        <p:spPr>
          <a:xfrm>
            <a:off x="431800" y="2133600"/>
            <a:ext cx="7777163" cy="3455988"/>
          </a:xfrm>
        </p:spPr>
        <p:txBody>
          <a:bodyPr/>
          <a:lstStyle/>
          <a:p>
            <a:pPr algn="just" eaLnBrk="1" hangingPunct="1"/>
            <a:r>
              <a:rPr lang="fa-IR" b="1" smtClean="0">
                <a:cs typeface="B Mitra" panose="00000400000000000000" pitchFamily="2" charset="-78"/>
              </a:rPr>
              <a:t>اين مسئله مانند مثال 8 متن فوق است. در اين مسئله بايد تعيين كنيد كه ارزش فعلي چند قسط 3540 واحد پولي با نرخ 12% برابر 20000 واحد پولي مي شود. اين مسئله مانند مسئله قبل است با اين تفاوت كه در مسئله قبل مبلغ قسط مجهول بود اما در اين مسئله تعداد دوره مجهول است.</a:t>
            </a:r>
            <a:endParaRPr lang="en-US" b="1" smtClean="0">
              <a:cs typeface="B Mitra" panose="00000400000000000000" pitchFamily="2" charset="-78"/>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431800" y="404813"/>
            <a:ext cx="7705725" cy="1584325"/>
          </a:xfrm>
        </p:spPr>
        <p:txBody>
          <a:bodyPr/>
          <a:lstStyle/>
          <a:p>
            <a:pPr algn="just" eaLnBrk="1" hangingPunct="1"/>
            <a:r>
              <a:rPr lang="fa-IR" sz="2400" b="1" i="1" smtClean="0">
                <a:solidFill>
                  <a:srgbClr val="0000FF"/>
                </a:solidFill>
                <a:cs typeface="B Titr" panose="00000700000000000000" pitchFamily="2" charset="-78"/>
              </a:rPr>
              <a:t>3 ـ ارزش يك سند قرضه در حال حاضر 930 واحد پولي است و در سررسيد آن كه يك سال بعد از زمان حال است، 1000 واحد پولي به دارنده پرداخت مي شود، نرخ بهره سالانه يا نرخ بازده آن را محاسبه كنيد.</a:t>
            </a:r>
            <a:endParaRPr lang="en-US" sz="2400" b="1" i="1" smtClean="0">
              <a:solidFill>
                <a:srgbClr val="0000FF"/>
              </a:solidFill>
              <a:cs typeface="B Titr" panose="00000700000000000000" pitchFamily="2" charset="-78"/>
            </a:endParaRPr>
          </a:p>
        </p:txBody>
      </p:sp>
      <p:sp>
        <p:nvSpPr>
          <p:cNvPr id="34820" name="Rectangle 3"/>
          <p:cNvSpPr>
            <a:spLocks noGrp="1" noChangeArrowheads="1"/>
          </p:cNvSpPr>
          <p:nvPr>
            <p:ph type="body" idx="1"/>
          </p:nvPr>
        </p:nvSpPr>
        <p:spPr>
          <a:xfrm>
            <a:off x="431800" y="2565400"/>
            <a:ext cx="7777163" cy="3560763"/>
          </a:xfrm>
        </p:spPr>
        <p:txBody>
          <a:bodyPr/>
          <a:lstStyle/>
          <a:p>
            <a:pPr algn="just" eaLnBrk="1" hangingPunct="1">
              <a:buFontTx/>
              <a:buNone/>
            </a:pPr>
            <a:r>
              <a:rPr lang="fa-IR" sz="2400" b="1" smtClean="0">
                <a:cs typeface="B Mitra" panose="00000400000000000000" pitchFamily="2" charset="-78"/>
              </a:rPr>
              <a:t>     در اين مسئله ارزش فعلي ( 930 واحد پولي) و ارزش آتي (1000 واحد پولي) و همچنين تعداد دوره ( يك سال) مشخص است ولي نرخ بهره مجهول است. يعني:</a:t>
            </a:r>
          </a:p>
          <a:p>
            <a:pPr algn="ctr" eaLnBrk="1" hangingPunct="1">
              <a:buFontTx/>
              <a:buNone/>
            </a:pPr>
            <a:r>
              <a:rPr lang="fa-IR" sz="2400" b="1" smtClean="0">
                <a:cs typeface="B Titr" panose="00000700000000000000" pitchFamily="2" charset="-78"/>
              </a:rPr>
              <a:t>1000= ( </a:t>
            </a:r>
            <a:r>
              <a:rPr lang="en-US" sz="2400" b="1" smtClean="0">
                <a:cs typeface="B Titr" panose="00000700000000000000" pitchFamily="2" charset="-78"/>
              </a:rPr>
              <a:t>i</a:t>
            </a:r>
            <a:r>
              <a:rPr lang="fa-IR" sz="2400" b="1" smtClean="0">
                <a:cs typeface="B Titr" panose="00000700000000000000" pitchFamily="2" charset="-78"/>
              </a:rPr>
              <a:t> +1 ) 930</a:t>
            </a:r>
            <a:endParaRPr lang="en-US" sz="2400" b="1" smtClean="0">
              <a:cs typeface="B Titr" panose="00000700000000000000" pitchFamily="2" charset="-78"/>
            </a:endParaRPr>
          </a:p>
        </p:txBody>
      </p:sp>
      <p:sp>
        <p:nvSpPr>
          <p:cNvPr id="34821" name="Rectangle 4"/>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34818" name="Object 5"/>
          <p:cNvGraphicFramePr>
            <a:graphicFrameLocks noChangeAspect="1"/>
          </p:cNvGraphicFramePr>
          <p:nvPr/>
        </p:nvGraphicFramePr>
        <p:xfrm>
          <a:off x="2303463" y="4410075"/>
          <a:ext cx="4392612" cy="1065213"/>
        </p:xfrm>
        <a:graphic>
          <a:graphicData uri="http://schemas.openxmlformats.org/presentationml/2006/ole">
            <mc:AlternateContent xmlns:mc="http://schemas.openxmlformats.org/markup-compatibility/2006">
              <mc:Choice xmlns:v="urn:schemas-microsoft-com:vml" Requires="v">
                <p:oleObj spid="_x0000_s34834" name="Equation" r:id="rId3" imgW="1612900" imgH="393700" progId="Equation.3">
                  <p:embed/>
                </p:oleObj>
              </mc:Choice>
              <mc:Fallback>
                <p:oleObj name="Equation" r:id="rId3" imgW="1612900" imgH="393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463" y="4410075"/>
                        <a:ext cx="4392612" cy="106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2" name="Rectangle 6"/>
          <p:cNvSpPr>
            <a:spLocks noChangeArrowheads="1"/>
          </p:cNvSpPr>
          <p:nvPr/>
        </p:nvSpPr>
        <p:spPr bwMode="auto">
          <a:xfrm>
            <a:off x="0" y="362426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Rectangle 2"/>
          <p:cNvSpPr>
            <a:spLocks noGrp="1" noChangeArrowheads="1"/>
          </p:cNvSpPr>
          <p:nvPr>
            <p:ph type="ctrTitle"/>
          </p:nvPr>
        </p:nvSpPr>
        <p:spPr>
          <a:xfrm>
            <a:off x="576263" y="549275"/>
            <a:ext cx="7272337" cy="1951038"/>
          </a:xfrm>
        </p:spPr>
        <p:txBody>
          <a:bodyPr/>
          <a:lstStyle/>
          <a:p>
            <a:pPr algn="r" eaLnBrk="1" hangingPunct="1">
              <a:defRPr/>
            </a:pPr>
            <a:r>
              <a:rPr lang="fa-IR" sz="2400" i="1" dirty="0" smtClean="0">
                <a:solidFill>
                  <a:srgbClr val="0000FF"/>
                </a:solidFill>
                <a:cs typeface="+mn-cs"/>
              </a:rPr>
              <a:t>4 ـ ارزش يك سند قرضه امروز قيمتي برابر 950 واحد پولي دارد و در سررسيد آن كه شش ماه ديگر است، 1000 واحد پولي به دارنده پرداخت مي شود، نرخ بهره سالانه يا نرخ بازده (سالانه) آن را محاسبه كنيد.</a:t>
            </a:r>
            <a:br>
              <a:rPr lang="fa-IR" sz="2400" i="1" dirty="0" smtClean="0">
                <a:solidFill>
                  <a:srgbClr val="0000FF"/>
                </a:solidFill>
                <a:cs typeface="+mn-cs"/>
              </a:rPr>
            </a:br>
            <a:endParaRPr lang="en-US" sz="2400" i="1" dirty="0" smtClean="0">
              <a:cs typeface="+mn-cs"/>
            </a:endParaRPr>
          </a:p>
        </p:txBody>
      </p:sp>
      <p:sp>
        <p:nvSpPr>
          <p:cNvPr id="35844" name="Rectangle 3"/>
          <p:cNvSpPr>
            <a:spLocks noGrp="1" noChangeArrowheads="1"/>
          </p:cNvSpPr>
          <p:nvPr>
            <p:ph type="subTitle" idx="1"/>
          </p:nvPr>
        </p:nvSpPr>
        <p:spPr>
          <a:xfrm>
            <a:off x="1390650" y="5072063"/>
            <a:ext cx="6049963" cy="1081087"/>
          </a:xfrm>
        </p:spPr>
        <p:txBody>
          <a:bodyPr/>
          <a:lstStyle/>
          <a:p>
            <a:pPr algn="just" eaLnBrk="1" hangingPunct="1">
              <a:lnSpc>
                <a:spcPct val="90000"/>
              </a:lnSpc>
            </a:pPr>
            <a:r>
              <a:rPr lang="fa-IR" sz="2400" b="1" smtClean="0">
                <a:cs typeface="B Mitra" panose="00000400000000000000" pitchFamily="2" charset="-78"/>
              </a:rPr>
              <a:t>نرخ 5.26% مربوط به يك دوره 6 ماهه است لذا نرخ بازده يكساله 2 برابر 5.26% يعني 5.10 است.</a:t>
            </a:r>
            <a:r>
              <a:rPr lang="fa-IR" sz="2400" smtClean="0"/>
              <a:t> </a:t>
            </a:r>
            <a:endParaRPr lang="en-US" sz="2400" smtClean="0"/>
          </a:p>
        </p:txBody>
      </p:sp>
      <p:sp>
        <p:nvSpPr>
          <p:cNvPr id="35845" name="Rectangle 4"/>
          <p:cNvSpPr>
            <a:spLocks noChangeArrowheads="1"/>
          </p:cNvSpPr>
          <p:nvPr/>
        </p:nvSpPr>
        <p:spPr bwMode="auto">
          <a:xfrm>
            <a:off x="0" y="3624263"/>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35842" name="Object 5"/>
          <p:cNvGraphicFramePr>
            <a:graphicFrameLocks noChangeAspect="1"/>
          </p:cNvGraphicFramePr>
          <p:nvPr/>
        </p:nvGraphicFramePr>
        <p:xfrm>
          <a:off x="1890713" y="3571875"/>
          <a:ext cx="4681537" cy="1090613"/>
        </p:xfrm>
        <a:graphic>
          <a:graphicData uri="http://schemas.openxmlformats.org/presentationml/2006/ole">
            <mc:AlternateContent xmlns:mc="http://schemas.openxmlformats.org/markup-compatibility/2006">
              <mc:Choice xmlns:v="urn:schemas-microsoft-com:vml" Requires="v">
                <p:oleObj spid="_x0000_s35858" name="Equation" r:id="rId3" imgW="1675673" imgH="393529" progId="Equation.3">
                  <p:embed/>
                </p:oleObj>
              </mc:Choice>
              <mc:Fallback>
                <p:oleObj name="Equation" r:id="rId3" imgW="1675673"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713" y="3571875"/>
                        <a:ext cx="4681537" cy="1090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txBox="1">
            <a:spLocks noChangeArrowheads="1"/>
          </p:cNvSpPr>
          <p:nvPr/>
        </p:nvSpPr>
        <p:spPr bwMode="auto">
          <a:xfrm>
            <a:off x="2462213" y="2143125"/>
            <a:ext cx="3573462" cy="1143000"/>
          </a:xfrm>
          <a:prstGeom prst="rect">
            <a:avLst/>
          </a:prstGeom>
          <a:noFill/>
          <a:ln w="9525">
            <a:noFill/>
            <a:miter lim="800000"/>
            <a:headEnd/>
            <a:tailEnd/>
          </a:ln>
        </p:spPr>
        <p:txBody>
          <a:bodyPr anchor="ctr"/>
          <a:lstStyle/>
          <a:p>
            <a:pPr algn="ctr">
              <a:defRPr/>
            </a:pPr>
            <a:r>
              <a:rPr lang="fa-IR" sz="2400" i="1" kern="0" dirty="0">
                <a:solidFill>
                  <a:srgbClr val="0000FF"/>
                </a:solidFill>
                <a:latin typeface="+mj-lt"/>
                <a:ea typeface="+mj-ea"/>
                <a:cs typeface="B Nazanin" pitchFamily="2" charset="-78"/>
              </a:rPr>
              <a:t/>
            </a:r>
            <a:br>
              <a:rPr lang="fa-IR" sz="2400" i="1" kern="0" dirty="0">
                <a:solidFill>
                  <a:srgbClr val="0000FF"/>
                </a:solidFill>
                <a:latin typeface="+mj-lt"/>
                <a:ea typeface="+mj-ea"/>
                <a:cs typeface="B Nazanin" pitchFamily="2" charset="-78"/>
              </a:rPr>
            </a:br>
            <a:r>
              <a:rPr lang="fa-IR" sz="2400" i="1" kern="0" dirty="0">
                <a:solidFill>
                  <a:schemeClr val="tx2"/>
                </a:solidFill>
                <a:latin typeface="+mj-lt"/>
                <a:ea typeface="+mj-ea"/>
                <a:cs typeface="B Nazanin" pitchFamily="2" charset="-78"/>
              </a:rPr>
              <a:t> ( </a:t>
            </a:r>
            <a:r>
              <a:rPr lang="en-US" sz="2400" i="1" kern="0" dirty="0" err="1">
                <a:solidFill>
                  <a:schemeClr val="tx2"/>
                </a:solidFill>
                <a:latin typeface="+mj-lt"/>
                <a:ea typeface="+mj-ea"/>
                <a:cs typeface="B Nazanin" pitchFamily="2" charset="-78"/>
              </a:rPr>
              <a:t>i</a:t>
            </a:r>
            <a:r>
              <a:rPr lang="fa-IR" sz="2400" i="1" kern="0" dirty="0">
                <a:solidFill>
                  <a:schemeClr val="tx2"/>
                </a:solidFill>
                <a:latin typeface="+mj-lt"/>
                <a:ea typeface="+mj-ea"/>
                <a:cs typeface="B Nazanin" pitchFamily="2" charset="-78"/>
              </a:rPr>
              <a:t> +1) </a:t>
            </a:r>
            <a:r>
              <a:rPr lang="en-US" sz="2400" i="1" kern="0" dirty="0">
                <a:solidFill>
                  <a:schemeClr val="tx2"/>
                </a:solidFill>
                <a:latin typeface="+mj-lt"/>
                <a:ea typeface="+mj-ea"/>
                <a:cs typeface="B Nazanin" pitchFamily="2" charset="-78"/>
              </a:rPr>
              <a:t>1000 = 950</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431800" y="908050"/>
            <a:ext cx="7777163" cy="5218113"/>
          </a:xfrm>
        </p:spPr>
        <p:txBody>
          <a:bodyPr/>
          <a:lstStyle/>
          <a:p>
            <a:pPr algn="just" eaLnBrk="1" hangingPunct="1">
              <a:buFontTx/>
              <a:buNone/>
            </a:pPr>
            <a:r>
              <a:rPr lang="fa-IR" sz="2400" b="1" i="1" smtClean="0">
                <a:solidFill>
                  <a:srgbClr val="0000FF"/>
                </a:solidFill>
                <a:cs typeface="B Titr" panose="00000700000000000000" pitchFamily="2" charset="-78"/>
              </a:rPr>
              <a:t>5 ـ يك سهم عادي سه سال قبل به قيمت 20 واحد پولي خريداري شده و امروز به همان 20 واحد پولي فروخته شده است. در آخر هر سال 5/1 واحد پولي به صاحب سهم، سود سهام نقدي پرداخت شده است. نرخ بهره سالانه چقدر است؟</a:t>
            </a:r>
            <a:endParaRPr lang="fa-IR" sz="2400" b="1" smtClean="0">
              <a:solidFill>
                <a:srgbClr val="0000FF"/>
              </a:solidFill>
              <a:cs typeface="B Titr" panose="00000700000000000000" pitchFamily="2" charset="-78"/>
            </a:endParaRPr>
          </a:p>
          <a:p>
            <a:pPr algn="just" eaLnBrk="1" hangingPunct="1"/>
            <a:r>
              <a:rPr lang="fa-IR" b="1" smtClean="0">
                <a:cs typeface="B Mitra" panose="00000400000000000000" pitchFamily="2" charset="-78"/>
              </a:rPr>
              <a:t>در اين مسئله چون قيمت اول دوره و آخر دوره سهام يكسان است و سود هر دوره نيز برابر است، با تقسيم 5/1 بر 20 مي توان نرخ بازده را بدست آورد.</a:t>
            </a:r>
          </a:p>
          <a:p>
            <a:pPr algn="just" eaLnBrk="1" hangingPunct="1"/>
            <a:endParaRPr lang="fa-IR" b="1" smtClean="0">
              <a:cs typeface="B Mitra" panose="00000400000000000000" pitchFamily="2" charset="-78"/>
            </a:endParaRPr>
          </a:p>
          <a:p>
            <a:pPr algn="ctr" eaLnBrk="1" hangingPunct="1">
              <a:buFontTx/>
              <a:buNone/>
            </a:pPr>
            <a:r>
              <a:rPr lang="fa-IR" b="1" smtClean="0">
                <a:cs typeface="B Titr" panose="00000700000000000000" pitchFamily="2" charset="-78"/>
              </a:rPr>
              <a:t> 5/7% = 20 ÷ 1.5</a:t>
            </a:r>
            <a:r>
              <a:rPr lang="fa-IR" smtClean="0">
                <a:cs typeface="B Titr" panose="00000700000000000000" pitchFamily="2" charset="-78"/>
              </a:rPr>
              <a:t> </a:t>
            </a:r>
            <a:endParaRPr lang="en-US" smtClean="0">
              <a:cs typeface="B Titr" panose="00000700000000000000" pitchFamily="2" charset="-78"/>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503238" y="549275"/>
            <a:ext cx="7777162" cy="1223963"/>
          </a:xfrm>
        </p:spPr>
        <p:txBody>
          <a:bodyPr/>
          <a:lstStyle/>
          <a:p>
            <a:pPr algn="just" eaLnBrk="1" hangingPunct="1"/>
            <a:r>
              <a:rPr lang="fa-IR" sz="2800" b="1" i="1" smtClean="0">
                <a:solidFill>
                  <a:srgbClr val="0000FF"/>
                </a:solidFill>
                <a:cs typeface="B Titr" panose="00000700000000000000" pitchFamily="2" charset="-78"/>
              </a:rPr>
              <a:t>6 ـ ارزش آتي سرمايه گذاري سالانه 100 واحد پولي از آخر سال اول به مدت 5 سال با فرض نرخ بهره 8% چه مقدار مي باشد؟</a:t>
            </a:r>
            <a:endParaRPr lang="en-US" sz="2800" b="1" i="1" smtClean="0">
              <a:solidFill>
                <a:srgbClr val="0000FF"/>
              </a:solidFill>
              <a:cs typeface="B Titr" panose="00000700000000000000" pitchFamily="2" charset="-78"/>
            </a:endParaRPr>
          </a:p>
        </p:txBody>
      </p:sp>
      <p:sp>
        <p:nvSpPr>
          <p:cNvPr id="36869" name="Rectangle 3"/>
          <p:cNvSpPr>
            <a:spLocks noGrp="1" noChangeArrowheads="1"/>
          </p:cNvSpPr>
          <p:nvPr>
            <p:ph type="body" idx="1"/>
          </p:nvPr>
        </p:nvSpPr>
        <p:spPr>
          <a:xfrm>
            <a:off x="431800" y="2214563"/>
            <a:ext cx="7777163" cy="3911600"/>
          </a:xfrm>
        </p:spPr>
        <p:txBody>
          <a:bodyPr/>
          <a:lstStyle/>
          <a:p>
            <a:pPr algn="just" eaLnBrk="1" hangingPunct="1"/>
            <a:r>
              <a:rPr lang="fa-IR" sz="2400" b="1" smtClean="0">
                <a:cs typeface="B Mitra" panose="00000400000000000000" pitchFamily="2" charset="-78"/>
              </a:rPr>
              <a:t>با استفاده از جدول شماره 3 كتاب (ارزش آتي چند قسط يك ريالي)، ارزش آتي 5 قسط يك ريالي با نرخ 8% معادل 8666/5 مي باشد. لذا خواهيم داشت:</a:t>
            </a:r>
          </a:p>
          <a:p>
            <a:pPr algn="ctr" eaLnBrk="1" hangingPunct="1">
              <a:buFontTx/>
              <a:buNone/>
            </a:pPr>
            <a:r>
              <a:rPr lang="fa-IR" sz="2400" b="1" smtClean="0">
                <a:cs typeface="B Titr" panose="00000700000000000000" pitchFamily="2" charset="-78"/>
              </a:rPr>
              <a:t>588 = 5.8866× 100</a:t>
            </a:r>
          </a:p>
          <a:p>
            <a:pPr algn="just" eaLnBrk="1" hangingPunct="1"/>
            <a:r>
              <a:rPr lang="fa-IR" sz="2400" b="1" smtClean="0">
                <a:cs typeface="B Mitra" panose="00000400000000000000" pitchFamily="2" charset="-78"/>
              </a:rPr>
              <a:t>اگر جدول نداشته باشيد ارزش آتي 5 قسط يك ريالي با نرخ 8% را بصورت زير محاسبه كنيد:</a:t>
            </a:r>
            <a:endParaRPr lang="en-US" sz="2400" b="1" smtClean="0">
              <a:cs typeface="B Mitra" panose="00000400000000000000" pitchFamily="2" charset="-78"/>
            </a:endParaRPr>
          </a:p>
        </p:txBody>
      </p:sp>
      <p:sp>
        <p:nvSpPr>
          <p:cNvPr id="36870" name="Rectangle 4"/>
          <p:cNvSpPr>
            <a:spLocks noChangeArrowheads="1"/>
          </p:cNvSpPr>
          <p:nvPr/>
        </p:nvSpPr>
        <p:spPr bwMode="auto">
          <a:xfrm>
            <a:off x="0" y="321945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36866" name="Object 5"/>
          <p:cNvGraphicFramePr>
            <a:graphicFrameLocks noChangeAspect="1"/>
          </p:cNvGraphicFramePr>
          <p:nvPr/>
        </p:nvGraphicFramePr>
        <p:xfrm>
          <a:off x="1365250" y="4868863"/>
          <a:ext cx="5548313" cy="990600"/>
        </p:xfrm>
        <a:graphic>
          <a:graphicData uri="http://schemas.openxmlformats.org/presentationml/2006/ole">
            <mc:AlternateContent xmlns:mc="http://schemas.openxmlformats.org/markup-compatibility/2006">
              <mc:Choice xmlns:v="urn:schemas-microsoft-com:vml" Requires="v">
                <p:oleObj spid="_x0000_s36893" name="Equation" r:id="rId3" imgW="1930320" imgH="419040" progId="Equation.3">
                  <p:embed/>
                </p:oleObj>
              </mc:Choice>
              <mc:Fallback>
                <p:oleObj name="Equation" r:id="rId3" imgW="1930320" imgH="4190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0" y="4868863"/>
                        <a:ext cx="5548313"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7" name="Object 6"/>
          <p:cNvGraphicFramePr>
            <a:graphicFrameLocks noChangeAspect="1"/>
          </p:cNvGraphicFramePr>
          <p:nvPr/>
        </p:nvGraphicFramePr>
        <p:xfrm>
          <a:off x="2390775" y="1714500"/>
          <a:ext cx="3903663" cy="481013"/>
        </p:xfrm>
        <a:graphic>
          <a:graphicData uri="http://schemas.openxmlformats.org/presentationml/2006/ole">
            <mc:AlternateContent xmlns:mc="http://schemas.openxmlformats.org/markup-compatibility/2006">
              <mc:Choice xmlns:v="urn:schemas-microsoft-com:vml" Requires="v">
                <p:oleObj spid="_x0000_s36894" name="Equation" r:id="rId5" imgW="1358640" imgH="203040" progId="Equation.3">
                  <p:embed/>
                </p:oleObj>
              </mc:Choice>
              <mc:Fallback>
                <p:oleObj name="Equation" r:id="rId5" imgW="1358640" imgH="2030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0775" y="1714500"/>
                        <a:ext cx="3903663"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fa-IR" smtClean="0">
                <a:solidFill>
                  <a:srgbClr val="FF0000"/>
                </a:solidFill>
                <a:cs typeface="B Titr" panose="00000700000000000000" pitchFamily="2" charset="-78"/>
              </a:rPr>
              <a:t>هدف اصلي بنگاههاي اقتصادي:</a:t>
            </a:r>
            <a:endParaRPr lang="en-US" smtClean="0">
              <a:solidFill>
                <a:srgbClr val="FF0000"/>
              </a:solidFill>
              <a:cs typeface="B Titr" panose="00000700000000000000" pitchFamily="2" charset="-78"/>
            </a:endParaRPr>
          </a:p>
        </p:txBody>
      </p:sp>
      <p:sp>
        <p:nvSpPr>
          <p:cNvPr id="84995" name="Rectangle 3"/>
          <p:cNvSpPr>
            <a:spLocks noGrp="1" noChangeArrowheads="1"/>
          </p:cNvSpPr>
          <p:nvPr>
            <p:ph type="body" idx="1"/>
          </p:nvPr>
        </p:nvSpPr>
        <p:spPr/>
        <p:txBody>
          <a:bodyPr/>
          <a:lstStyle/>
          <a:p>
            <a:pPr algn="just" eaLnBrk="1" hangingPunct="1">
              <a:lnSpc>
                <a:spcPct val="90000"/>
              </a:lnSpc>
              <a:buFontTx/>
              <a:buNone/>
              <a:defRPr/>
            </a:pPr>
            <a:r>
              <a:rPr lang="fa-IR" sz="2800" b="1" dirty="0" smtClean="0">
                <a:cs typeface="B Mitra" pitchFamily="2" charset="-78"/>
              </a:rPr>
              <a:t>1.به حداکثر رساندن سود:</a:t>
            </a:r>
          </a:p>
          <a:p>
            <a:pPr algn="just" eaLnBrk="1" hangingPunct="1">
              <a:lnSpc>
                <a:spcPct val="90000"/>
              </a:lnSpc>
              <a:buFontTx/>
              <a:buNone/>
              <a:defRPr/>
            </a:pPr>
            <a:r>
              <a:rPr lang="fa-IR" sz="2800" b="1" dirty="0" smtClean="0">
                <a:cs typeface="B Mitra" pitchFamily="2" charset="-78"/>
              </a:rPr>
              <a:t>برخي افراد هدف اصلي بنگاههاي اقتصادي را </a:t>
            </a:r>
            <a:r>
              <a:rPr lang="fa-IR" sz="2800" b="1" dirty="0" smtClean="0">
                <a:solidFill>
                  <a:srgbClr val="C00000"/>
                </a:solidFill>
                <a:effectLst>
                  <a:outerShdw blurRad="38100" dist="38100" dir="2700000" algn="tl">
                    <a:srgbClr val="000000">
                      <a:alpha val="43137"/>
                    </a:srgbClr>
                  </a:outerShdw>
                </a:effectLst>
                <a:cs typeface="B Mitra" pitchFamily="2" charset="-78"/>
              </a:rPr>
              <a:t>حداکثر کردن سود </a:t>
            </a:r>
            <a:r>
              <a:rPr lang="fa-IR" sz="2800" b="1" dirty="0" smtClean="0">
                <a:cs typeface="B Mitra" pitchFamily="2" charset="-78"/>
              </a:rPr>
              <a:t>مي دانند. اما اين ديدگاه به دلايل زير اشكال دارد:</a:t>
            </a:r>
          </a:p>
          <a:p>
            <a:pPr algn="just" eaLnBrk="1" hangingPunct="1">
              <a:lnSpc>
                <a:spcPct val="90000"/>
              </a:lnSpc>
              <a:buFontTx/>
              <a:buNone/>
              <a:defRPr/>
            </a:pPr>
            <a:r>
              <a:rPr lang="fa-IR" sz="2800" b="1" dirty="0" smtClean="0">
                <a:solidFill>
                  <a:srgbClr val="0000FF"/>
                </a:solidFill>
                <a:cs typeface="B Mitra" pitchFamily="2" charset="-78"/>
              </a:rPr>
              <a:t>   كلمه سود داراي تعاريف مختلفي است، سودي كه در حسابداري تعريف    مي شود:</a:t>
            </a:r>
          </a:p>
          <a:p>
            <a:pPr algn="just" eaLnBrk="1" hangingPunct="1">
              <a:lnSpc>
                <a:spcPct val="90000"/>
              </a:lnSpc>
              <a:defRPr/>
            </a:pPr>
            <a:r>
              <a:rPr lang="fa-IR" sz="2800" b="1" dirty="0" smtClean="0">
                <a:cs typeface="B Mitra" pitchFamily="2" charset="-78"/>
              </a:rPr>
              <a:t>ارزش زماني پول را در نظر نمي گيرد.</a:t>
            </a:r>
          </a:p>
          <a:p>
            <a:pPr algn="just" eaLnBrk="1" hangingPunct="1">
              <a:lnSpc>
                <a:spcPct val="90000"/>
              </a:lnSpc>
              <a:defRPr/>
            </a:pPr>
            <a:r>
              <a:rPr lang="fa-IR" sz="2800" b="1" dirty="0" smtClean="0">
                <a:cs typeface="B Mitra" pitchFamily="2" charset="-78"/>
              </a:rPr>
              <a:t>كيفيت فعاليت را در نظر نمي گيرد</a:t>
            </a:r>
          </a:p>
          <a:p>
            <a:pPr algn="just" eaLnBrk="1" hangingPunct="1">
              <a:lnSpc>
                <a:spcPct val="90000"/>
              </a:lnSpc>
              <a:defRPr/>
            </a:pPr>
            <a:r>
              <a:rPr lang="fa-IR" sz="2800" b="1" dirty="0" smtClean="0">
                <a:cs typeface="B Mitra" pitchFamily="2" charset="-78"/>
              </a:rPr>
              <a:t>ساير اهداف واحدهاي تجاري از جمله اهداف اجتماعي را در بر نمي گيرد.</a:t>
            </a:r>
            <a:endParaRPr lang="en-US" sz="2800" b="1" dirty="0" smtClean="0">
              <a:cs typeface="B Mitra" pitchFamily="2" charset="-7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00" y="981075"/>
            <a:ext cx="806450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431800" y="777875"/>
            <a:ext cx="7777163" cy="1930400"/>
          </a:xfrm>
        </p:spPr>
        <p:txBody>
          <a:bodyPr/>
          <a:lstStyle/>
          <a:p>
            <a:pPr algn="just" eaLnBrk="1" hangingPunct="1"/>
            <a:r>
              <a:rPr lang="fa-IR" sz="2800" b="1" i="1" smtClean="0">
                <a:solidFill>
                  <a:srgbClr val="0000FF"/>
                </a:solidFill>
                <a:cs typeface="B Titr" panose="00000700000000000000" pitchFamily="2" charset="-78"/>
              </a:rPr>
              <a:t>7 ـ اگر امروز 1000 واحد پولي در يك حساب پس انداز كه 8% در سال بهره مي دهد سپرده گذاري كرده و هيچ برداشتي نداشته باشيد، پس از 6 سال چه مقدار در حساب شما پول وجود خواهد داشت؟</a:t>
            </a:r>
            <a:endParaRPr lang="en-US" sz="2800" b="1" i="1" smtClean="0">
              <a:solidFill>
                <a:srgbClr val="0000FF"/>
              </a:solidFill>
              <a:cs typeface="B Titr" panose="00000700000000000000" pitchFamily="2" charset="-78"/>
            </a:endParaRPr>
          </a:p>
        </p:txBody>
      </p:sp>
      <p:graphicFrame>
        <p:nvGraphicFramePr>
          <p:cNvPr id="37890" name="Object 5"/>
          <p:cNvGraphicFramePr>
            <a:graphicFrameLocks noChangeAspect="1"/>
          </p:cNvGraphicFramePr>
          <p:nvPr/>
        </p:nvGraphicFramePr>
        <p:xfrm>
          <a:off x="2282825" y="3857625"/>
          <a:ext cx="4335463" cy="550863"/>
        </p:xfrm>
        <a:graphic>
          <a:graphicData uri="http://schemas.openxmlformats.org/presentationml/2006/ole">
            <mc:AlternateContent xmlns:mc="http://schemas.openxmlformats.org/markup-compatibility/2006">
              <mc:Choice xmlns:v="urn:schemas-microsoft-com:vml" Requires="v">
                <p:oleObj spid="_x0000_s37915" name="Equation" r:id="rId3" imgW="1790640" imgH="228600" progId="Equation.3">
                  <p:embed/>
                </p:oleObj>
              </mc:Choice>
              <mc:Fallback>
                <p:oleObj name="Equation" r:id="rId3" imgW="179064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2825" y="3857625"/>
                        <a:ext cx="4335463"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1" name="Object 3"/>
          <p:cNvGraphicFramePr>
            <a:graphicFrameLocks noChangeAspect="1"/>
          </p:cNvGraphicFramePr>
          <p:nvPr/>
        </p:nvGraphicFramePr>
        <p:xfrm>
          <a:off x="2819400" y="3143250"/>
          <a:ext cx="3216275" cy="550863"/>
        </p:xfrm>
        <a:graphic>
          <a:graphicData uri="http://schemas.openxmlformats.org/presentationml/2006/ole">
            <mc:AlternateContent xmlns:mc="http://schemas.openxmlformats.org/markup-compatibility/2006">
              <mc:Choice xmlns:v="urn:schemas-microsoft-com:vml" Requires="v">
                <p:oleObj spid="_x0000_s37916" name="Equation" r:id="rId5" imgW="799920" imgH="228600" progId="Equation.3">
                  <p:embed/>
                </p:oleObj>
              </mc:Choice>
              <mc:Fallback>
                <p:oleObj name="Equation" r:id="rId5" imgW="79992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143250"/>
                        <a:ext cx="3216275"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31800" y="346075"/>
            <a:ext cx="7777163" cy="2362200"/>
          </a:xfrm>
        </p:spPr>
        <p:txBody>
          <a:bodyPr/>
          <a:lstStyle/>
          <a:p>
            <a:pPr algn="r" eaLnBrk="1" hangingPunct="1"/>
            <a:r>
              <a:rPr lang="fa-IR" sz="4000" b="1" smtClean="0">
                <a:solidFill>
                  <a:srgbClr val="FF0000"/>
                </a:solidFill>
                <a:cs typeface="B Titr" panose="00000700000000000000" pitchFamily="2" charset="-78"/>
              </a:rPr>
              <a:t>چند نمونه سئوال امتحاني</a:t>
            </a:r>
            <a:r>
              <a:rPr lang="fa-IR" sz="4000" b="1" i="1" smtClean="0">
                <a:solidFill>
                  <a:srgbClr val="FF0000"/>
                </a:solidFill>
                <a:cs typeface="B Titr" panose="00000700000000000000" pitchFamily="2" charset="-78"/>
              </a:rPr>
              <a:t/>
            </a:r>
            <a:br>
              <a:rPr lang="fa-IR" sz="4000" b="1" i="1" smtClean="0">
                <a:solidFill>
                  <a:srgbClr val="FF0000"/>
                </a:solidFill>
                <a:cs typeface="B Titr" panose="00000700000000000000" pitchFamily="2" charset="-78"/>
              </a:rPr>
            </a:br>
            <a:r>
              <a:rPr lang="fa-IR" sz="2400" b="1" i="1" smtClean="0">
                <a:solidFill>
                  <a:srgbClr val="0000FF"/>
                </a:solidFill>
                <a:cs typeface="B Titr" panose="00000700000000000000" pitchFamily="2" charset="-78"/>
              </a:rPr>
              <a:t>1 ـ شخصي برنامه ريزي كرده است كه طي 3 سال آينده سالي 1000 ريال پس انداز كند. پس انداز ايشان سالانه 15 درصد سود دريافت مي كند. پس از 3 سال چقدر مي تواند از بانك برداشت كند؟</a:t>
            </a:r>
            <a:endParaRPr lang="en-US" sz="2400" b="1" i="1" smtClean="0">
              <a:solidFill>
                <a:srgbClr val="0000FF"/>
              </a:solidFill>
              <a:cs typeface="B Titr" panose="00000700000000000000" pitchFamily="2" charset="-78"/>
            </a:endParaRPr>
          </a:p>
        </p:txBody>
      </p:sp>
      <p:sp>
        <p:nvSpPr>
          <p:cNvPr id="137219" name="Rectangle 3"/>
          <p:cNvSpPr>
            <a:spLocks noGrp="1" noChangeArrowheads="1"/>
          </p:cNvSpPr>
          <p:nvPr>
            <p:ph type="body" idx="1"/>
          </p:nvPr>
        </p:nvSpPr>
        <p:spPr>
          <a:xfrm>
            <a:off x="431800" y="2924175"/>
            <a:ext cx="7777163" cy="3201988"/>
          </a:xfrm>
        </p:spPr>
        <p:txBody>
          <a:bodyPr/>
          <a:lstStyle/>
          <a:p>
            <a:pPr algn="just" eaLnBrk="1" hangingPunct="1">
              <a:lnSpc>
                <a:spcPct val="90000"/>
              </a:lnSpc>
            </a:pPr>
            <a:r>
              <a:rPr lang="fa-IR" b="1" i="1" smtClean="0">
                <a:cs typeface="B Mitra" panose="00000400000000000000" pitchFamily="2" charset="-78"/>
              </a:rPr>
              <a:t>براي پاسخ به اين سئوال بايد ارزش آتي 3 قسط 1000 با سود 15% محاسبه شود. </a:t>
            </a:r>
            <a:endParaRPr lang="fa-IR" b="1" smtClean="0">
              <a:cs typeface="B Mitra" panose="00000400000000000000" pitchFamily="2" charset="-78"/>
            </a:endParaRPr>
          </a:p>
          <a:p>
            <a:pPr algn="just" eaLnBrk="1" hangingPunct="1">
              <a:lnSpc>
                <a:spcPct val="90000"/>
              </a:lnSpc>
            </a:pPr>
            <a:r>
              <a:rPr lang="fa-IR" b="1" smtClean="0">
                <a:cs typeface="B Mitra" panose="00000400000000000000" pitchFamily="2" charset="-78"/>
              </a:rPr>
              <a:t>با استفاده از جدول شماره 3 كتاب، عدد مندرج در زير ستون 15% مقابل دوره 3 را بايد در عدد 1000 ضرب كنيد. خواهيم داشت:</a:t>
            </a:r>
          </a:p>
          <a:p>
            <a:pPr algn="ctr" eaLnBrk="1" hangingPunct="1">
              <a:lnSpc>
                <a:spcPct val="90000"/>
              </a:lnSpc>
              <a:buFontTx/>
              <a:buNone/>
            </a:pPr>
            <a:r>
              <a:rPr lang="fa-IR" b="1" smtClean="0">
                <a:cs typeface="B Titr" panose="00000700000000000000" pitchFamily="2" charset="-78"/>
              </a:rPr>
              <a:t>3473 = 1000 ×  4725/3</a:t>
            </a:r>
            <a:endParaRPr lang="en-US" b="1" smtClean="0">
              <a:cs typeface="B Titr" panose="00000700000000000000" pitchFamily="2" charset="-78"/>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00" y="765175"/>
            <a:ext cx="820896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431800" y="476250"/>
            <a:ext cx="7777163" cy="2016125"/>
          </a:xfrm>
        </p:spPr>
        <p:txBody>
          <a:bodyPr/>
          <a:lstStyle/>
          <a:p>
            <a:pPr algn="just" eaLnBrk="1" hangingPunct="1"/>
            <a:r>
              <a:rPr lang="fa-IR" sz="2800" b="1" i="1" smtClean="0">
                <a:solidFill>
                  <a:srgbClr val="0000FF"/>
                </a:solidFill>
                <a:cs typeface="B Titr" panose="00000700000000000000" pitchFamily="2" charset="-78"/>
              </a:rPr>
              <a:t>2- فرض كنيد نرخ بهره 17 درصد است. سرمايه گذار براي اوراق بهاداري كه يكسال ديگر 20000 ريال پرداخت مي كند امروز بايد چه مبلغي بپردازد؟</a:t>
            </a:r>
            <a:r>
              <a:rPr lang="fa-IR" smtClean="0"/>
              <a:t> </a:t>
            </a:r>
            <a:endParaRPr lang="en-US" smtClean="0"/>
          </a:p>
        </p:txBody>
      </p:sp>
      <p:sp>
        <p:nvSpPr>
          <p:cNvPr id="38916" name="Rectangle 3"/>
          <p:cNvSpPr>
            <a:spLocks noGrp="1" noChangeArrowheads="1"/>
          </p:cNvSpPr>
          <p:nvPr>
            <p:ph type="body" idx="1"/>
          </p:nvPr>
        </p:nvSpPr>
        <p:spPr>
          <a:xfrm>
            <a:off x="431800" y="4725988"/>
            <a:ext cx="7777163" cy="1223962"/>
          </a:xfrm>
        </p:spPr>
        <p:txBody>
          <a:bodyPr/>
          <a:lstStyle/>
          <a:p>
            <a:pPr algn="ctr" eaLnBrk="1" hangingPunct="1">
              <a:buFontTx/>
              <a:buNone/>
            </a:pPr>
            <a:r>
              <a:rPr lang="fa-IR" b="1" smtClean="0">
                <a:cs typeface="B Titr" panose="00000700000000000000" pitchFamily="2" charset="-78"/>
              </a:rPr>
              <a:t>17094 = 17/1 ÷ 20000</a:t>
            </a:r>
            <a:r>
              <a:rPr lang="fa-IR" smtClean="0">
                <a:cs typeface="B Titr" panose="00000700000000000000" pitchFamily="2" charset="-78"/>
              </a:rPr>
              <a:t> </a:t>
            </a:r>
            <a:endParaRPr lang="en-US" smtClean="0">
              <a:cs typeface="B Titr" panose="00000700000000000000" pitchFamily="2" charset="-78"/>
            </a:endParaRPr>
          </a:p>
        </p:txBody>
      </p:sp>
      <p:sp>
        <p:nvSpPr>
          <p:cNvPr id="38917" name="Rectangle 4"/>
          <p:cNvSpPr>
            <a:spLocks noChangeArrowheads="1"/>
          </p:cNvSpPr>
          <p:nvPr/>
        </p:nvSpPr>
        <p:spPr bwMode="auto">
          <a:xfrm>
            <a:off x="0" y="3171825"/>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38914" name="Object 5"/>
          <p:cNvGraphicFramePr>
            <a:graphicFrameLocks noChangeAspect="1"/>
          </p:cNvGraphicFramePr>
          <p:nvPr/>
        </p:nvGraphicFramePr>
        <p:xfrm>
          <a:off x="2663825" y="2500313"/>
          <a:ext cx="3313113" cy="1720850"/>
        </p:xfrm>
        <a:graphic>
          <a:graphicData uri="http://schemas.openxmlformats.org/presentationml/2006/ole">
            <mc:AlternateContent xmlns:mc="http://schemas.openxmlformats.org/markup-compatibility/2006">
              <mc:Choice xmlns:v="urn:schemas-microsoft-com:vml" Requires="v">
                <p:oleObj spid="_x0000_s38929" name="Equation" r:id="rId3" imgW="736600" imgH="419100" progId="Equation.3">
                  <p:embed/>
                </p:oleObj>
              </mc:Choice>
              <mc:Fallback>
                <p:oleObj name="Equation" r:id="rId3" imgW="736600" imgH="419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825" y="2500313"/>
                        <a:ext cx="3313113" cy="172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31800" y="981075"/>
            <a:ext cx="7777163" cy="1727200"/>
          </a:xfrm>
        </p:spPr>
        <p:txBody>
          <a:bodyPr/>
          <a:lstStyle/>
          <a:p>
            <a:pPr algn="just" eaLnBrk="1" hangingPunct="1"/>
            <a:r>
              <a:rPr lang="ar-SA" sz="2800" b="1" i="1" smtClean="0">
                <a:solidFill>
                  <a:srgbClr val="0000FF"/>
                </a:solidFill>
                <a:cs typeface="B Titr" panose="00000700000000000000" pitchFamily="2" charset="-78"/>
              </a:rPr>
              <a:t>3 ـ اگر 10000 واحد پولي را با نرخ 17 درصد در سال سرمايه گذاري كنيد، پس از سه سال چقدر پول خواهيد داشت؟</a:t>
            </a:r>
            <a:endParaRPr lang="en-US" sz="2800" b="1" i="1" smtClean="0">
              <a:solidFill>
                <a:srgbClr val="0000FF"/>
              </a:solidFill>
              <a:cs typeface="B Titr" panose="00000700000000000000" pitchFamily="2" charset="-78"/>
            </a:endParaRPr>
          </a:p>
        </p:txBody>
      </p:sp>
      <p:sp>
        <p:nvSpPr>
          <p:cNvPr id="139267" name="Rectangle 3"/>
          <p:cNvSpPr>
            <a:spLocks noGrp="1" noChangeArrowheads="1"/>
          </p:cNvSpPr>
          <p:nvPr>
            <p:ph type="body" idx="1"/>
          </p:nvPr>
        </p:nvSpPr>
        <p:spPr>
          <a:xfrm>
            <a:off x="431800" y="3213100"/>
            <a:ext cx="7777163" cy="1295400"/>
          </a:xfrm>
        </p:spPr>
        <p:txBody>
          <a:bodyPr/>
          <a:lstStyle/>
          <a:p>
            <a:pPr algn="ctr" eaLnBrk="1" hangingPunct="1">
              <a:buFontTx/>
              <a:buNone/>
            </a:pPr>
            <a:r>
              <a:rPr lang="fa-IR" b="1" smtClean="0">
                <a:cs typeface="B Titr" panose="00000700000000000000" pitchFamily="2" charset="-78"/>
              </a:rPr>
              <a:t>16016 = 3</a:t>
            </a:r>
            <a:r>
              <a:rPr lang="en-US" b="1" smtClean="0">
                <a:cs typeface="B Titr" panose="00000700000000000000" pitchFamily="2" charset="-78"/>
              </a:rPr>
              <a:t>)</a:t>
            </a:r>
            <a:r>
              <a:rPr lang="fa-IR" b="1" smtClean="0">
                <a:cs typeface="B Titr" panose="00000700000000000000" pitchFamily="2" charset="-78"/>
              </a:rPr>
              <a:t>17% +</a:t>
            </a:r>
            <a:r>
              <a:rPr lang="en-US" b="1" smtClean="0">
                <a:cs typeface="B Titr" panose="00000700000000000000" pitchFamily="2" charset="-78"/>
              </a:rPr>
              <a:t>1</a:t>
            </a:r>
            <a:r>
              <a:rPr lang="fa-IR" b="1" smtClean="0">
                <a:cs typeface="B Titr" panose="00000700000000000000" pitchFamily="2" charset="-78"/>
              </a:rPr>
              <a:t> </a:t>
            </a:r>
            <a:r>
              <a:rPr lang="en-US" b="1" smtClean="0">
                <a:cs typeface="B Titr" panose="00000700000000000000" pitchFamily="2" charset="-78"/>
              </a:rPr>
              <a:t>(</a:t>
            </a:r>
            <a:r>
              <a:rPr lang="fa-IR" b="1" smtClean="0">
                <a:cs typeface="B Titr" panose="00000700000000000000" pitchFamily="2" charset="-78"/>
              </a:rPr>
              <a:t>× 10000</a:t>
            </a:r>
            <a:endParaRPr lang="en-US" b="1" smtClean="0">
              <a:cs typeface="B Titr" panose="00000700000000000000" pitchFamily="2" charset="-78"/>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31800" y="635000"/>
            <a:ext cx="7777163" cy="2146300"/>
          </a:xfrm>
        </p:spPr>
        <p:txBody>
          <a:bodyPr/>
          <a:lstStyle/>
          <a:p>
            <a:pPr algn="just" eaLnBrk="1" hangingPunct="1"/>
            <a:r>
              <a:rPr lang="fa-IR" sz="2800" b="1" i="1" smtClean="0">
                <a:solidFill>
                  <a:srgbClr val="0000FF"/>
                </a:solidFill>
                <a:cs typeface="B Titr" panose="00000700000000000000" pitchFamily="2" charset="-78"/>
              </a:rPr>
              <a:t>4 ـ آقاي كريمي در ابتداي سال 1379 مبلغ (دويست هزار) 200000 واحد پولي را در بانك الف سرمايه گذاري كرد. در پايان سال 1382 پول نامبرده به 314704 رسيد. سود سالانه حاصل از اين سرمايه گذاري چقدر بوده است؟</a:t>
            </a:r>
            <a:r>
              <a:rPr lang="en-US" smtClean="0"/>
              <a:t> </a:t>
            </a:r>
          </a:p>
        </p:txBody>
      </p:sp>
      <p:sp>
        <p:nvSpPr>
          <p:cNvPr id="140291" name="Rectangle 3"/>
          <p:cNvSpPr>
            <a:spLocks noGrp="1" noChangeArrowheads="1"/>
          </p:cNvSpPr>
          <p:nvPr>
            <p:ph type="body" idx="1"/>
          </p:nvPr>
        </p:nvSpPr>
        <p:spPr>
          <a:xfrm>
            <a:off x="431800" y="2997200"/>
            <a:ext cx="7777163" cy="3128963"/>
          </a:xfrm>
        </p:spPr>
        <p:txBody>
          <a:bodyPr/>
          <a:lstStyle/>
          <a:p>
            <a:pPr algn="ctr" eaLnBrk="1" hangingPunct="1">
              <a:buFontTx/>
              <a:buNone/>
            </a:pPr>
            <a:r>
              <a:rPr lang="fa-IR" b="1" smtClean="0">
                <a:cs typeface="B Titr" panose="00000700000000000000" pitchFamily="2" charset="-78"/>
              </a:rPr>
              <a:t>314704 = 4</a:t>
            </a:r>
            <a:r>
              <a:rPr lang="en-US" b="1" smtClean="0">
                <a:cs typeface="B Titr" panose="00000700000000000000" pitchFamily="2" charset="-78"/>
              </a:rPr>
              <a:t>)</a:t>
            </a:r>
            <a:r>
              <a:rPr lang="fa-IR" b="1" smtClean="0">
                <a:cs typeface="B Titr" panose="00000700000000000000" pitchFamily="2" charset="-78"/>
              </a:rPr>
              <a:t> </a:t>
            </a:r>
            <a:r>
              <a:rPr lang="en-US" b="1" smtClean="0">
                <a:cs typeface="B Titr" panose="00000700000000000000" pitchFamily="2" charset="-78"/>
              </a:rPr>
              <a:t>i</a:t>
            </a:r>
            <a:r>
              <a:rPr lang="fa-IR" b="1" smtClean="0">
                <a:cs typeface="B Titr" panose="00000700000000000000" pitchFamily="2" charset="-78"/>
              </a:rPr>
              <a:t>  + 1</a:t>
            </a:r>
            <a:r>
              <a:rPr lang="en-US" b="1" smtClean="0">
                <a:cs typeface="B Titr" panose="00000700000000000000" pitchFamily="2" charset="-78"/>
              </a:rPr>
              <a:t>(</a:t>
            </a:r>
            <a:r>
              <a:rPr lang="fa-IR" b="1" smtClean="0">
                <a:cs typeface="B Titr" panose="00000700000000000000" pitchFamily="2" charset="-78"/>
              </a:rPr>
              <a:t>× 200000</a:t>
            </a:r>
          </a:p>
          <a:p>
            <a:pPr algn="ctr" eaLnBrk="1" hangingPunct="1">
              <a:buFontTx/>
              <a:buNone/>
            </a:pPr>
            <a:r>
              <a:rPr lang="en-US" b="1" smtClean="0">
                <a:cs typeface="B Titr" panose="00000700000000000000" pitchFamily="2" charset="-78"/>
              </a:rPr>
              <a:t>1.5735</a:t>
            </a:r>
            <a:r>
              <a:rPr lang="fa-IR" b="1" smtClean="0">
                <a:cs typeface="B Titr" panose="00000700000000000000" pitchFamily="2" charset="-78"/>
              </a:rPr>
              <a:t> = 200000 ÷ 314704</a:t>
            </a:r>
          </a:p>
          <a:p>
            <a:pPr algn="just" eaLnBrk="1" hangingPunct="1"/>
            <a:r>
              <a:rPr lang="fa-IR" sz="2400" b="1" smtClean="0">
                <a:cs typeface="B Mitra" panose="00000400000000000000" pitchFamily="2" charset="-78"/>
              </a:rPr>
              <a:t>اگر جدول شماره 1 را در اختيار داشته باشيد، خواهيد ديد كه </a:t>
            </a:r>
            <a:r>
              <a:rPr lang="en-US" sz="2000" b="1" smtClean="0">
                <a:cs typeface="B Mitra" panose="00000400000000000000" pitchFamily="2" charset="-78"/>
              </a:rPr>
              <a:t>1.5735</a:t>
            </a:r>
            <a:r>
              <a:rPr lang="fa-IR" sz="2400" b="1" smtClean="0">
                <a:cs typeface="B Mitra" panose="00000400000000000000" pitchFamily="2" charset="-78"/>
              </a:rPr>
              <a:t> در مقابل دوره 4 زير 12 درصد واقع شده است (جدول شماره 1 را در اسلايد بعدي ببينيد). لذا سود سالانه اين سرمايه گذاري 12% است</a:t>
            </a:r>
            <a:r>
              <a:rPr lang="fa-IR" b="1" smtClean="0">
                <a:cs typeface="B Mitra" panose="00000400000000000000" pitchFamily="2" charset="-78"/>
              </a:rPr>
              <a:t>.</a:t>
            </a:r>
            <a:r>
              <a:rPr lang="fa-IR" smtClean="0">
                <a:cs typeface="B Mitra" panose="00000400000000000000" pitchFamily="2" charset="-78"/>
              </a:rPr>
              <a:t> </a:t>
            </a:r>
            <a:endParaRPr lang="en-US" smtClean="0">
              <a:cs typeface="B Mitra" panose="00000400000000000000" pitchFamily="2" charset="-78"/>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8" y="836613"/>
            <a:ext cx="7993062"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31800" y="635000"/>
            <a:ext cx="7777163" cy="2649538"/>
          </a:xfrm>
        </p:spPr>
        <p:txBody>
          <a:bodyPr/>
          <a:lstStyle/>
          <a:p>
            <a:pPr algn="just" eaLnBrk="1" hangingPunct="1"/>
            <a:r>
              <a:rPr lang="ar-SA" sz="2800" b="1" i="1" smtClean="0">
                <a:solidFill>
                  <a:srgbClr val="0000FF"/>
                </a:solidFill>
                <a:cs typeface="B Titr" panose="00000700000000000000" pitchFamily="2" charset="-78"/>
              </a:rPr>
              <a:t>5 ـ آقاي حسيني مي تواند پول خود را با نرخ 17 درصد سرمايه گذاري كند. ايشان پس از سه سال به (پانصد هزار) 500000 واحد پولي نياز دارد. اكنون ايشان بايد چه مبلغي سرمايه گذاري كند تا به مبلغ مورد نظر خود در سه سال بعد برسد؟</a:t>
            </a:r>
            <a:endParaRPr lang="en-US" sz="2800" b="1" i="1" smtClean="0">
              <a:solidFill>
                <a:srgbClr val="0000FF"/>
              </a:solidFill>
              <a:cs typeface="B Titr" panose="00000700000000000000" pitchFamily="2" charset="-78"/>
            </a:endParaRPr>
          </a:p>
        </p:txBody>
      </p:sp>
      <p:sp>
        <p:nvSpPr>
          <p:cNvPr id="142339" name="Rectangle 3"/>
          <p:cNvSpPr>
            <a:spLocks noGrp="1" noChangeArrowheads="1"/>
          </p:cNvSpPr>
          <p:nvPr>
            <p:ph type="body" idx="1"/>
          </p:nvPr>
        </p:nvSpPr>
        <p:spPr>
          <a:xfrm>
            <a:off x="431800" y="3573463"/>
            <a:ext cx="7777163" cy="2447925"/>
          </a:xfrm>
        </p:spPr>
        <p:txBody>
          <a:bodyPr/>
          <a:lstStyle/>
          <a:p>
            <a:pPr algn="ctr" eaLnBrk="1" hangingPunct="1">
              <a:buFontTx/>
              <a:buNone/>
            </a:pPr>
            <a:r>
              <a:rPr lang="fa-IR" b="1" smtClean="0">
                <a:cs typeface="B Titr" panose="00000700000000000000" pitchFamily="2" charset="-78"/>
              </a:rPr>
              <a:t>500000 = 3( 17% + 1) × </a:t>
            </a:r>
            <a:r>
              <a:rPr lang="en-US" b="1" smtClean="0">
                <a:cs typeface="B Titr" panose="00000700000000000000" pitchFamily="2" charset="-78"/>
              </a:rPr>
              <a:t>P</a:t>
            </a:r>
            <a:endParaRPr lang="fa-IR" b="1" smtClean="0">
              <a:cs typeface="B Titr" panose="00000700000000000000" pitchFamily="2" charset="-78"/>
            </a:endParaRPr>
          </a:p>
          <a:p>
            <a:pPr algn="ctr" eaLnBrk="1" hangingPunct="1">
              <a:buFontTx/>
              <a:buNone/>
            </a:pPr>
            <a:r>
              <a:rPr lang="fa-IR" b="1" smtClean="0">
                <a:cs typeface="B Titr" panose="00000700000000000000" pitchFamily="2" charset="-78"/>
              </a:rPr>
              <a:t>500000 = 6016/1 × </a:t>
            </a:r>
            <a:r>
              <a:rPr lang="en-US" b="1" smtClean="0">
                <a:cs typeface="B Titr" panose="00000700000000000000" pitchFamily="2" charset="-78"/>
              </a:rPr>
              <a:t>P</a:t>
            </a:r>
            <a:endParaRPr lang="fa-IR" b="1" smtClean="0">
              <a:cs typeface="B Titr" panose="00000700000000000000" pitchFamily="2" charset="-78"/>
            </a:endParaRPr>
          </a:p>
          <a:p>
            <a:pPr algn="ctr" eaLnBrk="1" hangingPunct="1">
              <a:buFontTx/>
              <a:buNone/>
            </a:pPr>
            <a:r>
              <a:rPr lang="fa-IR" b="1" smtClean="0">
                <a:cs typeface="B Titr" panose="00000700000000000000" pitchFamily="2" charset="-78"/>
              </a:rPr>
              <a:t>312185 = 6016/1 ÷ 500000</a:t>
            </a:r>
            <a:endParaRPr lang="en-US" b="1" smtClean="0">
              <a:cs typeface="B Titr" panose="00000700000000000000" pitchFamily="2" charset="-78"/>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31800" y="1773238"/>
            <a:ext cx="7777163" cy="1143000"/>
          </a:xfrm>
        </p:spPr>
        <p:txBody>
          <a:bodyPr/>
          <a:lstStyle/>
          <a:p>
            <a:pPr eaLnBrk="1" hangingPunct="1"/>
            <a:r>
              <a:rPr lang="fa-IR" smtClean="0">
                <a:solidFill>
                  <a:srgbClr val="FF0000"/>
                </a:solidFill>
                <a:cs typeface="B Titr" panose="00000700000000000000" pitchFamily="2" charset="-78"/>
              </a:rPr>
              <a:t>فصل سوم: قيمت اوراق بهادار</a:t>
            </a:r>
            <a:endParaRPr lang="en-US" smtClean="0">
              <a:solidFill>
                <a:srgbClr val="FF0000"/>
              </a:solidFill>
              <a:cs typeface="B Titr" panose="00000700000000000000"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319088" y="428625"/>
            <a:ext cx="7777162" cy="5715000"/>
          </a:xfrm>
        </p:spPr>
        <p:txBody>
          <a:bodyPr/>
          <a:lstStyle/>
          <a:p>
            <a:pPr algn="just" eaLnBrk="1" hangingPunct="1">
              <a:buFontTx/>
              <a:buNone/>
              <a:defRPr/>
            </a:pPr>
            <a:r>
              <a:rPr lang="fa-IR" sz="2800" b="1" dirty="0" smtClean="0">
                <a:cs typeface="B Mitra" pitchFamily="2" charset="-78"/>
              </a:rPr>
              <a:t>    2. به حداکثر رساندن ثروت:</a:t>
            </a:r>
          </a:p>
          <a:p>
            <a:pPr algn="just" eaLnBrk="1" hangingPunct="1">
              <a:buFontTx/>
              <a:buNone/>
              <a:defRPr/>
            </a:pPr>
            <a:r>
              <a:rPr lang="fa-IR" sz="2800" b="1" dirty="0" smtClean="0">
                <a:cs typeface="B Mitra" pitchFamily="2" charset="-78"/>
              </a:rPr>
              <a:t>    هدف اصلي يك واحد تجاري را مي توان حد اكثر كردن ارزش بنگاه در بلندمدت دانست. اين هدف را مي توان به شکل </a:t>
            </a:r>
            <a:r>
              <a:rPr lang="fa-IR" sz="2800" b="1" dirty="0" smtClean="0">
                <a:solidFill>
                  <a:srgbClr val="C00000"/>
                </a:solidFill>
                <a:effectLst>
                  <a:outerShdw blurRad="38100" dist="38100" dir="2700000" algn="tl">
                    <a:srgbClr val="000000">
                      <a:alpha val="43137"/>
                    </a:srgbClr>
                  </a:outerShdw>
                </a:effectLst>
                <a:cs typeface="B Mitra" pitchFamily="2" charset="-78"/>
              </a:rPr>
              <a:t>حداکثر کردن ثروت </a:t>
            </a:r>
            <a:r>
              <a:rPr lang="fa-IR" sz="2800" b="1" dirty="0" smtClean="0">
                <a:cs typeface="B Mitra" pitchFamily="2" charset="-78"/>
              </a:rPr>
              <a:t>بيان نمود.</a:t>
            </a:r>
          </a:p>
          <a:p>
            <a:pPr algn="just" eaLnBrk="1" hangingPunct="1">
              <a:buFontTx/>
              <a:buNone/>
              <a:defRPr/>
            </a:pPr>
            <a:r>
              <a:rPr lang="fa-IR" sz="2800" b="1" dirty="0" smtClean="0">
                <a:cs typeface="B Mitra" pitchFamily="2" charset="-78"/>
              </a:rPr>
              <a:t> با اين ديدگاه، بجاي تمرکز مستقيم بر روي سود، ارزش جاري بنگاه مورد تاکيد قرار مي گيرد. طبيعتا بين ارزش فعلي بنگاه و ارزش آن در بلند مدت ارتباط وجود دارد. اگر پيش بيني شود که ارزش آينده بنگاه بالاست، ارزش جاري آن نيز بالا خواهد بود زيرا در مديريت مالي “ارزش هر دارائي سرمايه اي برابر ارزش فعلي وجوهي است كه آن دارائي نصيب صاحبش خواهد كرد ”.</a:t>
            </a:r>
          </a:p>
          <a:p>
            <a:pPr algn="ctr" eaLnBrk="1" hangingPunct="1">
              <a:buFontTx/>
              <a:buNone/>
              <a:defRPr/>
            </a:pPr>
            <a:r>
              <a:rPr lang="fa-IR" sz="2400" b="1" dirty="0" smtClean="0"/>
              <a:t>بازده مور انتظار / درآمد خالص سالیانه  = ارزش فعلی</a:t>
            </a:r>
          </a:p>
          <a:p>
            <a:pPr algn="ctr" eaLnBrk="1" hangingPunct="1">
              <a:buFontTx/>
              <a:buNone/>
              <a:defRPr/>
            </a:pPr>
            <a:r>
              <a:rPr lang="fa-IR" sz="2400" b="1" dirty="0" smtClean="0"/>
              <a:t>تعداد سهام / ارزش فعلی = ارزش بازار هر سهم</a:t>
            </a:r>
          </a:p>
          <a:p>
            <a:pPr algn="ctr" eaLnBrk="1" hangingPunct="1">
              <a:buFontTx/>
              <a:buNone/>
              <a:defRPr/>
            </a:pPr>
            <a:endParaRPr lang="fa-IR" sz="2400" b="1"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431800" y="908050"/>
            <a:ext cx="7777163" cy="4525963"/>
          </a:xfrm>
        </p:spPr>
        <p:txBody>
          <a:bodyPr/>
          <a:lstStyle/>
          <a:p>
            <a:pPr eaLnBrk="1" hangingPunct="1">
              <a:buFontTx/>
              <a:buNone/>
            </a:pPr>
            <a:r>
              <a:rPr lang="fa-IR" b="1" smtClean="0">
                <a:solidFill>
                  <a:srgbClr val="FF0000"/>
                </a:solidFill>
                <a:cs typeface="B Titr" panose="00000700000000000000" pitchFamily="2" charset="-78"/>
              </a:rPr>
              <a:t>اهداف رفتاري: </a:t>
            </a:r>
          </a:p>
          <a:p>
            <a:pPr eaLnBrk="1" hangingPunct="1">
              <a:buFontTx/>
              <a:buNone/>
            </a:pPr>
            <a:r>
              <a:rPr lang="fa-IR" b="1" smtClean="0">
                <a:cs typeface="B Mitra" panose="00000400000000000000" pitchFamily="2" charset="-78"/>
              </a:rPr>
              <a:t>از دانشجو انتظار مي رود پس از مشاهده اين برنامه ها:</a:t>
            </a:r>
          </a:p>
          <a:p>
            <a:pPr eaLnBrk="1" hangingPunct="1">
              <a:buFontTx/>
              <a:buNone/>
            </a:pPr>
            <a:r>
              <a:rPr lang="fa-IR" b="1" smtClean="0">
                <a:cs typeface="B Mitra" panose="00000400000000000000" pitchFamily="2" charset="-78"/>
              </a:rPr>
              <a:t>1 - نحوه محاسبه قيمت اوراق بهادار داراي درآمد ثابت را بداند.</a:t>
            </a:r>
          </a:p>
          <a:p>
            <a:pPr eaLnBrk="1" hangingPunct="1">
              <a:buFontTx/>
              <a:buNone/>
            </a:pPr>
            <a:r>
              <a:rPr lang="fa-IR" b="1" smtClean="0">
                <a:cs typeface="B Mitra" panose="00000400000000000000" pitchFamily="2" charset="-78"/>
              </a:rPr>
              <a:t>2 - نحوه محاسبه قيمت اوراق بهادار داراي درآمد متغير را بداند.</a:t>
            </a:r>
          </a:p>
          <a:p>
            <a:pPr eaLnBrk="1" hangingPunct="1">
              <a:buFontTx/>
              <a:buNone/>
            </a:pPr>
            <a:r>
              <a:rPr lang="fa-IR" b="1" smtClean="0">
                <a:cs typeface="B Mitra" panose="00000400000000000000" pitchFamily="2" charset="-78"/>
              </a:rPr>
              <a:t>3 - مفاهيم اوليه بازار كارا را بداند.</a:t>
            </a:r>
            <a:endParaRPr lang="en-US" b="1"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61963" y="571500"/>
            <a:ext cx="7775575" cy="854075"/>
          </a:xfrm>
        </p:spPr>
        <p:txBody>
          <a:bodyPr/>
          <a:lstStyle/>
          <a:p>
            <a:pPr algn="r" eaLnBrk="1" hangingPunct="1"/>
            <a:r>
              <a:rPr lang="fa-IR" sz="2800" b="1" smtClean="0">
                <a:solidFill>
                  <a:srgbClr val="FF0000"/>
                </a:solidFill>
                <a:cs typeface="B Titr" panose="00000700000000000000" pitchFamily="2" charset="-78"/>
              </a:rPr>
              <a:t>قيمتها و ارزش فعلي </a:t>
            </a:r>
            <a:br>
              <a:rPr lang="fa-IR" sz="2800" b="1" smtClean="0">
                <a:solidFill>
                  <a:srgbClr val="FF0000"/>
                </a:solidFill>
                <a:cs typeface="B Titr" panose="00000700000000000000" pitchFamily="2" charset="-78"/>
              </a:rPr>
            </a:br>
            <a:endParaRPr lang="en-US" sz="2800" b="1" smtClean="0">
              <a:solidFill>
                <a:srgbClr val="FF0000"/>
              </a:solidFill>
              <a:cs typeface="B Titr" panose="00000700000000000000" pitchFamily="2" charset="-78"/>
            </a:endParaRPr>
          </a:p>
        </p:txBody>
      </p:sp>
      <p:sp>
        <p:nvSpPr>
          <p:cNvPr id="137219" name="Rectangle 3"/>
          <p:cNvSpPr>
            <a:spLocks noGrp="1" noChangeArrowheads="1"/>
          </p:cNvSpPr>
          <p:nvPr>
            <p:ph type="body" idx="1"/>
          </p:nvPr>
        </p:nvSpPr>
        <p:spPr>
          <a:xfrm>
            <a:off x="461963" y="1214438"/>
            <a:ext cx="7777162" cy="4786312"/>
          </a:xfrm>
        </p:spPr>
        <p:txBody>
          <a:bodyPr/>
          <a:lstStyle/>
          <a:p>
            <a:pPr algn="just" eaLnBrk="1" hangingPunct="1">
              <a:buFontTx/>
              <a:buNone/>
              <a:defRPr/>
            </a:pPr>
            <a:r>
              <a:rPr lang="fa-IR" b="1" dirty="0" smtClean="0">
                <a:cs typeface="B Nazanin" pitchFamily="2" charset="-78"/>
              </a:rPr>
              <a:t>قيمتها و ارزش فعلي يكي از اصول بنيادي مديريت مالي اين است كه در يك بازار كارا، قيمت بازار اوراق بهادار برابر ارزش فعلي جريانات نقدي حاصل از آنها         مي باشد.</a:t>
            </a:r>
          </a:p>
          <a:p>
            <a:pPr algn="just" eaLnBrk="1" hangingPunct="1">
              <a:buFontTx/>
              <a:buNone/>
              <a:defRPr/>
            </a:pPr>
            <a:r>
              <a:rPr lang="fa-IR" b="1" dirty="0" smtClean="0">
                <a:cs typeface="B Nazanin" pitchFamily="2" charset="-78"/>
              </a:rPr>
              <a:t>اوراق بهادار بر اساس نوع رفتار در آمدی آنها، به دو دسته تقسیم میشوند:</a:t>
            </a:r>
          </a:p>
          <a:p>
            <a:pPr marL="514350" indent="-514350" algn="just" eaLnBrk="1" hangingPunct="1">
              <a:buFontTx/>
              <a:buNone/>
              <a:defRPr/>
            </a:pPr>
            <a:r>
              <a:rPr lang="fa-IR" b="1" dirty="0" smtClean="0">
                <a:cs typeface="B Nazanin" pitchFamily="2" charset="-78"/>
              </a:rPr>
              <a:t>1. اوراق بهادار با درآمد ثابت</a:t>
            </a:r>
          </a:p>
          <a:p>
            <a:pPr marL="514350" indent="-514350" algn="just" eaLnBrk="1" hangingPunct="1">
              <a:buFontTx/>
              <a:buNone/>
              <a:defRPr/>
            </a:pPr>
            <a:r>
              <a:rPr lang="fa-IR" b="1" dirty="0" smtClean="0">
                <a:cs typeface="B Nazanin" pitchFamily="2" charset="-78"/>
              </a:rPr>
              <a:t>2. اوراق بهادار با درآمد متغییر</a:t>
            </a:r>
          </a:p>
          <a:p>
            <a:pPr algn="just" eaLnBrk="1" hangingPunct="1">
              <a:buFontTx/>
              <a:buNone/>
              <a:defRPr/>
            </a:pPr>
            <a:r>
              <a:rPr lang="fa-IR" b="1" dirty="0" smtClean="0">
                <a:cs typeface="B Nazanin" pitchFamily="2" charset="-78"/>
              </a:rPr>
              <a:t> </a:t>
            </a:r>
            <a:endParaRPr lang="en-US" b="1" dirty="0" smtClean="0">
              <a:cs typeface="B Nazanin" pitchFamily="2" charset="-7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gn="r" eaLnBrk="1" hangingPunct="1"/>
            <a:r>
              <a:rPr lang="fa-IR" sz="2800" smtClean="0">
                <a:solidFill>
                  <a:srgbClr val="FF0000"/>
                </a:solidFill>
                <a:cs typeface="B Titr" panose="00000700000000000000" pitchFamily="2" charset="-78"/>
              </a:rPr>
              <a:t>اوراق بهادار با درآمد ثابت</a:t>
            </a:r>
            <a:r>
              <a:rPr lang="fa-IR" smtClean="0"/>
              <a:t> </a:t>
            </a:r>
            <a:endParaRPr lang="en-US" smtClean="0"/>
          </a:p>
        </p:txBody>
      </p:sp>
      <p:sp>
        <p:nvSpPr>
          <p:cNvPr id="146435" name="Rectangle 3"/>
          <p:cNvSpPr>
            <a:spLocks noGrp="1" noChangeArrowheads="1"/>
          </p:cNvSpPr>
          <p:nvPr>
            <p:ph type="body" idx="1"/>
          </p:nvPr>
        </p:nvSpPr>
        <p:spPr/>
        <p:txBody>
          <a:bodyPr/>
          <a:lstStyle/>
          <a:p>
            <a:pPr algn="just" eaLnBrk="1" hangingPunct="1">
              <a:buFontTx/>
              <a:buNone/>
            </a:pPr>
            <a:r>
              <a:rPr lang="fa-IR" b="1" smtClean="0">
                <a:cs typeface="B Mitra" panose="00000400000000000000" pitchFamily="2" charset="-78"/>
              </a:rPr>
              <a:t>   اوراق بهاداري كه جريان نقدي حاصل از آن طي دوره هاي مختلف يكسان است مثل اوراق قرضه و سهام ممتاز بدون مشاركت در سود باقيمانده را اوراق بهادار با درآمد ثابت مي نامند. با در نظر گرفتن اين معيار، كه قيمت بازار اوراق بهادار برابر ارزش فعلي جريانات نقدي حاصل از آنها مي باشد.</a:t>
            </a:r>
            <a:r>
              <a:rPr lang="fa-IR" smtClean="0">
                <a:cs typeface="B Mitra" panose="00000400000000000000" pitchFamily="2" charset="-78"/>
              </a:rPr>
              <a:t> </a:t>
            </a:r>
            <a:endParaRPr lang="en-US"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31800" y="620713"/>
            <a:ext cx="7777163" cy="1143000"/>
          </a:xfrm>
        </p:spPr>
        <p:txBody>
          <a:bodyPr/>
          <a:lstStyle/>
          <a:p>
            <a:pPr algn="just" eaLnBrk="1" hangingPunct="1"/>
            <a:r>
              <a:rPr lang="fa-IR" sz="2000" smtClean="0">
                <a:solidFill>
                  <a:srgbClr val="0000FF"/>
                </a:solidFill>
                <a:cs typeface="B Titr" panose="00000700000000000000" pitchFamily="2" charset="-78"/>
              </a:rPr>
              <a:t>مثال: </a:t>
            </a:r>
            <a:r>
              <a:rPr lang="fa-IR" sz="2000" b="1" smtClean="0">
                <a:solidFill>
                  <a:srgbClr val="0000FF"/>
                </a:solidFill>
                <a:cs typeface="B Titr" panose="00000700000000000000" pitchFamily="2" charset="-78"/>
              </a:rPr>
              <a:t>ارزش اوراق قرضه 100000 ريالي 10 درصدي  4 ساله كه سود آن در پايان هر سال پرداخت مي شود، بصورت زير محاسبه مي شود: (فرض كنيد نرخ بازده بازار براي اوراق قرضه مشابه 9% است.)</a:t>
            </a:r>
            <a:r>
              <a:rPr lang="fa-IR" sz="2000" smtClean="0">
                <a:solidFill>
                  <a:srgbClr val="0000FF"/>
                </a:solidFill>
                <a:cs typeface="B Titr" panose="00000700000000000000" pitchFamily="2" charset="-78"/>
              </a:rPr>
              <a:t> </a:t>
            </a:r>
            <a:endParaRPr lang="en-US" sz="2000" smtClean="0">
              <a:solidFill>
                <a:srgbClr val="0000FF"/>
              </a:solidFill>
              <a:cs typeface="B Titr" panose="00000700000000000000" pitchFamily="2" charset="-78"/>
            </a:endParaRPr>
          </a:p>
        </p:txBody>
      </p:sp>
      <p:sp>
        <p:nvSpPr>
          <p:cNvPr id="147459" name="Rectangle 3"/>
          <p:cNvSpPr>
            <a:spLocks noGrp="1" noChangeArrowheads="1"/>
          </p:cNvSpPr>
          <p:nvPr>
            <p:ph type="body" idx="1"/>
          </p:nvPr>
        </p:nvSpPr>
        <p:spPr>
          <a:xfrm>
            <a:off x="431800" y="2060575"/>
            <a:ext cx="7777163" cy="4065588"/>
          </a:xfrm>
        </p:spPr>
        <p:txBody>
          <a:bodyPr/>
          <a:lstStyle/>
          <a:p>
            <a:pPr algn="just" eaLnBrk="1" hangingPunct="1">
              <a:buFontTx/>
              <a:buNone/>
            </a:pPr>
            <a:r>
              <a:rPr lang="fa-IR" b="1" smtClean="0">
                <a:cs typeface="B Mitra" panose="00000400000000000000" pitchFamily="2" charset="-78"/>
              </a:rPr>
              <a:t>    </a:t>
            </a:r>
            <a:r>
              <a:rPr lang="fa-IR" sz="2400" b="1" smtClean="0">
                <a:cs typeface="B Mitra" panose="00000400000000000000" pitchFamily="2" charset="-78"/>
              </a:rPr>
              <a:t>جواب: ابتدا ارزش فعلي مبالغ دريافتي بابت بهره (سالانه 10000 ريال، يعني 10% × 100000) طي 4 سال را محاسبه نموده و ارزش فعلي اصل مبلغ دريافتي در پايان سال چهارم را با آن جمع مي كنيم. </a:t>
            </a:r>
          </a:p>
          <a:p>
            <a:pPr algn="ctr" eaLnBrk="1" hangingPunct="1">
              <a:buFontTx/>
              <a:buNone/>
            </a:pPr>
            <a:r>
              <a:rPr lang="fa-IR" sz="2400" b="1" smtClean="0">
                <a:cs typeface="B Mitra" panose="00000400000000000000" pitchFamily="2" charset="-78"/>
              </a:rPr>
              <a:t>ارزش فعلي بهره هاي دريافتي = 10000 × (9% ، 4)   </a:t>
            </a:r>
            <a:r>
              <a:rPr lang="en-US" sz="2400" b="1" smtClean="0">
                <a:cs typeface="B Mitra" panose="00000400000000000000" pitchFamily="2" charset="-78"/>
              </a:rPr>
              <a:t>A</a:t>
            </a:r>
            <a:r>
              <a:rPr lang="fa-IR" sz="2400" b="1" smtClean="0">
                <a:cs typeface="B Mitra" panose="00000400000000000000" pitchFamily="2" charset="-78"/>
              </a:rPr>
              <a:t>/ </a:t>
            </a:r>
            <a:r>
              <a:rPr lang="en-US" sz="2400" b="1" smtClean="0">
                <a:cs typeface="B Mitra" panose="00000400000000000000" pitchFamily="2" charset="-78"/>
              </a:rPr>
              <a:t>P</a:t>
            </a:r>
            <a:endParaRPr lang="fa-IR" sz="2400" b="1" smtClean="0">
              <a:cs typeface="B Mitra" panose="00000400000000000000" pitchFamily="2" charset="-78"/>
            </a:endParaRPr>
          </a:p>
          <a:p>
            <a:pPr algn="ctr" eaLnBrk="1" hangingPunct="1">
              <a:buFontTx/>
              <a:buNone/>
            </a:pPr>
            <a:r>
              <a:rPr lang="fa-IR" sz="2400" b="1" smtClean="0">
                <a:cs typeface="B Titr" panose="00000700000000000000" pitchFamily="2" charset="-78"/>
              </a:rPr>
              <a:t>32397 = 3.2397 × 10000</a:t>
            </a:r>
          </a:p>
          <a:p>
            <a:pPr eaLnBrk="1" hangingPunct="1">
              <a:buFontTx/>
              <a:buNone/>
            </a:pPr>
            <a:r>
              <a:rPr lang="fa-IR" sz="2400" b="1" smtClean="0">
                <a:cs typeface="B Mitra" panose="00000400000000000000" pitchFamily="2" charset="-78"/>
              </a:rPr>
              <a:t>     ارزش فعلي اصل مبلغ كه در پايان سال چهارم دريافت مي شود:</a:t>
            </a:r>
          </a:p>
          <a:p>
            <a:pPr algn="ctr" eaLnBrk="1" hangingPunct="1">
              <a:buFontTx/>
              <a:buNone/>
            </a:pPr>
            <a:r>
              <a:rPr lang="fa-IR" sz="2400" b="1" smtClean="0">
                <a:cs typeface="B Titr" panose="00000700000000000000" pitchFamily="2" charset="-78"/>
              </a:rPr>
              <a:t>70843 = 4(9% + 1) ÷ 100000</a:t>
            </a:r>
          </a:p>
          <a:p>
            <a:pPr algn="ctr" eaLnBrk="1" hangingPunct="1">
              <a:buFontTx/>
              <a:buNone/>
            </a:pPr>
            <a:r>
              <a:rPr lang="fa-IR" sz="2400" b="1" smtClean="0">
                <a:solidFill>
                  <a:srgbClr val="FF0000"/>
                </a:solidFill>
                <a:cs typeface="B Titr" panose="00000700000000000000" pitchFamily="2" charset="-78"/>
              </a:rPr>
              <a:t>103240 = 70843 + 32397</a:t>
            </a:r>
            <a:endParaRPr lang="en-US" sz="2400" b="1" smtClean="0">
              <a:solidFill>
                <a:srgbClr val="FF0000"/>
              </a:solidFill>
              <a:cs typeface="B Titr" panose="00000700000000000000" pitchFamily="2" charset="-78"/>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Content Placeholder 2"/>
          <p:cNvSpPr>
            <a:spLocks noGrp="1"/>
          </p:cNvSpPr>
          <p:nvPr>
            <p:ph idx="1"/>
          </p:nvPr>
        </p:nvSpPr>
        <p:spPr>
          <a:xfrm>
            <a:off x="187325" y="285750"/>
            <a:ext cx="8205788" cy="6429375"/>
          </a:xfrm>
        </p:spPr>
        <p:txBody>
          <a:bodyPr/>
          <a:lstStyle/>
          <a:p>
            <a:pPr>
              <a:buFontTx/>
              <a:buNone/>
            </a:pPr>
            <a:r>
              <a:rPr lang="fa-IR" b="1" dirty="0" smtClean="0"/>
              <a:t>جریان نقدینه:</a:t>
            </a:r>
            <a:endParaRPr lang="en-US" b="1" dirty="0" smtClean="0"/>
          </a:p>
          <a:p>
            <a:pPr>
              <a:buFontTx/>
              <a:buNone/>
            </a:pPr>
            <a:endParaRPr lang="fa-IR" dirty="0" smtClean="0"/>
          </a:p>
        </p:txBody>
      </p:sp>
      <p:cxnSp>
        <p:nvCxnSpPr>
          <p:cNvPr id="7" name="Straight Connector 6"/>
          <p:cNvCxnSpPr/>
          <p:nvPr/>
        </p:nvCxnSpPr>
        <p:spPr>
          <a:xfrm>
            <a:off x="533400" y="3571875"/>
            <a:ext cx="6959600" cy="1588"/>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788988" y="3643313"/>
            <a:ext cx="27162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565943" y="4714081"/>
            <a:ext cx="2286000" cy="158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2598737" y="3071813"/>
            <a:ext cx="1000125"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3004344" y="3071019"/>
            <a:ext cx="1000125" cy="1587"/>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3409156" y="3071019"/>
            <a:ext cx="1000125" cy="15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3813969" y="3071019"/>
            <a:ext cx="1000125" cy="1587"/>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4218781" y="3071019"/>
            <a:ext cx="1000125" cy="15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4556919" y="3071019"/>
            <a:ext cx="1000125" cy="1587"/>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4961731" y="3071019"/>
            <a:ext cx="1000125" cy="15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5321300" y="3071813"/>
            <a:ext cx="1000125"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5725" y="1785938"/>
            <a:ext cx="1447800" cy="42862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b="1" dirty="0">
                <a:solidFill>
                  <a:schemeClr val="tx1"/>
                </a:solidFill>
              </a:rPr>
              <a:t>واحد پولی</a:t>
            </a:r>
          </a:p>
        </p:txBody>
      </p:sp>
      <p:sp>
        <p:nvSpPr>
          <p:cNvPr id="36" name="Rectangle 35"/>
          <p:cNvSpPr/>
          <p:nvPr/>
        </p:nvSpPr>
        <p:spPr>
          <a:xfrm>
            <a:off x="7561263" y="3357563"/>
            <a:ext cx="606425" cy="42862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b="1" dirty="0">
                <a:solidFill>
                  <a:schemeClr val="tx1"/>
                </a:solidFill>
              </a:rPr>
              <a:t>هفته</a:t>
            </a:r>
          </a:p>
        </p:txBody>
      </p:sp>
      <p:sp>
        <p:nvSpPr>
          <p:cNvPr id="39" name="Rectangle 38"/>
          <p:cNvSpPr/>
          <p:nvPr/>
        </p:nvSpPr>
        <p:spPr>
          <a:xfrm>
            <a:off x="104775" y="6022975"/>
            <a:ext cx="1000125" cy="44767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b="1" dirty="0">
                <a:solidFill>
                  <a:schemeClr val="tx1"/>
                </a:solidFill>
              </a:rPr>
              <a:t>100000</a:t>
            </a:r>
          </a:p>
        </p:txBody>
      </p:sp>
      <p:sp>
        <p:nvSpPr>
          <p:cNvPr id="42" name="Rectangle 41"/>
          <p:cNvSpPr/>
          <p:nvPr/>
        </p:nvSpPr>
        <p:spPr>
          <a:xfrm rot="16200000">
            <a:off x="3515519" y="1972469"/>
            <a:ext cx="785813" cy="26987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b="1" dirty="0">
                <a:solidFill>
                  <a:schemeClr val="tx1"/>
                </a:solidFill>
              </a:rPr>
              <a:t>1000</a:t>
            </a:r>
          </a:p>
        </p:txBody>
      </p:sp>
      <p:sp>
        <p:nvSpPr>
          <p:cNvPr id="44" name="Rectangle 43"/>
          <p:cNvSpPr/>
          <p:nvPr/>
        </p:nvSpPr>
        <p:spPr>
          <a:xfrm rot="16200000">
            <a:off x="3920331" y="1972469"/>
            <a:ext cx="785813" cy="26987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b="1" dirty="0">
                <a:solidFill>
                  <a:schemeClr val="tx1"/>
                </a:solidFill>
              </a:rPr>
              <a:t>1000</a:t>
            </a:r>
          </a:p>
        </p:txBody>
      </p:sp>
      <p:sp>
        <p:nvSpPr>
          <p:cNvPr id="45" name="Rectangle 44"/>
          <p:cNvSpPr/>
          <p:nvPr/>
        </p:nvSpPr>
        <p:spPr>
          <a:xfrm rot="16200000">
            <a:off x="4325144" y="1972469"/>
            <a:ext cx="785813" cy="26987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b="1" dirty="0">
                <a:solidFill>
                  <a:schemeClr val="tx1"/>
                </a:solidFill>
              </a:rPr>
              <a:t>1000</a:t>
            </a:r>
          </a:p>
        </p:txBody>
      </p:sp>
      <p:sp>
        <p:nvSpPr>
          <p:cNvPr id="46" name="Rectangle 45"/>
          <p:cNvSpPr/>
          <p:nvPr/>
        </p:nvSpPr>
        <p:spPr>
          <a:xfrm rot="16200000">
            <a:off x="4663281" y="1972469"/>
            <a:ext cx="785813" cy="26987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b="1" dirty="0">
                <a:solidFill>
                  <a:schemeClr val="tx1"/>
                </a:solidFill>
              </a:rPr>
              <a:t>1000</a:t>
            </a:r>
          </a:p>
        </p:txBody>
      </p:sp>
      <p:sp>
        <p:nvSpPr>
          <p:cNvPr id="47" name="Rectangle 46"/>
          <p:cNvSpPr/>
          <p:nvPr/>
        </p:nvSpPr>
        <p:spPr>
          <a:xfrm rot="16200000">
            <a:off x="5068094" y="1972469"/>
            <a:ext cx="785813" cy="26987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b="1" dirty="0">
                <a:solidFill>
                  <a:schemeClr val="tx1"/>
                </a:solidFill>
              </a:rPr>
              <a:t>1000</a:t>
            </a:r>
          </a:p>
        </p:txBody>
      </p:sp>
      <p:sp>
        <p:nvSpPr>
          <p:cNvPr id="48" name="Rectangle 47"/>
          <p:cNvSpPr/>
          <p:nvPr/>
        </p:nvSpPr>
        <p:spPr>
          <a:xfrm rot="16200000">
            <a:off x="5792787" y="2971801"/>
            <a:ext cx="785813" cy="27146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b="1" dirty="0">
                <a:solidFill>
                  <a:schemeClr val="tx1"/>
                </a:solidFill>
              </a:rPr>
              <a:t>1000</a:t>
            </a:r>
          </a:p>
        </p:txBody>
      </p:sp>
      <p:sp>
        <p:nvSpPr>
          <p:cNvPr id="49" name="Rectangle 48"/>
          <p:cNvSpPr/>
          <p:nvPr/>
        </p:nvSpPr>
        <p:spPr>
          <a:xfrm rot="16200000">
            <a:off x="3177381" y="1972469"/>
            <a:ext cx="785813" cy="26987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b="1" dirty="0">
                <a:solidFill>
                  <a:schemeClr val="tx1"/>
                </a:solidFill>
              </a:rPr>
              <a:t>1000</a:t>
            </a:r>
          </a:p>
        </p:txBody>
      </p:sp>
      <p:sp>
        <p:nvSpPr>
          <p:cNvPr id="50" name="Rectangle 49"/>
          <p:cNvSpPr/>
          <p:nvPr/>
        </p:nvSpPr>
        <p:spPr>
          <a:xfrm rot="16200000">
            <a:off x="2705100" y="1971675"/>
            <a:ext cx="785813" cy="27146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b="1" dirty="0">
                <a:solidFill>
                  <a:schemeClr val="tx1"/>
                </a:solidFill>
              </a:rPr>
              <a:t>1000</a:t>
            </a:r>
          </a:p>
        </p:txBody>
      </p:sp>
      <p:cxnSp>
        <p:nvCxnSpPr>
          <p:cNvPr id="40" name="Straight Arrow Connector 39"/>
          <p:cNvCxnSpPr/>
          <p:nvPr/>
        </p:nvCxnSpPr>
        <p:spPr>
          <a:xfrm rot="5400000">
            <a:off x="4678363" y="1500188"/>
            <a:ext cx="2286000" cy="0"/>
          </a:xfrm>
          <a:prstGeom prst="straightConnector1">
            <a:avLst/>
          </a:prstGeom>
          <a:ln w="57150">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rot="16200000">
            <a:off x="5740400" y="1276351"/>
            <a:ext cx="1000125" cy="3048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b="1" dirty="0">
                <a:solidFill>
                  <a:schemeClr val="tx1"/>
                </a:solidFill>
              </a:rPr>
              <a:t>100000</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319088" y="428625"/>
            <a:ext cx="7777162" cy="865188"/>
          </a:xfrm>
        </p:spPr>
        <p:txBody>
          <a:bodyPr/>
          <a:lstStyle/>
          <a:p>
            <a:pPr algn="r" eaLnBrk="1" hangingPunct="1"/>
            <a:r>
              <a:rPr lang="fa-IR" sz="2800" b="1" smtClean="0">
                <a:solidFill>
                  <a:srgbClr val="FF0000"/>
                </a:solidFill>
                <a:cs typeface="B Titr" panose="00000700000000000000" pitchFamily="2" charset="-78"/>
              </a:rPr>
              <a:t>اوراق بهادار با درآمد متغير</a:t>
            </a:r>
            <a:endParaRPr lang="en-US" sz="2800" smtClean="0">
              <a:solidFill>
                <a:srgbClr val="FF0000"/>
              </a:solidFill>
              <a:cs typeface="B Titr" panose="00000700000000000000" pitchFamily="2" charset="-78"/>
            </a:endParaRPr>
          </a:p>
        </p:txBody>
      </p:sp>
      <p:sp>
        <p:nvSpPr>
          <p:cNvPr id="149507" name="Rectangle 3"/>
          <p:cNvSpPr>
            <a:spLocks noGrp="1" noChangeArrowheads="1"/>
          </p:cNvSpPr>
          <p:nvPr>
            <p:ph type="body" idx="1"/>
          </p:nvPr>
        </p:nvSpPr>
        <p:spPr>
          <a:xfrm>
            <a:off x="390525" y="1357313"/>
            <a:ext cx="7777163" cy="4500562"/>
          </a:xfrm>
        </p:spPr>
        <p:txBody>
          <a:bodyPr/>
          <a:lstStyle/>
          <a:p>
            <a:pPr algn="just" eaLnBrk="1" hangingPunct="1">
              <a:lnSpc>
                <a:spcPct val="90000"/>
              </a:lnSpc>
              <a:buFontTx/>
              <a:buNone/>
            </a:pPr>
            <a:r>
              <a:rPr lang="fa-IR" sz="2800" b="1" smtClean="0">
                <a:cs typeface="B Nazanin" panose="00000400000000000000" pitchFamily="2" charset="-78"/>
              </a:rPr>
              <a:t>اوراق بهادار با  درآمد متغير، تعهد پرداخت هاي نقدي مشخصي در آينده به مالك را ندارند.</a:t>
            </a:r>
            <a:r>
              <a:rPr lang="fa-IR" sz="2800" smtClean="0">
                <a:cs typeface="B Nazanin" panose="00000400000000000000" pitchFamily="2" charset="-78"/>
              </a:rPr>
              <a:t> </a:t>
            </a:r>
          </a:p>
          <a:p>
            <a:pPr algn="just" eaLnBrk="1" hangingPunct="1">
              <a:lnSpc>
                <a:spcPct val="90000"/>
              </a:lnSpc>
              <a:buFontTx/>
              <a:buNone/>
            </a:pPr>
            <a:r>
              <a:rPr lang="fa-IR" sz="2800" b="1" smtClean="0">
                <a:cs typeface="B Nazanin" panose="00000400000000000000" pitchFamily="2" charset="-78"/>
              </a:rPr>
              <a:t>سهام عادي يک نمونه از اوراق بهادار با درآمد متغير است. درآمد حاصل از تملك سهام عادي از 2 منبع مي باشد:</a:t>
            </a:r>
          </a:p>
          <a:p>
            <a:pPr algn="just" eaLnBrk="1" hangingPunct="1">
              <a:lnSpc>
                <a:spcPct val="90000"/>
              </a:lnSpc>
              <a:buFontTx/>
              <a:buNone/>
            </a:pPr>
            <a:r>
              <a:rPr lang="fa-IR" sz="2800" b="1" smtClean="0">
                <a:cs typeface="B Nazanin" panose="00000400000000000000" pitchFamily="2" charset="-78"/>
              </a:rPr>
              <a:t>1. سود سهام و </a:t>
            </a:r>
          </a:p>
          <a:p>
            <a:pPr algn="just" eaLnBrk="1" hangingPunct="1">
              <a:lnSpc>
                <a:spcPct val="90000"/>
              </a:lnSpc>
              <a:buFontTx/>
              <a:buNone/>
            </a:pPr>
            <a:r>
              <a:rPr lang="fa-IR" sz="2800" b="1" smtClean="0">
                <a:cs typeface="B Nazanin" panose="00000400000000000000" pitchFamily="2" charset="-78"/>
              </a:rPr>
              <a:t>2. فروش سهام.</a:t>
            </a:r>
            <a:r>
              <a:rPr lang="fa-IR" sz="2800" smtClean="0">
                <a:cs typeface="B Nazanin" panose="00000400000000000000" pitchFamily="2" charset="-78"/>
              </a:rPr>
              <a:t> </a:t>
            </a:r>
          </a:p>
          <a:p>
            <a:pPr algn="just" eaLnBrk="1" hangingPunct="1">
              <a:lnSpc>
                <a:spcPct val="90000"/>
              </a:lnSpc>
              <a:buFontTx/>
              <a:buNone/>
            </a:pPr>
            <a:r>
              <a:rPr lang="fa-IR" sz="2800" b="1" smtClean="0">
                <a:cs typeface="B Nazanin" panose="00000400000000000000" pitchFamily="2" charset="-78"/>
              </a:rPr>
              <a:t>مطابق اين اصل كلي كه اذعان مي دارد قيمت بازار اوراق بهادار برابر ارزش فعلي جريانات نقدي حاصل از آنها مي باشد، براي تعيين قيمت سهام عادي بايد ارزش فعلي هر يك از دو منبع فوق را محاسبه نمائيم.</a:t>
            </a:r>
            <a:r>
              <a:rPr lang="fa-IR" b="1" smtClean="0">
                <a:cs typeface="B Nazanin" panose="00000400000000000000" pitchFamily="2" charset="-78"/>
              </a:rPr>
              <a:t> </a:t>
            </a:r>
            <a:endParaRPr lang="en-US" sz="2400"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390525" y="571500"/>
            <a:ext cx="7777163" cy="5073650"/>
          </a:xfrm>
        </p:spPr>
        <p:txBody>
          <a:bodyPr/>
          <a:lstStyle/>
          <a:p>
            <a:pPr algn="just" eaLnBrk="1" hangingPunct="1">
              <a:buFontTx/>
              <a:buNone/>
            </a:pPr>
            <a:r>
              <a:rPr lang="fa-IR" b="1" smtClean="0">
                <a:cs typeface="B Nazanin" panose="00000400000000000000" pitchFamily="2" charset="-78"/>
              </a:rPr>
              <a:t>چون فرض بر اين است كه شركتها تا آينده قابل پيش بيني به فعاليت خود ادامه مي دهند و هيچگاه منحل نخواهند شد، لذا براي تعيين قيمت سهام عادي، فقط ارزش فعلي سود سهام را محاسبه مي نمائيم. زيرا اگر سهام را تا مدت زمان بسيار زيادي نگهداري كنيم همه ساله سود آن را دريافت خواهيم نمود ولي بابت اصل سهام مبلغي دريافت نخواهيم كرد. پس براي محاسبه قيمت سهام عادي بايد ارزش فعلي سودهائي كه تا آينده بسيار دور وصول خواهيم نمود را محاسبه نمائيم.</a:t>
            </a:r>
            <a:r>
              <a:rPr lang="fa-IR" smtClean="0">
                <a:cs typeface="B Nazanin" panose="00000400000000000000" pitchFamily="2" charset="-78"/>
              </a:rPr>
              <a:t> </a:t>
            </a:r>
            <a:endParaRPr lang="en-US"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a:xfrm>
            <a:off x="604838" y="428625"/>
            <a:ext cx="7416800" cy="863600"/>
          </a:xfrm>
        </p:spPr>
        <p:txBody>
          <a:bodyPr/>
          <a:lstStyle/>
          <a:p>
            <a:pPr algn="just" eaLnBrk="1" hangingPunct="1"/>
            <a:r>
              <a:rPr lang="fa-IR" sz="2600" b="1" smtClean="0">
                <a:cs typeface="B Mitra" panose="00000400000000000000" pitchFamily="2" charset="-78"/>
              </a:rPr>
              <a:t>اكنون مي توانيم براي محاسبه قيمت سهام از فرمول ارزش فعلي اقساط مساوي، كه در فصل قبل بيان گرديد، استفاده نمائيم: </a:t>
            </a:r>
            <a:endParaRPr lang="en-US" sz="2600" smtClean="0">
              <a:cs typeface="B Mitra" panose="00000400000000000000" pitchFamily="2" charset="-78"/>
            </a:endParaRPr>
          </a:p>
        </p:txBody>
      </p:sp>
      <p:sp>
        <p:nvSpPr>
          <p:cNvPr id="39942" name="Rectangle 3"/>
          <p:cNvSpPr>
            <a:spLocks noGrp="1" noChangeArrowheads="1"/>
          </p:cNvSpPr>
          <p:nvPr>
            <p:ph type="body" idx="1"/>
          </p:nvPr>
        </p:nvSpPr>
        <p:spPr>
          <a:xfrm>
            <a:off x="431800" y="3940175"/>
            <a:ext cx="7777163" cy="1295400"/>
          </a:xfrm>
        </p:spPr>
        <p:txBody>
          <a:bodyPr/>
          <a:lstStyle/>
          <a:p>
            <a:pPr algn="just" eaLnBrk="1" hangingPunct="1"/>
            <a:r>
              <a:rPr lang="fa-IR" sz="2600" b="1" smtClean="0">
                <a:cs typeface="B Mitra" panose="00000400000000000000" pitchFamily="2" charset="-78"/>
              </a:rPr>
              <a:t>در فرمول فوق اگر </a:t>
            </a:r>
            <a:r>
              <a:rPr lang="en-US" sz="2600" b="1" smtClean="0">
                <a:cs typeface="B Mitra" panose="00000400000000000000" pitchFamily="2" charset="-78"/>
              </a:rPr>
              <a:t>n</a:t>
            </a:r>
            <a:r>
              <a:rPr lang="fa-IR" sz="2600" b="1" smtClean="0">
                <a:cs typeface="B Mitra" panose="00000400000000000000" pitchFamily="2" charset="-78"/>
              </a:rPr>
              <a:t> به سمت بي نهايت ميل كند، حاصل  </a:t>
            </a:r>
            <a:r>
              <a:rPr lang="en-US" sz="2600" b="1" smtClean="0">
                <a:cs typeface="B Mitra" panose="00000400000000000000" pitchFamily="2" charset="-78"/>
              </a:rPr>
              <a:t>         </a:t>
            </a:r>
            <a:r>
              <a:rPr lang="fa-IR" sz="2600" b="1" smtClean="0">
                <a:cs typeface="B Mitra" panose="00000400000000000000" pitchFamily="2" charset="-78"/>
              </a:rPr>
              <a:t>بي نهايت مي شود و لذا ارزش فعلي بي نهايت قسط يك ريالي از فرمول زير بدست مي آيد:</a:t>
            </a:r>
            <a:r>
              <a:rPr lang="fa-IR" sz="2600" smtClean="0">
                <a:cs typeface="B Mitra" panose="00000400000000000000" pitchFamily="2" charset="-78"/>
              </a:rPr>
              <a:t> </a:t>
            </a:r>
          </a:p>
          <a:p>
            <a:pPr algn="just" eaLnBrk="1" hangingPunct="1"/>
            <a:endParaRPr lang="en-US" sz="2600" smtClean="0">
              <a:cs typeface="B Mitra" panose="00000400000000000000" pitchFamily="2" charset="-78"/>
            </a:endParaRPr>
          </a:p>
        </p:txBody>
      </p:sp>
      <p:sp>
        <p:nvSpPr>
          <p:cNvPr id="39943"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39938" name="Object 5"/>
          <p:cNvGraphicFramePr>
            <a:graphicFrameLocks noChangeAspect="1"/>
          </p:cNvGraphicFramePr>
          <p:nvPr/>
        </p:nvGraphicFramePr>
        <p:xfrm>
          <a:off x="3033713" y="1500188"/>
          <a:ext cx="2644775" cy="1057275"/>
        </p:xfrm>
        <a:graphic>
          <a:graphicData uri="http://schemas.openxmlformats.org/presentationml/2006/ole">
            <mc:AlternateContent xmlns:mc="http://schemas.openxmlformats.org/markup-compatibility/2006">
              <mc:Choice xmlns:v="urn:schemas-microsoft-com:vml" Requires="v">
                <p:oleObj spid="_x0000_s39980" name="Equation" r:id="rId3" imgW="1130040" imgH="596880" progId="Equation.3">
                  <p:embed/>
                </p:oleObj>
              </mc:Choice>
              <mc:Fallback>
                <p:oleObj name="Equation" r:id="rId3" imgW="1130040" imgH="5968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500188"/>
                        <a:ext cx="2644775"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6"/>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39939" name="Object 7"/>
          <p:cNvGraphicFramePr>
            <a:graphicFrameLocks noChangeAspect="1"/>
          </p:cNvGraphicFramePr>
          <p:nvPr/>
        </p:nvGraphicFramePr>
        <p:xfrm>
          <a:off x="3035300" y="5275263"/>
          <a:ext cx="1927225" cy="755650"/>
        </p:xfrm>
        <a:graphic>
          <a:graphicData uri="http://schemas.openxmlformats.org/presentationml/2006/ole">
            <mc:AlternateContent xmlns:mc="http://schemas.openxmlformats.org/markup-compatibility/2006">
              <mc:Choice xmlns:v="urn:schemas-microsoft-com:vml" Requires="v">
                <p:oleObj spid="_x0000_s39981" name="Equation" r:id="rId5" imgW="736560" imgH="355320" progId="Equation.3">
                  <p:embed/>
                </p:oleObj>
              </mc:Choice>
              <mc:Fallback>
                <p:oleObj name="Equation" r:id="rId5" imgW="736560" imgH="35532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5300" y="5275263"/>
                        <a:ext cx="1927225"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5" name="Rectangle 8"/>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39940" name="Object 11"/>
          <p:cNvGraphicFramePr>
            <a:graphicFrameLocks noChangeAspect="1"/>
          </p:cNvGraphicFramePr>
          <p:nvPr/>
        </p:nvGraphicFramePr>
        <p:xfrm>
          <a:off x="3197225" y="2687638"/>
          <a:ext cx="2409825" cy="968375"/>
        </p:xfrm>
        <a:graphic>
          <a:graphicData uri="http://schemas.openxmlformats.org/presentationml/2006/ole">
            <mc:AlternateContent xmlns:mc="http://schemas.openxmlformats.org/markup-compatibility/2006">
              <mc:Choice xmlns:v="urn:schemas-microsoft-com:vml" Requires="v">
                <p:oleObj spid="_x0000_s39982" name="Equation" r:id="rId7" imgW="977760" imgH="545760" progId="Equation.3">
                  <p:embed/>
                </p:oleObj>
              </mc:Choice>
              <mc:Fallback>
                <p:oleObj name="Equation" r:id="rId7" imgW="977760" imgH="54576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7225" y="2687638"/>
                        <a:ext cx="2409825"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2"/>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0964" name="Rectangle 3"/>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0965" name="Rectangle 4"/>
          <p:cNvSpPr>
            <a:spLocks noChangeArrowheads="1"/>
          </p:cNvSpPr>
          <p:nvPr/>
        </p:nvSpPr>
        <p:spPr bwMode="auto">
          <a:xfrm>
            <a:off x="431800" y="908050"/>
            <a:ext cx="777716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fa-IR" sz="2400" b="1">
                <a:cs typeface="B Mitra" panose="00000400000000000000" pitchFamily="2" charset="-78"/>
              </a:rPr>
              <a:t>با توجه به اينکه قيمت بازار اوراق بهادار برابر ارزش فعلي جريانات نقدي حاصل از آنها مي باشد و براي تعيين قيمت سهام عادي بايد ارزش فعلي منافع حاصل از سهام را محاسبه نمائيم، با در نظر گرفتن فرمول قبلي، فرمول محاسبه قيمت سهام را مي توانيم بصورت زير بنويسيم: </a:t>
            </a:r>
            <a:endParaRPr lang="en-US" sz="2400">
              <a:cs typeface="B Mitra" panose="00000400000000000000" pitchFamily="2" charset="-78"/>
            </a:endParaRPr>
          </a:p>
          <a:p>
            <a:pPr eaLnBrk="1" hangingPunct="1">
              <a:spcBef>
                <a:spcPct val="20000"/>
              </a:spcBef>
              <a:buFontTx/>
              <a:buChar char="•"/>
            </a:pPr>
            <a:endParaRPr lang="en-US" sz="2400">
              <a:cs typeface="B Mitra" panose="00000400000000000000" pitchFamily="2" charset="-78"/>
            </a:endParaRPr>
          </a:p>
        </p:txBody>
      </p:sp>
      <p:sp>
        <p:nvSpPr>
          <p:cNvPr id="40966" name="Rectangle 5"/>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40962" name="Object 6"/>
          <p:cNvGraphicFramePr>
            <a:graphicFrameLocks noChangeAspect="1"/>
          </p:cNvGraphicFramePr>
          <p:nvPr/>
        </p:nvGraphicFramePr>
        <p:xfrm>
          <a:off x="3598863" y="3141663"/>
          <a:ext cx="1081087" cy="815975"/>
        </p:xfrm>
        <a:graphic>
          <a:graphicData uri="http://schemas.openxmlformats.org/presentationml/2006/ole">
            <mc:AlternateContent xmlns:mc="http://schemas.openxmlformats.org/markup-compatibility/2006">
              <mc:Choice xmlns:v="urn:schemas-microsoft-com:vml" Requires="v">
                <p:oleObj spid="_x0000_s40980" name="Equation" r:id="rId3" imgW="545626" imgH="406048" progId="Equation.3">
                  <p:embed/>
                </p:oleObj>
              </mc:Choice>
              <mc:Fallback>
                <p:oleObj name="Equation" r:id="rId3" imgW="545626" imgH="406048"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863" y="3141663"/>
                        <a:ext cx="1081087"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7" name="Rectangle 7"/>
          <p:cNvSpPr>
            <a:spLocks noChangeArrowheads="1"/>
          </p:cNvSpPr>
          <p:nvPr/>
        </p:nvSpPr>
        <p:spPr bwMode="auto">
          <a:xfrm>
            <a:off x="647700" y="4221163"/>
            <a:ext cx="75612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fa-IR" b="1">
                <a:cs typeface="B Mitra" panose="00000400000000000000" pitchFamily="2" charset="-78"/>
              </a:rPr>
              <a:t>      در اينجا  </a:t>
            </a:r>
            <a:r>
              <a:rPr lang="en-US" b="1">
                <a:cs typeface="B Mitra" panose="00000400000000000000" pitchFamily="2" charset="-78"/>
              </a:rPr>
              <a:t>P0</a:t>
            </a:r>
            <a:r>
              <a:rPr lang="fa-IR" b="1">
                <a:cs typeface="B Mitra" panose="00000400000000000000" pitchFamily="2" charset="-78"/>
              </a:rPr>
              <a:t>  قيمت سهام شركت در حال حاضر، </a:t>
            </a:r>
            <a:r>
              <a:rPr lang="en-US" b="1">
                <a:cs typeface="B Mitra" panose="00000400000000000000" pitchFamily="2" charset="-78"/>
              </a:rPr>
              <a:t>k</a:t>
            </a:r>
            <a:r>
              <a:rPr lang="fa-IR" b="1">
                <a:cs typeface="B Mitra" panose="00000400000000000000" pitchFamily="2" charset="-78"/>
              </a:rPr>
              <a:t>  نرخ بازده مورد انتظار سهام شركت و  </a:t>
            </a:r>
            <a:r>
              <a:rPr lang="en-US" b="1">
                <a:cs typeface="B Mitra" panose="00000400000000000000" pitchFamily="2" charset="-78"/>
              </a:rPr>
              <a:t>D1</a:t>
            </a:r>
            <a:r>
              <a:rPr lang="fa-IR" b="1">
                <a:cs typeface="B Mitra" panose="00000400000000000000" pitchFamily="2" charset="-78"/>
              </a:rPr>
              <a:t>  سود سهام مورد انتظار سال جاري است كه يك سال بعد دريافت خواهد شد.</a:t>
            </a:r>
            <a:r>
              <a:rPr lang="fa-IR">
                <a:cs typeface="B Mitra" panose="00000400000000000000" pitchFamily="2" charset="-78"/>
              </a:rPr>
              <a:t> </a:t>
            </a:r>
            <a:endParaRPr lang="en-US">
              <a:cs typeface="B Mitra" panose="00000400000000000000" pitchFamily="2" charset="-78"/>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31800" y="836613"/>
            <a:ext cx="7777163" cy="2016125"/>
          </a:xfrm>
        </p:spPr>
        <p:txBody>
          <a:bodyPr/>
          <a:lstStyle/>
          <a:p>
            <a:pPr algn="just" eaLnBrk="1" hangingPunct="1"/>
            <a:r>
              <a:rPr lang="fa-IR" sz="2400" b="1" smtClean="0">
                <a:cs typeface="B Titr" panose="00000700000000000000" pitchFamily="2" charset="-78"/>
              </a:rPr>
              <a:t>مثال1: انتظار مي رود سود سهام شركت نيكان در سال آتي 260 ريال و بازده مورد انتظار سهامداران از سهام شركت مزبور 13% باشد. قيمت سهام اين شركت را محاسبه كنيد.</a:t>
            </a:r>
            <a:endParaRPr lang="en-US" sz="2400" b="1" smtClean="0">
              <a:cs typeface="B Titr" panose="00000700000000000000" pitchFamily="2" charset="-78"/>
            </a:endParaRPr>
          </a:p>
        </p:txBody>
      </p:sp>
      <p:sp>
        <p:nvSpPr>
          <p:cNvPr id="41988" name="Rectangle 3"/>
          <p:cNvSpPr>
            <a:spLocks noGrp="1" noChangeArrowheads="1"/>
          </p:cNvSpPr>
          <p:nvPr>
            <p:ph type="body" idx="1"/>
          </p:nvPr>
        </p:nvSpPr>
        <p:spPr>
          <a:xfrm>
            <a:off x="431800" y="4292600"/>
            <a:ext cx="7777163" cy="1008063"/>
          </a:xfrm>
        </p:spPr>
        <p:txBody>
          <a:bodyPr/>
          <a:lstStyle/>
          <a:p>
            <a:pPr eaLnBrk="1" hangingPunct="1"/>
            <a:r>
              <a:rPr lang="fa-IR" b="1" smtClean="0">
                <a:cs typeface="B Mitra" panose="00000400000000000000" pitchFamily="2" charset="-78"/>
              </a:rPr>
              <a:t>بنا براين قيمت سهام شرکت 2000 ريال خواهد بود. </a:t>
            </a:r>
            <a:endParaRPr lang="en-US" b="1" smtClean="0">
              <a:cs typeface="B Mitra" panose="00000400000000000000" pitchFamily="2" charset="-78"/>
            </a:endParaRPr>
          </a:p>
        </p:txBody>
      </p:sp>
      <p:sp>
        <p:nvSpPr>
          <p:cNvPr id="41989"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41986" name="Object 5"/>
          <p:cNvGraphicFramePr>
            <a:graphicFrameLocks noChangeAspect="1"/>
          </p:cNvGraphicFramePr>
          <p:nvPr/>
        </p:nvGraphicFramePr>
        <p:xfrm>
          <a:off x="2736850" y="2565400"/>
          <a:ext cx="3384550" cy="1196975"/>
        </p:xfrm>
        <a:graphic>
          <a:graphicData uri="http://schemas.openxmlformats.org/presentationml/2006/ole">
            <mc:AlternateContent xmlns:mc="http://schemas.openxmlformats.org/markup-compatibility/2006">
              <mc:Choice xmlns:v="urn:schemas-microsoft-com:vml" Requires="v">
                <p:oleObj spid="_x0000_s42003" name="Equation" r:id="rId3" imgW="1104900" imgH="393700" progId="Equation.3">
                  <p:embed/>
                </p:oleObj>
              </mc:Choice>
              <mc:Fallback>
                <p:oleObj name="Equation" r:id="rId3" imgW="1104900" imgH="393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850" y="2565400"/>
                        <a:ext cx="3384550"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p:txBody>
          <a:bodyPr/>
          <a:lstStyle/>
          <a:p>
            <a:pPr algn="ctr" eaLnBrk="1" hangingPunct="1">
              <a:buFontTx/>
              <a:buNone/>
            </a:pPr>
            <a:r>
              <a:rPr lang="fa-IR" sz="5400" b="1" smtClean="0">
                <a:solidFill>
                  <a:srgbClr val="FF0000"/>
                </a:solidFill>
                <a:cs typeface="B Titr" panose="00000700000000000000" pitchFamily="2" charset="-78"/>
              </a:rPr>
              <a:t>بنا براين هدف اصلي مديريت مالي حداکثر کردن ثروت صاحبان سهام است.</a:t>
            </a:r>
            <a:endParaRPr lang="en-US" sz="5400" b="1" smtClean="0">
              <a:solidFill>
                <a:srgbClr val="FF0000"/>
              </a:solidFill>
              <a:cs typeface="B Titr" panose="00000700000000000000" pitchFamily="2" charset="-7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390525" y="571500"/>
            <a:ext cx="7777163" cy="1143000"/>
          </a:xfrm>
        </p:spPr>
        <p:txBody>
          <a:bodyPr/>
          <a:lstStyle/>
          <a:p>
            <a:pPr algn="r" eaLnBrk="1" hangingPunct="1"/>
            <a:r>
              <a:rPr lang="fa-IR" sz="2400" b="1" smtClean="0">
                <a:solidFill>
                  <a:srgbClr val="FF0000"/>
                </a:solidFill>
                <a:cs typeface="B Titr" panose="00000700000000000000" pitchFamily="2" charset="-78"/>
              </a:rPr>
              <a:t>محاسبه قيمت سهام در مواقعي كه سود سهام با نرخ ثابت رشد مي كند</a:t>
            </a:r>
            <a:br>
              <a:rPr lang="fa-IR" sz="2400" b="1" smtClean="0">
                <a:solidFill>
                  <a:srgbClr val="FF0000"/>
                </a:solidFill>
                <a:cs typeface="B Titr" panose="00000700000000000000" pitchFamily="2" charset="-78"/>
              </a:rPr>
            </a:br>
            <a:r>
              <a:rPr lang="fa-IR" sz="2400" b="1" smtClean="0">
                <a:solidFill>
                  <a:srgbClr val="FF0000"/>
                </a:solidFill>
                <a:cs typeface="B Titr" panose="00000700000000000000" pitchFamily="2" charset="-78"/>
              </a:rPr>
              <a:t>(الگوي رشد ثابت)</a:t>
            </a:r>
            <a:r>
              <a:rPr lang="fa-IR" sz="2400" smtClean="0">
                <a:solidFill>
                  <a:srgbClr val="FF0000"/>
                </a:solidFill>
                <a:cs typeface="B Titr" panose="00000700000000000000" pitchFamily="2" charset="-78"/>
              </a:rPr>
              <a:t> </a:t>
            </a:r>
            <a:endParaRPr lang="en-US" sz="2400" smtClean="0">
              <a:solidFill>
                <a:srgbClr val="FF0000"/>
              </a:solidFill>
              <a:cs typeface="B Titr" panose="00000700000000000000" pitchFamily="2" charset="-78"/>
            </a:endParaRPr>
          </a:p>
        </p:txBody>
      </p:sp>
      <p:sp>
        <p:nvSpPr>
          <p:cNvPr id="43012" name="Rectangle 3"/>
          <p:cNvSpPr>
            <a:spLocks noGrp="1" noChangeArrowheads="1"/>
          </p:cNvSpPr>
          <p:nvPr>
            <p:ph type="body" idx="1"/>
          </p:nvPr>
        </p:nvSpPr>
        <p:spPr>
          <a:xfrm>
            <a:off x="390525" y="2071688"/>
            <a:ext cx="7777163" cy="1181100"/>
          </a:xfrm>
        </p:spPr>
        <p:txBody>
          <a:bodyPr/>
          <a:lstStyle/>
          <a:p>
            <a:pPr algn="just" eaLnBrk="1" hangingPunct="1">
              <a:lnSpc>
                <a:spcPct val="90000"/>
              </a:lnSpc>
            </a:pPr>
            <a:r>
              <a:rPr lang="fa-IR" sz="2400" b="1" smtClean="0">
                <a:cs typeface="B Mitra" panose="00000400000000000000" pitchFamily="2" charset="-78"/>
              </a:rPr>
              <a:t>در دنياي واقعي معمولا سود سهام شركتها داراي نرخ رشد هستند. براي محاسبه قيمت سهامي كه داراي نرخ رشد ثابت هستند از فرمول زير استفاده مي شود:</a:t>
            </a:r>
            <a:r>
              <a:rPr lang="fa-IR" sz="2400" smtClean="0">
                <a:cs typeface="B Mitra" panose="00000400000000000000" pitchFamily="2" charset="-78"/>
              </a:rPr>
              <a:t> </a:t>
            </a:r>
            <a:endParaRPr lang="en-US" sz="2400" smtClean="0">
              <a:cs typeface="B Mitra" panose="00000400000000000000" pitchFamily="2" charset="-78"/>
            </a:endParaRPr>
          </a:p>
        </p:txBody>
      </p:sp>
      <p:sp>
        <p:nvSpPr>
          <p:cNvPr id="43013"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43010" name="Object 5"/>
          <p:cNvGraphicFramePr>
            <a:graphicFrameLocks noChangeAspect="1"/>
          </p:cNvGraphicFramePr>
          <p:nvPr/>
        </p:nvGraphicFramePr>
        <p:xfrm>
          <a:off x="3168650" y="3205163"/>
          <a:ext cx="2232025" cy="1376362"/>
        </p:xfrm>
        <a:graphic>
          <a:graphicData uri="http://schemas.openxmlformats.org/presentationml/2006/ole">
            <mc:AlternateContent xmlns:mc="http://schemas.openxmlformats.org/markup-compatibility/2006">
              <mc:Choice xmlns:v="urn:schemas-microsoft-com:vml" Requires="v">
                <p:oleObj spid="_x0000_s43027" name="Equation" r:id="rId3" imgW="698197" imgH="431613" progId="Equation.3">
                  <p:embed/>
                </p:oleObj>
              </mc:Choice>
              <mc:Fallback>
                <p:oleObj name="Equation" r:id="rId3" imgW="698197" imgH="431613"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650" y="3205163"/>
                        <a:ext cx="2232025" cy="1376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4" name="Rectangle 6"/>
          <p:cNvSpPr>
            <a:spLocks noChangeArrowheads="1"/>
          </p:cNvSpPr>
          <p:nvPr/>
        </p:nvSpPr>
        <p:spPr bwMode="auto">
          <a:xfrm>
            <a:off x="503238" y="4724400"/>
            <a:ext cx="7777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buFontTx/>
              <a:buChar char="•"/>
            </a:pPr>
            <a:r>
              <a:rPr lang="fa-IR" sz="2400" b="1">
                <a:cs typeface="B Mitra" panose="00000400000000000000" pitchFamily="2" charset="-78"/>
              </a:rPr>
              <a:t>در اين فرمول </a:t>
            </a:r>
            <a:r>
              <a:rPr lang="en-US" sz="2400" b="1">
                <a:cs typeface="B Mitra" panose="00000400000000000000" pitchFamily="2" charset="-78"/>
              </a:rPr>
              <a:t>g</a:t>
            </a:r>
            <a:r>
              <a:rPr lang="fa-IR" sz="2400" b="1">
                <a:cs typeface="B Mitra" panose="00000400000000000000" pitchFamily="2" charset="-78"/>
              </a:rPr>
              <a:t>  نرخ رشد سود سهام شركت مي باشد.</a:t>
            </a:r>
            <a:r>
              <a:rPr lang="fa-IR" sz="2400">
                <a:cs typeface="B Mitra" panose="00000400000000000000" pitchFamily="2" charset="-78"/>
              </a:rPr>
              <a:t> </a:t>
            </a:r>
            <a:endParaRPr lang="en-US" sz="2400">
              <a:cs typeface="B Mitra" panose="00000400000000000000" pitchFamily="2" charset="-78"/>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360363" y="836613"/>
            <a:ext cx="7848600" cy="1512887"/>
          </a:xfrm>
        </p:spPr>
        <p:txBody>
          <a:bodyPr/>
          <a:lstStyle/>
          <a:p>
            <a:pPr algn="just" eaLnBrk="1" hangingPunct="1"/>
            <a:r>
              <a:rPr lang="fa-IR" sz="2400" b="1" smtClean="0">
                <a:cs typeface="B Titr" panose="00000700000000000000" pitchFamily="2" charset="-78"/>
              </a:rPr>
              <a:t>مثال2: با توجه به مفروضات سئوال قبل در صورتي كه نرخ رشد سود سهام شركت نيكان 3% باشد، قيمت سهام اين شركت را محاسبه كنيد.</a:t>
            </a:r>
            <a:endParaRPr lang="en-US" sz="2400" b="1" smtClean="0">
              <a:cs typeface="B Titr" panose="00000700000000000000" pitchFamily="2" charset="-78"/>
            </a:endParaRPr>
          </a:p>
        </p:txBody>
      </p:sp>
      <p:sp>
        <p:nvSpPr>
          <p:cNvPr id="44036" name="Rectangle 4"/>
          <p:cNvSpPr>
            <a:spLocks noChangeArrowheads="1"/>
          </p:cNvSpPr>
          <p:nvPr/>
        </p:nvSpPr>
        <p:spPr bwMode="auto">
          <a:xfrm>
            <a:off x="0" y="0"/>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44034" name="Object 5"/>
          <p:cNvGraphicFramePr>
            <a:graphicFrameLocks noChangeAspect="1"/>
          </p:cNvGraphicFramePr>
          <p:nvPr/>
        </p:nvGraphicFramePr>
        <p:xfrm>
          <a:off x="2376488" y="2882900"/>
          <a:ext cx="4032250" cy="1081088"/>
        </p:xfrm>
        <a:graphic>
          <a:graphicData uri="http://schemas.openxmlformats.org/presentationml/2006/ole">
            <mc:AlternateContent xmlns:mc="http://schemas.openxmlformats.org/markup-compatibility/2006">
              <mc:Choice xmlns:v="urn:schemas-microsoft-com:vml" Requires="v">
                <p:oleObj spid="_x0000_s44049" name="Equation" r:id="rId3" imgW="1459866" imgH="393529" progId="Equation.3">
                  <p:embed/>
                </p:oleObj>
              </mc:Choice>
              <mc:Fallback>
                <p:oleObj name="Equation" r:id="rId3" imgW="1459866"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6488" y="2882900"/>
                        <a:ext cx="4032250" cy="1081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61963" y="571500"/>
            <a:ext cx="7777162" cy="1295400"/>
          </a:xfrm>
        </p:spPr>
        <p:txBody>
          <a:bodyPr/>
          <a:lstStyle/>
          <a:p>
            <a:pPr algn="just" eaLnBrk="1" hangingPunct="1"/>
            <a:r>
              <a:rPr lang="fa-IR" sz="2400" b="1" smtClean="0">
                <a:solidFill>
                  <a:srgbClr val="FF0000"/>
                </a:solidFill>
                <a:cs typeface="B Titr" panose="00000700000000000000" pitchFamily="2" charset="-78"/>
              </a:rPr>
              <a:t>محاسبه قيمت سهام در مواقعي كه سود سهام با نرخ ثابت رشد نمي كند.</a:t>
            </a:r>
            <a:br>
              <a:rPr lang="fa-IR" sz="2400" b="1" smtClean="0">
                <a:solidFill>
                  <a:srgbClr val="FF0000"/>
                </a:solidFill>
                <a:cs typeface="B Titr" panose="00000700000000000000" pitchFamily="2" charset="-78"/>
              </a:rPr>
            </a:br>
            <a:r>
              <a:rPr lang="fa-IR" sz="2400" b="1" smtClean="0">
                <a:solidFill>
                  <a:srgbClr val="FF0000"/>
                </a:solidFill>
                <a:cs typeface="B Titr" panose="00000700000000000000" pitchFamily="2" charset="-78"/>
              </a:rPr>
              <a:t>(الگوي رشد متغير)</a:t>
            </a:r>
            <a:endParaRPr lang="en-US" sz="2400" b="1" smtClean="0">
              <a:solidFill>
                <a:srgbClr val="FF0000"/>
              </a:solidFill>
              <a:cs typeface="B Titr" panose="00000700000000000000" pitchFamily="2" charset="-78"/>
            </a:endParaRPr>
          </a:p>
        </p:txBody>
      </p:sp>
      <p:sp>
        <p:nvSpPr>
          <p:cNvPr id="151555" name="Rectangle 3"/>
          <p:cNvSpPr>
            <a:spLocks noGrp="1" noChangeArrowheads="1"/>
          </p:cNvSpPr>
          <p:nvPr>
            <p:ph type="body" idx="1"/>
          </p:nvPr>
        </p:nvSpPr>
        <p:spPr>
          <a:xfrm>
            <a:off x="461963" y="1857375"/>
            <a:ext cx="7777162" cy="2984500"/>
          </a:xfrm>
        </p:spPr>
        <p:txBody>
          <a:bodyPr/>
          <a:lstStyle/>
          <a:p>
            <a:pPr algn="just" eaLnBrk="1" hangingPunct="1">
              <a:lnSpc>
                <a:spcPct val="90000"/>
              </a:lnSpc>
              <a:buFontTx/>
              <a:buNone/>
            </a:pPr>
            <a:r>
              <a:rPr lang="fa-IR" sz="2800" b="1" smtClean="0">
                <a:cs typeface="B Mitra" panose="00000400000000000000" pitchFamily="2" charset="-78"/>
              </a:rPr>
              <a:t>    فرمول قبل براي مواردي كاربرد دارد كه نرخ رشد سود سهام شركت ثابت باشد. اما در بسياري از مواقع نرخ رشد سود سهام شركتها ثابت نيست. در اين موارد بايد ابتدا ارزش حال سود سهام را تا زماني كه نرخ رشد آن ثابت مي شود را محاسبه نمود و سپس قيمت سهام را در دوره اي كه از آن دوره به بعد نرخ رشد سود سهام ثابت مي شود را محاسبه و با همديگر جمع نمود.</a:t>
            </a:r>
            <a:endParaRPr lang="en-US" sz="2800" b="1"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0" name="Rectangle 2"/>
          <p:cNvSpPr>
            <a:spLocks noGrp="1" noChangeArrowheads="1"/>
          </p:cNvSpPr>
          <p:nvPr>
            <p:ph type="body" sz="half" idx="1"/>
          </p:nvPr>
        </p:nvSpPr>
        <p:spPr>
          <a:xfrm>
            <a:off x="319088" y="2000250"/>
            <a:ext cx="7889875" cy="2286000"/>
          </a:xfrm>
        </p:spPr>
        <p:txBody>
          <a:bodyPr/>
          <a:lstStyle/>
          <a:p>
            <a:pPr algn="just" eaLnBrk="1" hangingPunct="1">
              <a:lnSpc>
                <a:spcPct val="90000"/>
              </a:lnSpc>
            </a:pPr>
            <a:r>
              <a:rPr lang="fa-IR" sz="2200" smtClean="0">
                <a:cs typeface="B Mitra" panose="00000400000000000000" pitchFamily="2" charset="-78"/>
              </a:rPr>
              <a:t>سود سهام مورد انتظار در سال 1 ( </a:t>
            </a:r>
            <a:r>
              <a:rPr lang="en-US" sz="2200" smtClean="0">
                <a:cs typeface="B Mitra" panose="00000400000000000000" pitchFamily="2" charset="-78"/>
              </a:rPr>
              <a:t>D1</a:t>
            </a:r>
            <a:r>
              <a:rPr lang="fa-IR" sz="2200" smtClean="0">
                <a:cs typeface="B Mitra" panose="00000400000000000000" pitchFamily="2" charset="-78"/>
              </a:rPr>
              <a:t>  )  260 ريال.</a:t>
            </a:r>
          </a:p>
          <a:p>
            <a:pPr algn="just" eaLnBrk="1" hangingPunct="1">
              <a:lnSpc>
                <a:spcPct val="90000"/>
              </a:lnSpc>
            </a:pPr>
            <a:r>
              <a:rPr lang="fa-IR" sz="2200" smtClean="0">
                <a:cs typeface="B Mitra" panose="00000400000000000000" pitchFamily="2" charset="-78"/>
              </a:rPr>
              <a:t>سود سهام مورد انتظار در سال 2 ( </a:t>
            </a:r>
            <a:r>
              <a:rPr lang="en-US" sz="2200" smtClean="0">
                <a:cs typeface="B Mitra" panose="00000400000000000000" pitchFamily="2" charset="-78"/>
              </a:rPr>
              <a:t>D2</a:t>
            </a:r>
            <a:r>
              <a:rPr lang="fa-IR" sz="2200" smtClean="0">
                <a:cs typeface="B Mitra" panose="00000400000000000000" pitchFamily="2" charset="-78"/>
              </a:rPr>
              <a:t>  )  286 يال. (260×110%)</a:t>
            </a:r>
          </a:p>
          <a:p>
            <a:pPr algn="just" eaLnBrk="1" hangingPunct="1">
              <a:lnSpc>
                <a:spcPct val="90000"/>
              </a:lnSpc>
            </a:pPr>
            <a:r>
              <a:rPr lang="fa-IR" sz="2200" smtClean="0">
                <a:cs typeface="B Mitra" panose="00000400000000000000" pitchFamily="2" charset="-78"/>
              </a:rPr>
              <a:t>سود سهام مورد انتظار در سال 3 ( </a:t>
            </a:r>
            <a:r>
              <a:rPr lang="en-US" sz="2200" smtClean="0">
                <a:cs typeface="B Mitra" panose="00000400000000000000" pitchFamily="2" charset="-78"/>
              </a:rPr>
              <a:t>D3</a:t>
            </a:r>
            <a:r>
              <a:rPr lang="fa-IR" sz="2200" smtClean="0">
                <a:cs typeface="B Mitra" panose="00000400000000000000" pitchFamily="2" charset="-78"/>
              </a:rPr>
              <a:t>  )  315 ريال. (286×110%)  </a:t>
            </a:r>
          </a:p>
          <a:p>
            <a:pPr algn="just" eaLnBrk="1" hangingPunct="1">
              <a:lnSpc>
                <a:spcPct val="90000"/>
              </a:lnSpc>
            </a:pPr>
            <a:r>
              <a:rPr lang="fa-IR" sz="2200" smtClean="0">
                <a:cs typeface="B Mitra" panose="00000400000000000000" pitchFamily="2" charset="-78"/>
              </a:rPr>
              <a:t>سود سهام مورد انتظار در سال 4 ( </a:t>
            </a:r>
            <a:r>
              <a:rPr lang="en-US" sz="2200" smtClean="0">
                <a:cs typeface="B Mitra" panose="00000400000000000000" pitchFamily="2" charset="-78"/>
              </a:rPr>
              <a:t>D4</a:t>
            </a:r>
            <a:r>
              <a:rPr lang="fa-IR" sz="2200" smtClean="0">
                <a:cs typeface="B Mitra" panose="00000400000000000000" pitchFamily="2" charset="-78"/>
              </a:rPr>
              <a:t>  )  324 ريال. 315×103%)</a:t>
            </a:r>
          </a:p>
          <a:p>
            <a:pPr algn="just" eaLnBrk="1" hangingPunct="1">
              <a:lnSpc>
                <a:spcPct val="90000"/>
              </a:lnSpc>
              <a:buFontTx/>
              <a:buNone/>
            </a:pPr>
            <a:r>
              <a:rPr lang="fa-IR" sz="2200" smtClean="0">
                <a:cs typeface="B Mitra" panose="00000400000000000000" pitchFamily="2" charset="-78"/>
              </a:rPr>
              <a:t>اكنون ابتدا بايد ارزش فعلي سود سهام سالهاي 1 ، 2 و 3 را محاسبه و با ارزش فعلي قيمت سهام شركت در سال 3 (  </a:t>
            </a:r>
            <a:r>
              <a:rPr lang="en-US" sz="2200" smtClean="0">
                <a:cs typeface="B Mitra" panose="00000400000000000000" pitchFamily="2" charset="-78"/>
              </a:rPr>
              <a:t>P3</a:t>
            </a:r>
            <a:r>
              <a:rPr lang="fa-IR" sz="2200" smtClean="0">
                <a:cs typeface="B Mitra" panose="00000400000000000000" pitchFamily="2" charset="-78"/>
              </a:rPr>
              <a:t> ) جمع كنيم. </a:t>
            </a:r>
            <a:endParaRPr lang="en-US" sz="2200" smtClean="0"/>
          </a:p>
        </p:txBody>
      </p:sp>
      <p:graphicFrame>
        <p:nvGraphicFramePr>
          <p:cNvPr id="45058" name="Object 3"/>
          <p:cNvGraphicFramePr>
            <a:graphicFrameLocks noGrp="1" noChangeAspect="1"/>
          </p:cNvGraphicFramePr>
          <p:nvPr>
            <p:ph sz="quarter" idx="2"/>
          </p:nvPr>
        </p:nvGraphicFramePr>
        <p:xfrm>
          <a:off x="2462213" y="4257675"/>
          <a:ext cx="3343275" cy="1265238"/>
        </p:xfrm>
        <a:graphic>
          <a:graphicData uri="http://schemas.openxmlformats.org/presentationml/2006/ole">
            <mc:AlternateContent xmlns:mc="http://schemas.openxmlformats.org/markup-compatibility/2006">
              <mc:Choice xmlns:v="urn:schemas-microsoft-com:vml" Requires="v">
                <p:oleObj spid="_x0000_s45084" name="Equation" r:id="rId3" imgW="939600" imgH="355320" progId="Equation.3">
                  <p:embed/>
                </p:oleObj>
              </mc:Choice>
              <mc:Fallback>
                <p:oleObj name="Equation" r:id="rId3" imgW="939600" imgH="35532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2213" y="4257675"/>
                        <a:ext cx="3343275" cy="1265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59" name="Object 4"/>
          <p:cNvGraphicFramePr>
            <a:graphicFrameLocks noGrp="1" noChangeAspect="1"/>
          </p:cNvGraphicFramePr>
          <p:nvPr>
            <p:ph sz="quarter" idx="3"/>
          </p:nvPr>
        </p:nvGraphicFramePr>
        <p:xfrm>
          <a:off x="747713" y="5522913"/>
          <a:ext cx="6996112" cy="1049337"/>
        </p:xfrm>
        <a:graphic>
          <a:graphicData uri="http://schemas.openxmlformats.org/presentationml/2006/ole">
            <mc:AlternateContent xmlns:mc="http://schemas.openxmlformats.org/markup-compatibility/2006">
              <mc:Choice xmlns:v="urn:schemas-microsoft-com:vml" Requires="v">
                <p:oleObj spid="_x0000_s45085" name="Equation" r:id="rId5" imgW="2539800" imgH="380880" progId="Equation.3">
                  <p:embed/>
                </p:oleObj>
              </mc:Choice>
              <mc:Fallback>
                <p:oleObj name="Equation" r:id="rId5" imgW="2539800" imgH="3808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713" y="5522913"/>
                        <a:ext cx="6996112" cy="1049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1" name="Rectangle 2"/>
          <p:cNvSpPr>
            <a:spLocks noGrp="1" noChangeArrowheads="1"/>
          </p:cNvSpPr>
          <p:nvPr>
            <p:ph type="title"/>
          </p:nvPr>
        </p:nvSpPr>
        <p:spPr>
          <a:xfrm>
            <a:off x="533400" y="214313"/>
            <a:ext cx="7632700" cy="1727200"/>
          </a:xfrm>
        </p:spPr>
        <p:txBody>
          <a:bodyPr/>
          <a:lstStyle/>
          <a:p>
            <a:pPr algn="just" eaLnBrk="1" hangingPunct="1"/>
            <a:r>
              <a:rPr lang="fa-IR" sz="2200" b="1" smtClean="0">
                <a:cs typeface="B Nazanin" panose="00000400000000000000" pitchFamily="2" charset="-78"/>
              </a:rPr>
              <a:t>مثال3: انتظار مي رود سود سهام شركت نيكان در سال آتي 260 ريال و بازده مورد انتظار سهامداران از شركت مزبور 13% باشد. اگر سود سهام اين شركت از سال آتي به مدت 2 سال با نرخ 10% و سپس براي هميشه با نرخ 3% رشد كند، قيمت سهام اين شركت را محاسبه كنيد.</a:t>
            </a:r>
            <a:endParaRPr lang="en-US" sz="2200" b="1"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4" name="Rectangle 2"/>
          <p:cNvSpPr>
            <a:spLocks noGrp="1" noChangeArrowheads="1"/>
          </p:cNvSpPr>
          <p:nvPr>
            <p:ph type="body" idx="1"/>
          </p:nvPr>
        </p:nvSpPr>
        <p:spPr>
          <a:xfrm>
            <a:off x="319088" y="2071688"/>
            <a:ext cx="7777162" cy="2143125"/>
          </a:xfrm>
        </p:spPr>
        <p:txBody>
          <a:bodyPr/>
          <a:lstStyle/>
          <a:p>
            <a:pPr eaLnBrk="1" hangingPunct="1">
              <a:lnSpc>
                <a:spcPct val="80000"/>
              </a:lnSpc>
            </a:pPr>
            <a:r>
              <a:rPr lang="fa-IR" sz="2400" smtClean="0">
                <a:cs typeface="B Nazanin" panose="00000400000000000000" pitchFamily="2" charset="-78"/>
              </a:rPr>
              <a:t>سود سهام مورد انتظار در سال 1 ( </a:t>
            </a:r>
            <a:r>
              <a:rPr lang="en-US" sz="2400" smtClean="0">
                <a:cs typeface="B Nazanin" panose="00000400000000000000" pitchFamily="2" charset="-78"/>
              </a:rPr>
              <a:t>D1</a:t>
            </a:r>
            <a:r>
              <a:rPr lang="fa-IR" sz="2400" smtClean="0">
                <a:cs typeface="B Nazanin" panose="00000400000000000000" pitchFamily="2" charset="-78"/>
              </a:rPr>
              <a:t>  )  260 ريال.</a:t>
            </a:r>
          </a:p>
          <a:p>
            <a:pPr eaLnBrk="1" hangingPunct="1">
              <a:lnSpc>
                <a:spcPct val="80000"/>
              </a:lnSpc>
            </a:pPr>
            <a:r>
              <a:rPr lang="fa-IR" sz="2400" smtClean="0">
                <a:cs typeface="B Nazanin" panose="00000400000000000000" pitchFamily="2" charset="-78"/>
              </a:rPr>
              <a:t>سود سهام مورد انتظار در سال 2 ( </a:t>
            </a:r>
            <a:r>
              <a:rPr lang="en-US" sz="2400" smtClean="0">
                <a:cs typeface="B Nazanin" panose="00000400000000000000" pitchFamily="2" charset="-78"/>
              </a:rPr>
              <a:t>D2</a:t>
            </a:r>
            <a:r>
              <a:rPr lang="fa-IR" sz="2400" smtClean="0">
                <a:cs typeface="B Nazanin" panose="00000400000000000000" pitchFamily="2" charset="-78"/>
              </a:rPr>
              <a:t>  ) 234 يال. (260×90%)</a:t>
            </a:r>
          </a:p>
          <a:p>
            <a:pPr eaLnBrk="1" hangingPunct="1">
              <a:lnSpc>
                <a:spcPct val="80000"/>
              </a:lnSpc>
            </a:pPr>
            <a:r>
              <a:rPr lang="fa-IR" sz="2400" smtClean="0">
                <a:cs typeface="B Nazanin" panose="00000400000000000000" pitchFamily="2" charset="-78"/>
              </a:rPr>
              <a:t>سود سهام مورد انتظار در سال 3 ( </a:t>
            </a:r>
            <a:r>
              <a:rPr lang="en-US" sz="2400" smtClean="0">
                <a:cs typeface="B Nazanin" panose="00000400000000000000" pitchFamily="2" charset="-78"/>
              </a:rPr>
              <a:t>D3</a:t>
            </a:r>
            <a:r>
              <a:rPr lang="fa-IR" sz="2400" smtClean="0">
                <a:cs typeface="B Nazanin" panose="00000400000000000000" pitchFamily="2" charset="-78"/>
              </a:rPr>
              <a:t>  )  211  ريال. (234×90%)  </a:t>
            </a:r>
          </a:p>
          <a:p>
            <a:pPr eaLnBrk="1" hangingPunct="1">
              <a:lnSpc>
                <a:spcPct val="80000"/>
              </a:lnSpc>
            </a:pPr>
            <a:r>
              <a:rPr lang="fa-IR" sz="2400" smtClean="0">
                <a:cs typeface="B Nazanin" panose="00000400000000000000" pitchFamily="2" charset="-78"/>
              </a:rPr>
              <a:t>سود سهام مورد انتظار در سال 4 ( </a:t>
            </a:r>
            <a:r>
              <a:rPr lang="en-US" sz="2400" smtClean="0">
                <a:cs typeface="B Nazanin" panose="00000400000000000000" pitchFamily="2" charset="-78"/>
              </a:rPr>
              <a:t>D4</a:t>
            </a:r>
            <a:r>
              <a:rPr lang="fa-IR" sz="2400" smtClean="0">
                <a:cs typeface="B Nazanin" panose="00000400000000000000" pitchFamily="2" charset="-78"/>
              </a:rPr>
              <a:t>  )  190  ريال. 211×90%)</a:t>
            </a:r>
          </a:p>
          <a:p>
            <a:pPr eaLnBrk="1" hangingPunct="1">
              <a:lnSpc>
                <a:spcPct val="80000"/>
              </a:lnSpc>
            </a:pPr>
            <a:r>
              <a:rPr lang="fa-IR" sz="2400" smtClean="0">
                <a:cs typeface="B Nazanin" panose="00000400000000000000" pitchFamily="2" charset="-78"/>
              </a:rPr>
              <a:t>سود سهام مورد انتظار در سال 5 ( </a:t>
            </a:r>
            <a:r>
              <a:rPr lang="en-US" sz="2400" smtClean="0">
                <a:cs typeface="B Nazanin" panose="00000400000000000000" pitchFamily="2" charset="-78"/>
              </a:rPr>
              <a:t>D5</a:t>
            </a:r>
            <a:r>
              <a:rPr lang="fa-IR" sz="2400" smtClean="0">
                <a:cs typeface="B Nazanin" panose="00000400000000000000" pitchFamily="2" charset="-78"/>
              </a:rPr>
              <a:t>  )  196  ريال. 190×103%)</a:t>
            </a:r>
            <a:endParaRPr lang="en-US" sz="2400" smtClean="0">
              <a:cs typeface="B Nazanin" panose="00000400000000000000" pitchFamily="2" charset="-78"/>
            </a:endParaRPr>
          </a:p>
        </p:txBody>
      </p:sp>
      <p:sp>
        <p:nvSpPr>
          <p:cNvPr id="46085" name="Rectangle 3"/>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6086" name="Rectangle 4"/>
          <p:cNvSpPr>
            <a:spLocks noChangeArrowheads="1"/>
          </p:cNvSpPr>
          <p:nvPr/>
        </p:nvSpPr>
        <p:spPr bwMode="auto">
          <a:xfrm>
            <a:off x="0" y="321468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6087" name="Rectangle 5"/>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46082" name="Object 6"/>
          <p:cNvGraphicFramePr>
            <a:graphicFrameLocks noChangeAspect="1"/>
          </p:cNvGraphicFramePr>
          <p:nvPr/>
        </p:nvGraphicFramePr>
        <p:xfrm>
          <a:off x="2819400" y="4284663"/>
          <a:ext cx="2808288" cy="1001712"/>
        </p:xfrm>
        <a:graphic>
          <a:graphicData uri="http://schemas.openxmlformats.org/presentationml/2006/ole">
            <mc:AlternateContent xmlns:mc="http://schemas.openxmlformats.org/markup-compatibility/2006">
              <mc:Choice xmlns:v="urn:schemas-microsoft-com:vml" Requires="v">
                <p:oleObj spid="_x0000_s46113" name="Equation" r:id="rId3" imgW="1091726" imgH="393529" progId="Equation.3">
                  <p:embed/>
                </p:oleObj>
              </mc:Choice>
              <mc:Fallback>
                <p:oleObj name="Equation" r:id="rId3" imgW="1091726" imgH="393529"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284663"/>
                        <a:ext cx="2808288" cy="1001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8" name="Rectangle 7"/>
          <p:cNvSpPr>
            <a:spLocks noChangeArrowheads="1"/>
          </p:cNvSpPr>
          <p:nvPr/>
        </p:nvSpPr>
        <p:spPr bwMode="auto">
          <a:xfrm>
            <a:off x="0" y="321468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46083" name="Object 8"/>
          <p:cNvGraphicFramePr>
            <a:graphicFrameLocks noChangeAspect="1"/>
          </p:cNvGraphicFramePr>
          <p:nvPr/>
        </p:nvGraphicFramePr>
        <p:xfrm>
          <a:off x="676275" y="5500688"/>
          <a:ext cx="6985000" cy="779462"/>
        </p:xfrm>
        <a:graphic>
          <a:graphicData uri="http://schemas.openxmlformats.org/presentationml/2006/ole">
            <mc:AlternateContent xmlns:mc="http://schemas.openxmlformats.org/markup-compatibility/2006">
              <mc:Choice xmlns:v="urn:schemas-microsoft-com:vml" Requires="v">
                <p:oleObj spid="_x0000_s46114" name="Equation" r:id="rId5" imgW="3835400" imgH="431800" progId="Equation.3">
                  <p:embed/>
                </p:oleObj>
              </mc:Choice>
              <mc:Fallback>
                <p:oleObj name="Equation" r:id="rId5" imgW="3835400" imgH="4318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 y="5500688"/>
                        <a:ext cx="6985000"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txBox="1">
            <a:spLocks noChangeArrowheads="1"/>
          </p:cNvSpPr>
          <p:nvPr/>
        </p:nvSpPr>
        <p:spPr bwMode="auto">
          <a:xfrm>
            <a:off x="390525" y="285750"/>
            <a:ext cx="7847013" cy="1714500"/>
          </a:xfrm>
          <a:prstGeom prst="rect">
            <a:avLst/>
          </a:prstGeom>
          <a:noFill/>
          <a:ln w="9525">
            <a:noFill/>
            <a:miter lim="800000"/>
            <a:headEnd/>
            <a:tailEnd/>
          </a:ln>
        </p:spPr>
        <p:txBody>
          <a:bodyPr/>
          <a:lstStyle/>
          <a:p>
            <a:pPr marL="342900" indent="-342900" algn="just">
              <a:spcBef>
                <a:spcPct val="20000"/>
              </a:spcBef>
              <a:defRPr/>
            </a:pPr>
            <a:r>
              <a:rPr lang="fa-IR" sz="2400" kern="0">
                <a:latin typeface="+mn-lt"/>
                <a:cs typeface="B Nazanin" pitchFamily="2" charset="-78"/>
              </a:rPr>
              <a:t>مثال4: انتظار مي رود سود سهام شركت نيكان در سال آتي 260 ريال و بازده مورد انتظار سهامداران از شركت مزبور 13% باشد. اگر سود سهام اين شركت از سال آتي به مدت 3 سال با نرخ 10%  كاهش و سپس براي هميشه با نرخ 3% رشد كند، قيمت سهام اين شركت را محاسبه كنيد.</a:t>
            </a:r>
            <a:endParaRPr lang="en-US" sz="24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8" name="Rectangle 2"/>
          <p:cNvSpPr>
            <a:spLocks noGrp="1" noChangeArrowheads="1"/>
          </p:cNvSpPr>
          <p:nvPr>
            <p:ph type="body" idx="1"/>
          </p:nvPr>
        </p:nvSpPr>
        <p:spPr>
          <a:xfrm>
            <a:off x="390525" y="2928938"/>
            <a:ext cx="7777163" cy="1357312"/>
          </a:xfrm>
        </p:spPr>
        <p:txBody>
          <a:bodyPr/>
          <a:lstStyle/>
          <a:p>
            <a:pPr eaLnBrk="1" hangingPunct="1">
              <a:lnSpc>
                <a:spcPct val="80000"/>
              </a:lnSpc>
            </a:pPr>
            <a:r>
              <a:rPr lang="fa-IR" sz="2400" smtClean="0">
                <a:cs typeface="B Nazanin" panose="00000400000000000000" pitchFamily="2" charset="-78"/>
              </a:rPr>
              <a:t>سود سهام مورد انتظار در سال 1 ( </a:t>
            </a:r>
            <a:r>
              <a:rPr lang="en-US" sz="2400" smtClean="0">
                <a:cs typeface="B Nazanin" panose="00000400000000000000" pitchFamily="2" charset="-78"/>
              </a:rPr>
              <a:t>D1</a:t>
            </a:r>
            <a:r>
              <a:rPr lang="fa-IR" sz="2400" smtClean="0">
                <a:cs typeface="B Nazanin" panose="00000400000000000000" pitchFamily="2" charset="-78"/>
              </a:rPr>
              <a:t> ) 180 ريال. (200×90%)</a:t>
            </a:r>
          </a:p>
          <a:p>
            <a:pPr eaLnBrk="1" hangingPunct="1">
              <a:lnSpc>
                <a:spcPct val="80000"/>
              </a:lnSpc>
            </a:pPr>
            <a:r>
              <a:rPr lang="fa-IR" sz="2400" smtClean="0">
                <a:cs typeface="B Nazanin" panose="00000400000000000000" pitchFamily="2" charset="-78"/>
              </a:rPr>
              <a:t>سود سهام مورد انتظار در سال 2 ( </a:t>
            </a:r>
            <a:r>
              <a:rPr lang="en-US" sz="2400" smtClean="0">
                <a:cs typeface="B Nazanin" panose="00000400000000000000" pitchFamily="2" charset="-78"/>
              </a:rPr>
              <a:t>D2</a:t>
            </a:r>
            <a:r>
              <a:rPr lang="fa-IR" sz="2400" smtClean="0">
                <a:cs typeface="B Nazanin" panose="00000400000000000000" pitchFamily="2" charset="-78"/>
              </a:rPr>
              <a:t> ) 162 ريال. (180×90%)  </a:t>
            </a:r>
          </a:p>
          <a:p>
            <a:pPr eaLnBrk="1" hangingPunct="1">
              <a:lnSpc>
                <a:spcPct val="80000"/>
              </a:lnSpc>
            </a:pPr>
            <a:r>
              <a:rPr lang="fa-IR" sz="2400" smtClean="0">
                <a:cs typeface="B Nazanin" panose="00000400000000000000" pitchFamily="2" charset="-78"/>
              </a:rPr>
              <a:t>سود سهام مورد انتظار در سال 3 ( </a:t>
            </a:r>
            <a:r>
              <a:rPr lang="en-US" sz="2400" smtClean="0">
                <a:cs typeface="B Nazanin" panose="00000400000000000000" pitchFamily="2" charset="-78"/>
              </a:rPr>
              <a:t>D3</a:t>
            </a:r>
            <a:r>
              <a:rPr lang="fa-IR" sz="2400" smtClean="0">
                <a:cs typeface="B Nazanin" panose="00000400000000000000" pitchFamily="2" charset="-78"/>
              </a:rPr>
              <a:t> ) 170.1  ريال. (162× 105 %)</a:t>
            </a:r>
          </a:p>
        </p:txBody>
      </p:sp>
      <p:sp>
        <p:nvSpPr>
          <p:cNvPr id="47109" name="Rectangle 3"/>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7110" name="Rectangle 4"/>
          <p:cNvSpPr>
            <a:spLocks noChangeArrowheads="1"/>
          </p:cNvSpPr>
          <p:nvPr/>
        </p:nvSpPr>
        <p:spPr bwMode="auto">
          <a:xfrm>
            <a:off x="0" y="321468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7111" name="Rectangle 5"/>
          <p:cNvSpPr>
            <a:spLocks noChangeArrowheads="1"/>
          </p:cNvSpPr>
          <p:nvPr/>
        </p:nvSpPr>
        <p:spPr bwMode="auto">
          <a:xfrm>
            <a:off x="0" y="323373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47106" name="Object 6"/>
          <p:cNvGraphicFramePr>
            <a:graphicFrameLocks noChangeAspect="1"/>
          </p:cNvGraphicFramePr>
          <p:nvPr/>
        </p:nvGraphicFramePr>
        <p:xfrm>
          <a:off x="2689225" y="4332288"/>
          <a:ext cx="3070225" cy="904875"/>
        </p:xfrm>
        <a:graphic>
          <a:graphicData uri="http://schemas.openxmlformats.org/presentationml/2006/ole">
            <mc:AlternateContent xmlns:mc="http://schemas.openxmlformats.org/markup-compatibility/2006">
              <mc:Choice xmlns:v="urn:schemas-microsoft-com:vml" Requires="v">
                <p:oleObj spid="_x0000_s47137" name="Equation" r:id="rId3" imgW="1193760" imgH="355320" progId="Equation.3">
                  <p:embed/>
                </p:oleObj>
              </mc:Choice>
              <mc:Fallback>
                <p:oleObj name="Equation" r:id="rId3" imgW="1193760" imgH="35532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225" y="4332288"/>
                        <a:ext cx="3070225"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2" name="Rectangle 7"/>
          <p:cNvSpPr>
            <a:spLocks noChangeArrowheads="1"/>
          </p:cNvSpPr>
          <p:nvPr/>
        </p:nvSpPr>
        <p:spPr bwMode="auto">
          <a:xfrm>
            <a:off x="0" y="3214688"/>
            <a:ext cx="864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47107" name="Object 8"/>
          <p:cNvGraphicFramePr>
            <a:graphicFrameLocks noChangeAspect="1"/>
          </p:cNvGraphicFramePr>
          <p:nvPr/>
        </p:nvGraphicFramePr>
        <p:xfrm>
          <a:off x="1598613" y="5475288"/>
          <a:ext cx="5508625" cy="687387"/>
        </p:xfrm>
        <a:graphic>
          <a:graphicData uri="http://schemas.openxmlformats.org/presentationml/2006/ole">
            <mc:AlternateContent xmlns:mc="http://schemas.openxmlformats.org/markup-compatibility/2006">
              <mc:Choice xmlns:v="urn:schemas-microsoft-com:vml" Requires="v">
                <p:oleObj spid="_x0000_s47138" name="Equation" r:id="rId5" imgW="2743200" imgH="380880" progId="Equation.3">
                  <p:embed/>
                </p:oleObj>
              </mc:Choice>
              <mc:Fallback>
                <p:oleObj name="Equation" r:id="rId5" imgW="2743200" imgH="38088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5475288"/>
                        <a:ext cx="5508625" cy="687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txBox="1">
            <a:spLocks noChangeArrowheads="1"/>
          </p:cNvSpPr>
          <p:nvPr/>
        </p:nvSpPr>
        <p:spPr bwMode="auto">
          <a:xfrm>
            <a:off x="247650" y="214313"/>
            <a:ext cx="8145463" cy="2428875"/>
          </a:xfrm>
          <a:prstGeom prst="rect">
            <a:avLst/>
          </a:prstGeom>
          <a:noFill/>
          <a:ln w="9525">
            <a:noFill/>
            <a:miter lim="800000"/>
            <a:headEnd/>
            <a:tailEnd/>
          </a:ln>
        </p:spPr>
        <p:txBody>
          <a:bodyPr/>
          <a:lstStyle/>
          <a:p>
            <a:pPr marL="342900" indent="-342900" algn="just">
              <a:spcBef>
                <a:spcPct val="20000"/>
              </a:spcBef>
              <a:defRPr/>
            </a:pPr>
            <a:r>
              <a:rPr lang="fa-IR" sz="2400" kern="0" dirty="0">
                <a:latin typeface="+mn-lt"/>
                <a:cs typeface="B Nazanin" pitchFamily="2" charset="-78"/>
              </a:rPr>
              <a:t>مثال5: یک سرمایه گذار قصد دارد سهام عادی شرکت ج را که قیمت جاری آن در حال حاضر مبلغ 2000 ریال است خریداری کند. تحلیل گران مالی پیش بینی کرده اند که سود سهام شرکت ج به مبلغ 200 ریال  در سال طی دو سال آینده با نرخ 10% در سال کاهش و بعد از آن سالانه با نرخ 5% در سال افزایش یابد. چنانچه نرخ بازده مورد انتظار سرمایه گذاران 15% در سال باشد، قیمت فروش سهام  چه مبلغ خواهد بود؟ (نیمسال اول 88-87)</a:t>
            </a:r>
            <a:endParaRPr lang="en-US" sz="24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31800" y="471488"/>
            <a:ext cx="7777163" cy="1012825"/>
          </a:xfrm>
        </p:spPr>
        <p:txBody>
          <a:bodyPr/>
          <a:lstStyle/>
          <a:p>
            <a:pPr algn="r" eaLnBrk="1" hangingPunct="1"/>
            <a:r>
              <a:rPr lang="fa-IR" sz="3600" b="1" smtClean="0">
                <a:solidFill>
                  <a:srgbClr val="FF0000"/>
                </a:solidFill>
                <a:cs typeface="B Titr" panose="00000700000000000000" pitchFamily="2" charset="-78"/>
              </a:rPr>
              <a:t>فرضيه بازار كارا</a:t>
            </a:r>
            <a:r>
              <a:rPr lang="fa-IR" smtClean="0"/>
              <a:t> </a:t>
            </a:r>
            <a:endParaRPr lang="en-US" smtClean="0"/>
          </a:p>
        </p:txBody>
      </p:sp>
      <p:sp>
        <p:nvSpPr>
          <p:cNvPr id="152579" name="Rectangle 3"/>
          <p:cNvSpPr>
            <a:spLocks noGrp="1" noChangeArrowheads="1"/>
          </p:cNvSpPr>
          <p:nvPr>
            <p:ph type="body" idx="1"/>
          </p:nvPr>
        </p:nvSpPr>
        <p:spPr>
          <a:xfrm>
            <a:off x="431800" y="1773238"/>
            <a:ext cx="7777163" cy="2951162"/>
          </a:xfrm>
        </p:spPr>
        <p:txBody>
          <a:bodyPr/>
          <a:lstStyle/>
          <a:p>
            <a:pPr algn="just" eaLnBrk="1" hangingPunct="1">
              <a:buFontTx/>
              <a:buNone/>
            </a:pPr>
            <a:r>
              <a:rPr lang="fa-IR" b="1" smtClean="0">
                <a:cs typeface="B Mitra" panose="00000400000000000000" pitchFamily="2" charset="-78"/>
              </a:rPr>
              <a:t>    بر اساس نظريه بازار كارا اطلاعات مالي به سرعت در بازار منتشر مي شود و فورا در قيمت سهام انعكاس مي يابد. بازار مي تواند نسبت به بعضي اطلاعات كارا و نسبت به برخي ديگر كارا نباشد. </a:t>
            </a:r>
            <a:endParaRPr lang="en-US" b="1"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body" idx="1"/>
          </p:nvPr>
        </p:nvSpPr>
        <p:spPr>
          <a:xfrm>
            <a:off x="390525" y="357188"/>
            <a:ext cx="7777163" cy="3143250"/>
          </a:xfrm>
        </p:spPr>
        <p:txBody>
          <a:bodyPr/>
          <a:lstStyle/>
          <a:p>
            <a:pPr algn="just" eaLnBrk="1" hangingPunct="1">
              <a:buFontTx/>
              <a:buNone/>
            </a:pPr>
            <a:r>
              <a:rPr lang="fa-IR" sz="2800" b="1" smtClean="0">
                <a:solidFill>
                  <a:srgbClr val="FF0000"/>
                </a:solidFill>
                <a:cs typeface="B Nazanin" panose="00000400000000000000" pitchFamily="2" charset="-78"/>
              </a:rPr>
              <a:t>انواع بازارهاي کارا</a:t>
            </a:r>
            <a:endParaRPr lang="fa-IR" sz="2800" b="1" smtClean="0">
              <a:cs typeface="B Nazanin" panose="00000400000000000000" pitchFamily="2" charset="-78"/>
            </a:endParaRPr>
          </a:p>
          <a:p>
            <a:pPr algn="just" eaLnBrk="1" hangingPunct="1">
              <a:buFontTx/>
              <a:buNone/>
            </a:pPr>
            <a:r>
              <a:rPr lang="fa-IR" sz="2800" b="1" smtClean="0">
                <a:cs typeface="B Nazanin" panose="00000400000000000000" pitchFamily="2" charset="-78"/>
              </a:rPr>
              <a:t>   براساس نوع اطلاعات، آقاي فاما بازارهاي سهام را به سه دسته زير تقسيم بندي كرده است:</a:t>
            </a:r>
          </a:p>
          <a:p>
            <a:pPr algn="just" eaLnBrk="1" hangingPunct="1">
              <a:buFontTx/>
              <a:buNone/>
            </a:pPr>
            <a:r>
              <a:rPr lang="fa-IR" sz="2800" b="1" smtClean="0">
                <a:cs typeface="B Nazanin" panose="00000400000000000000" pitchFamily="2" charset="-78"/>
              </a:rPr>
              <a:t>    1 ـ كارائي ضعيف</a:t>
            </a:r>
          </a:p>
          <a:p>
            <a:pPr algn="just" eaLnBrk="1" hangingPunct="1">
              <a:buFontTx/>
              <a:buNone/>
            </a:pPr>
            <a:r>
              <a:rPr lang="fa-IR" sz="2800" b="1" smtClean="0">
                <a:cs typeface="B Nazanin" panose="00000400000000000000" pitchFamily="2" charset="-78"/>
              </a:rPr>
              <a:t>    2 ـ كارائي نيمه قوي</a:t>
            </a:r>
          </a:p>
          <a:p>
            <a:pPr algn="just" eaLnBrk="1" hangingPunct="1">
              <a:buFontTx/>
              <a:buNone/>
            </a:pPr>
            <a:r>
              <a:rPr lang="fa-IR" sz="2800" b="1" smtClean="0">
                <a:cs typeface="B Nazanin" panose="00000400000000000000" pitchFamily="2" charset="-78"/>
              </a:rPr>
              <a:t>    3 ـ كارائي قوي</a:t>
            </a:r>
            <a:endParaRPr lang="en-US" sz="2800" b="1" smtClean="0">
              <a:cs typeface="B Nazanin" panose="00000400000000000000" pitchFamily="2" charset="-78"/>
            </a:endParaRPr>
          </a:p>
          <a:p>
            <a:pPr eaLnBrk="1" hangingPunct="1"/>
            <a:endParaRPr lang="en-US" sz="2800" smtClean="0">
              <a:cs typeface="B Nazanin" panose="00000400000000000000" pitchFamily="2" charset="-78"/>
            </a:endParaRPr>
          </a:p>
        </p:txBody>
      </p:sp>
      <p:sp>
        <p:nvSpPr>
          <p:cNvPr id="4" name="Rectangle 2"/>
          <p:cNvSpPr txBox="1">
            <a:spLocks noChangeArrowheads="1"/>
          </p:cNvSpPr>
          <p:nvPr/>
        </p:nvSpPr>
        <p:spPr bwMode="auto">
          <a:xfrm>
            <a:off x="390525" y="3714750"/>
            <a:ext cx="7777163" cy="1946275"/>
          </a:xfrm>
          <a:prstGeom prst="rect">
            <a:avLst/>
          </a:prstGeom>
          <a:noFill/>
          <a:ln w="9525">
            <a:noFill/>
            <a:miter lim="800000"/>
            <a:headEnd/>
            <a:tailEnd/>
          </a:ln>
        </p:spPr>
        <p:txBody>
          <a:bodyPr/>
          <a:lstStyle/>
          <a:p>
            <a:pPr marL="342900" indent="-342900" algn="just">
              <a:spcBef>
                <a:spcPct val="20000"/>
              </a:spcBef>
              <a:defRPr/>
            </a:pPr>
            <a:r>
              <a:rPr lang="fa-IR" sz="2800" b="1" kern="0" dirty="0">
                <a:solidFill>
                  <a:srgbClr val="FF0000"/>
                </a:solidFill>
                <a:latin typeface="+mn-lt"/>
                <a:cs typeface="B Nazanin" pitchFamily="2" charset="-78"/>
              </a:rPr>
              <a:t>1. كارائي ضعيف:</a:t>
            </a:r>
            <a:r>
              <a:rPr lang="fa-IR" sz="2800" b="1" kern="0" dirty="0">
                <a:latin typeface="+mn-lt"/>
                <a:cs typeface="B Nazanin" pitchFamily="2" charset="-78"/>
              </a:rPr>
              <a:t> بازارهائي داراي كارائي ضعيف هستند كه اطلاعات مربوط به روند گذشته قيمت هاي سهام در قيمت ها منعكس شده است و هيچ شخصي با داشتن اين نوع اطلاعات نمي تواند نرخ بازده اي بالاتر از ديگران كسب نمايد.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390525" y="357188"/>
            <a:ext cx="7777163" cy="2517775"/>
          </a:xfrm>
        </p:spPr>
        <p:txBody>
          <a:bodyPr/>
          <a:lstStyle/>
          <a:p>
            <a:pPr algn="just" eaLnBrk="1" hangingPunct="1">
              <a:buFontTx/>
              <a:buNone/>
            </a:pPr>
            <a:r>
              <a:rPr lang="fa-IR" sz="2600" b="1" smtClean="0">
                <a:solidFill>
                  <a:srgbClr val="FF0000"/>
                </a:solidFill>
                <a:cs typeface="B Nazanin" panose="00000400000000000000" pitchFamily="2" charset="-78"/>
              </a:rPr>
              <a:t>2. كارائي نيمه قوي</a:t>
            </a:r>
            <a:r>
              <a:rPr lang="fa-IR" sz="2600" b="1" smtClean="0">
                <a:cs typeface="B Nazanin" panose="00000400000000000000" pitchFamily="2" charset="-78"/>
              </a:rPr>
              <a:t>: بازارهائي داراي كارائي نيمه قوي هستند كه علاوه بر اطلاعات مربوط به روند گذشته قيمت هاي سهام، تمامي اطلاعات عمومي نيز در قيمت ها منعكس شده است و هيچ شخصي با داشتن اين نوع اطلاعات نمي تواند برتري و مزيتي در مورد انتخاب سرمايه گذاري و كسب بازده اي بالاتر از ديگران داشته باشد. </a:t>
            </a:r>
          </a:p>
        </p:txBody>
      </p:sp>
      <p:sp>
        <p:nvSpPr>
          <p:cNvPr id="4" name="Rectangle 2"/>
          <p:cNvSpPr txBox="1">
            <a:spLocks noChangeArrowheads="1"/>
          </p:cNvSpPr>
          <p:nvPr/>
        </p:nvSpPr>
        <p:spPr bwMode="auto">
          <a:xfrm>
            <a:off x="390525" y="2928938"/>
            <a:ext cx="7777163" cy="2879725"/>
          </a:xfrm>
          <a:prstGeom prst="rect">
            <a:avLst/>
          </a:prstGeom>
          <a:noFill/>
          <a:ln w="9525">
            <a:noFill/>
            <a:miter lim="800000"/>
            <a:headEnd/>
            <a:tailEnd/>
          </a:ln>
        </p:spPr>
        <p:txBody>
          <a:bodyPr/>
          <a:lstStyle/>
          <a:p>
            <a:pPr marL="342900" indent="-342900" algn="just">
              <a:spcBef>
                <a:spcPct val="20000"/>
              </a:spcBef>
              <a:defRPr/>
            </a:pPr>
            <a:r>
              <a:rPr lang="fa-IR" sz="2600" b="1" kern="0" dirty="0">
                <a:solidFill>
                  <a:srgbClr val="FF0000"/>
                </a:solidFill>
                <a:latin typeface="+mn-lt"/>
                <a:cs typeface="B Nazanin" pitchFamily="2" charset="-78"/>
              </a:rPr>
              <a:t>3. كارائي قوي:</a:t>
            </a:r>
            <a:r>
              <a:rPr lang="fa-IR" sz="2600" b="1" kern="0" dirty="0">
                <a:latin typeface="+mn-lt"/>
                <a:cs typeface="B Nazanin" pitchFamily="2" charset="-78"/>
              </a:rPr>
              <a:t> بازارهائي داراي كارائي قوي هستند كه قيمت هاي سهام منعكس كننده تمامي اطلاعات باشند. در اين بازارها، علاوه بر اطلاعات مربوط به روند گذشته قيمت هاي سهام و اطلاعات عمومي بازار، اطلاعات محرمانه (اطلاعاتي كه فقط گروه خاصي در اختيار دارند) نيز در قيمت ها منعكس شده است و هيچ شخصي با داشتن اين نوع اطلاعات نمي تواند برتري و مزيتي در مورد انتخاب سرمايه گذاري نسبت به ديگران داشته باشد.</a:t>
            </a:r>
            <a:endParaRPr lang="en-US" sz="2600" b="1"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body" idx="1"/>
          </p:nvPr>
        </p:nvSpPr>
        <p:spPr>
          <a:xfrm>
            <a:off x="461963" y="428625"/>
            <a:ext cx="7777162" cy="2806700"/>
          </a:xfrm>
        </p:spPr>
        <p:txBody>
          <a:bodyPr/>
          <a:lstStyle/>
          <a:p>
            <a:pPr algn="just" eaLnBrk="1" hangingPunct="1">
              <a:buFontTx/>
              <a:buNone/>
            </a:pPr>
            <a:r>
              <a:rPr lang="fa-IR" sz="2500" b="1" smtClean="0">
                <a:cs typeface="B Nazanin" panose="00000400000000000000" pitchFamily="2" charset="-78"/>
              </a:rPr>
              <a:t>اگر بازار در رابطه با نوع خاصي از اطلاعات كارا باشد، قيمتها بطور كامل منعكس كننده اين اطلاعات مي باشند و در اين صورت نمي توانيم با استفاده از اين اطلاعات مشخص كنيم كه موقتا قيمت كدام سهام كمتر يا بيشتر از قيمت واقعي آن است. به عبارت ديگر در اين حالت قيمتها غير قابل پيش بيني و يا تصادفي هستند. بدين معني كه با استفاده از اطلاعات موجود امروز نمي توان قيمت فرداي سهام را پيش بيني نمود.</a:t>
            </a:r>
            <a:r>
              <a:rPr lang="fa-IR" sz="2500" smtClean="0">
                <a:cs typeface="B Nazanin" panose="00000400000000000000" pitchFamily="2" charset="-78"/>
              </a:rPr>
              <a:t> </a:t>
            </a:r>
            <a:endParaRPr lang="en-US" sz="2500" smtClean="0">
              <a:cs typeface="B Nazanin" panose="00000400000000000000" pitchFamily="2" charset="-78"/>
            </a:endParaRPr>
          </a:p>
        </p:txBody>
      </p:sp>
      <p:sp>
        <p:nvSpPr>
          <p:cNvPr id="155652" name="Oval 2"/>
          <p:cNvSpPr>
            <a:spLocks noChangeArrowheads="1"/>
          </p:cNvSpPr>
          <p:nvPr/>
        </p:nvSpPr>
        <p:spPr bwMode="auto">
          <a:xfrm>
            <a:off x="1655763" y="3214688"/>
            <a:ext cx="4022725" cy="3429000"/>
          </a:xfrm>
          <a:prstGeom prst="ellipse">
            <a:avLst/>
          </a:prstGeom>
          <a:solidFill>
            <a:srgbClr val="FFFF99"/>
          </a:solidFill>
          <a:ln w="76200">
            <a:solidFill>
              <a:srgbClr val="0000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sz="3200" b="1">
              <a:solidFill>
                <a:schemeClr val="tx2"/>
              </a:solidFill>
              <a:cs typeface="B Titr" panose="00000700000000000000" pitchFamily="2" charset="-78"/>
            </a:endParaRPr>
          </a:p>
          <a:p>
            <a:pPr algn="ctr" eaLnBrk="1" hangingPunct="1"/>
            <a:endParaRPr lang="fa-IR" sz="3200" b="1">
              <a:solidFill>
                <a:schemeClr val="tx2"/>
              </a:solidFill>
              <a:cs typeface="B Titr" panose="00000700000000000000" pitchFamily="2" charset="-78"/>
            </a:endParaRPr>
          </a:p>
          <a:p>
            <a:pPr algn="ctr" eaLnBrk="1" hangingPunct="1"/>
            <a:endParaRPr lang="fa-IR" sz="3200" b="1">
              <a:solidFill>
                <a:schemeClr val="tx2"/>
              </a:solidFill>
              <a:cs typeface="B Titr" panose="00000700000000000000" pitchFamily="2" charset="-78"/>
            </a:endParaRPr>
          </a:p>
          <a:p>
            <a:pPr algn="ctr" eaLnBrk="1" hangingPunct="1"/>
            <a:endParaRPr lang="fa-IR" sz="3200" b="1">
              <a:solidFill>
                <a:schemeClr val="tx2"/>
              </a:solidFill>
              <a:cs typeface="B Titr" panose="00000700000000000000" pitchFamily="2" charset="-78"/>
            </a:endParaRPr>
          </a:p>
          <a:p>
            <a:pPr algn="ctr" eaLnBrk="1" hangingPunct="1"/>
            <a:endParaRPr lang="fa-IR" sz="3200" b="1">
              <a:solidFill>
                <a:schemeClr val="tx2"/>
              </a:solidFill>
              <a:cs typeface="B Titr" panose="00000700000000000000" pitchFamily="2" charset="-78"/>
            </a:endParaRPr>
          </a:p>
          <a:p>
            <a:pPr algn="ctr" eaLnBrk="1" hangingPunct="1"/>
            <a:r>
              <a:rPr lang="fa-IR" sz="2800" b="1">
                <a:solidFill>
                  <a:srgbClr val="FF0000"/>
                </a:solidFill>
                <a:cs typeface="B Titr" panose="00000700000000000000" pitchFamily="2" charset="-78"/>
              </a:rPr>
              <a:t>کارائي قوي</a:t>
            </a:r>
            <a:r>
              <a:rPr lang="fa-IR" sz="2800" b="1">
                <a:solidFill>
                  <a:schemeClr val="tx2"/>
                </a:solidFill>
                <a:cs typeface="B Titr" panose="00000700000000000000" pitchFamily="2" charset="-78"/>
              </a:rPr>
              <a:t> </a:t>
            </a:r>
            <a:endParaRPr lang="en-US" sz="2800" b="1">
              <a:solidFill>
                <a:schemeClr val="tx2"/>
              </a:solidFill>
              <a:cs typeface="B Titr" panose="00000700000000000000" pitchFamily="2" charset="-78"/>
            </a:endParaRPr>
          </a:p>
        </p:txBody>
      </p:sp>
      <p:sp>
        <p:nvSpPr>
          <p:cNvPr id="155653" name="Oval 3"/>
          <p:cNvSpPr>
            <a:spLocks noChangeArrowheads="1"/>
          </p:cNvSpPr>
          <p:nvPr/>
        </p:nvSpPr>
        <p:spPr bwMode="auto">
          <a:xfrm>
            <a:off x="2209800" y="3286125"/>
            <a:ext cx="2905125" cy="2500313"/>
          </a:xfrm>
          <a:prstGeom prst="ellipse">
            <a:avLst/>
          </a:prstGeom>
          <a:solidFill>
            <a:schemeClr val="accent1"/>
          </a:solidFill>
          <a:ln w="57150">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sz="2800" b="1">
              <a:solidFill>
                <a:schemeClr val="tx2"/>
              </a:solidFill>
              <a:cs typeface="B Titr" panose="00000700000000000000" pitchFamily="2" charset="-78"/>
            </a:endParaRPr>
          </a:p>
          <a:p>
            <a:pPr algn="ctr" eaLnBrk="1" hangingPunct="1"/>
            <a:endParaRPr lang="fa-IR" sz="2800" b="1">
              <a:solidFill>
                <a:schemeClr val="tx2"/>
              </a:solidFill>
              <a:cs typeface="B Titr" panose="00000700000000000000" pitchFamily="2" charset="-78"/>
            </a:endParaRPr>
          </a:p>
          <a:p>
            <a:pPr algn="ctr" eaLnBrk="1" hangingPunct="1"/>
            <a:endParaRPr lang="fa-IR" sz="2600" b="1">
              <a:solidFill>
                <a:srgbClr val="0000FF"/>
              </a:solidFill>
              <a:cs typeface="B Titr" panose="00000700000000000000" pitchFamily="2" charset="-78"/>
            </a:endParaRPr>
          </a:p>
          <a:p>
            <a:pPr algn="ctr" eaLnBrk="1" hangingPunct="1"/>
            <a:r>
              <a:rPr lang="fa-IR" sz="2600" b="1">
                <a:solidFill>
                  <a:srgbClr val="0000FF"/>
                </a:solidFill>
                <a:cs typeface="B Titr" panose="00000700000000000000" pitchFamily="2" charset="-78"/>
              </a:rPr>
              <a:t>کارائي نيمه قوي</a:t>
            </a:r>
            <a:endParaRPr lang="en-US" sz="2600" b="1">
              <a:solidFill>
                <a:srgbClr val="0000FF"/>
              </a:solidFill>
              <a:cs typeface="B Titr" panose="00000700000000000000" pitchFamily="2" charset="-78"/>
            </a:endParaRPr>
          </a:p>
        </p:txBody>
      </p:sp>
      <p:sp>
        <p:nvSpPr>
          <p:cNvPr id="155654" name="Oval 4"/>
          <p:cNvSpPr>
            <a:spLocks noChangeArrowheads="1"/>
          </p:cNvSpPr>
          <p:nvPr/>
        </p:nvSpPr>
        <p:spPr bwMode="auto">
          <a:xfrm>
            <a:off x="2644775" y="3314700"/>
            <a:ext cx="2032000" cy="1543050"/>
          </a:xfrm>
          <a:prstGeom prst="ellipse">
            <a:avLst/>
          </a:prstGeom>
          <a:solidFill>
            <a:schemeClr val="bg1"/>
          </a:solidFill>
          <a:ln w="57150">
            <a:solidFill>
              <a:srgbClr val="00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600" b="1">
                <a:solidFill>
                  <a:srgbClr val="FF66FF"/>
                </a:solidFill>
                <a:cs typeface="B Titr" panose="00000700000000000000" pitchFamily="2" charset="-78"/>
              </a:rPr>
              <a:t>کارائي ضعيف</a:t>
            </a:r>
            <a:endParaRPr lang="en-US" sz="2600" b="1">
              <a:solidFill>
                <a:srgbClr val="FF66FF"/>
              </a:solidFill>
              <a:cs typeface="B Titr" panose="00000700000000000000"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FFFFFF"/>
      </a:dk1>
      <a:lt1>
        <a:sysClr val="window" lastClr="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6169</TotalTime>
  <Words>18467</Words>
  <Application>Microsoft Office PowerPoint</Application>
  <PresentationFormat>Custom</PresentationFormat>
  <Paragraphs>1389</Paragraphs>
  <Slides>240</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240</vt:i4>
      </vt:variant>
    </vt:vector>
  </HeadingPairs>
  <TitlesOfParts>
    <vt:vector size="250" baseType="lpstr">
      <vt:lpstr>Arial</vt:lpstr>
      <vt:lpstr>B Mitra</vt:lpstr>
      <vt:lpstr>B Nazanin</vt:lpstr>
      <vt:lpstr>B Titr</vt:lpstr>
      <vt:lpstr>Calibri</vt:lpstr>
      <vt:lpstr>Mitra</vt:lpstr>
      <vt:lpstr>Times New Roman</vt:lpstr>
      <vt:lpstr>Wingdings</vt:lpstr>
      <vt:lpstr>Default Design</vt:lpstr>
      <vt:lpstr>Equation</vt:lpstr>
      <vt:lpstr>PowerPoint Presentation</vt:lpstr>
      <vt:lpstr>هدف کلي درس:</vt:lpstr>
      <vt:lpstr>اهداف رفتاري کل درس: </vt:lpstr>
      <vt:lpstr>فصل اول: کليات</vt:lpstr>
      <vt:lpstr>PowerPoint Presentation</vt:lpstr>
      <vt:lpstr>هدف مديريت مالي: </vt:lpstr>
      <vt:lpstr>هدف اصلي بنگاههاي اقتصادي:</vt:lpstr>
      <vt:lpstr>PowerPoint Presentation</vt:lpstr>
      <vt:lpstr>PowerPoint Presentation</vt:lpstr>
      <vt:lpstr>هدف های مدیریت مالی:</vt:lpstr>
      <vt:lpstr>PowerPoint Presentation</vt:lpstr>
      <vt:lpstr>وظايف مدير مالي:</vt:lpstr>
      <vt:lpstr>PowerPoint Presentation</vt:lpstr>
      <vt:lpstr>فرمول های فصل 1</vt:lpstr>
      <vt:lpstr>فصل دوم: ارزش زماني پول</vt:lpstr>
      <vt:lpstr>PowerPoint Presentation</vt:lpstr>
      <vt:lpstr>دليل وجود ارزش زماني براي پول</vt:lpstr>
      <vt:lpstr>PowerPoint Presentation</vt:lpstr>
      <vt:lpstr>بنا براين رابطه کلي زير همواره وجود دارد:</vt:lpstr>
      <vt:lpstr>مثال1: اگر امروز 150000  ريال با نرخ بهره 12 درصد سرمايه گذاري شود، پس از 4 سال جمع اصل و سود سرمايه گذاري چقدر مي شود؟</vt:lpstr>
      <vt:lpstr>PowerPoint Presentation</vt:lpstr>
      <vt:lpstr>مثال2: آقای دلشاد برای تامين هزینه تحصیلی فرزند خود که هم اکنون 6 سال دارد اقدام به افتتاح حساب پس انداز سرمایه گذاری بلند نموده سود این حساب در پایان هر سال با بهره 18% محاسبه و به همان حساب واریز میگردد.آقای دلشاد امروز مبلغ 1000000 ریال به این حساب واریز نمود. مبلغ موجودی این حساب پس از 12 سال (سر رسید) به هنگام ورود فرزند آقای دلشاد چه مبلغی خواهد بود؟</vt:lpstr>
      <vt:lpstr>قانون 72 و 69 : قانون دوبرابر ساختن پول</vt:lpstr>
      <vt:lpstr>ارزش فعلي يک قسط</vt:lpstr>
      <vt:lpstr>مثال3: اگر 3 سال ديگر به شما 150000  ريال بدهند، با نرخ بهره 12 درصد ارزش فعلي اين پول چقدر است؟</vt:lpstr>
      <vt:lpstr>PowerPoint Presentation</vt:lpstr>
      <vt:lpstr>مثال4: با نرخ بهره 10 درصد چند سال طول مي كشد تا 100000 ريال تبديل به 133100 ريال شود؟   براي حل اين مسئله بايد در رابطه زير، اعداد مختلف را بجای n قرار دهيد تا به جواب مورد نظر برسيد. </vt:lpstr>
      <vt:lpstr>PowerPoint Presentation</vt:lpstr>
      <vt:lpstr>مثال3: اگر 3 سال ديگر به  150000  ريال پول نياز داشته باشيد، با نرخ بهره 12 درصد امروز چقدر بايد سرمايه گذاري كنيد تا پس از 3 سال به پول مورد نظر خود برسيد؟</vt:lpstr>
      <vt:lpstr>مثال 5: با چه نرخ بـهره اي پـس از 3 سال 100000 ريال تبـديل به 133100 ريال مي شود؟  براي حل اين مسئله بايد در رابطه زير، اعداد مختلف را بجاي  i قرار دهيد تا به جواب مورد نظر برسيد. </vt:lpstr>
      <vt:lpstr>PowerPoint Presentation</vt:lpstr>
      <vt:lpstr>اقساط مساوی سالیانه (Annuity)</vt:lpstr>
      <vt:lpstr>ارزش آتي (ارزش آينده) چند قسط مساوي </vt:lpstr>
      <vt:lpstr>مثال 6 : ارزش آتي 4 قسط مساوي 25000 ريالي با نرخ بهره 10 درصد چقدر مي شود؟</vt:lpstr>
      <vt:lpstr>PowerPoint Presentation</vt:lpstr>
      <vt:lpstr>مثال 7 : تا 5 سال آینده میخواهین مبلغ 1500 واحد پولی پس انداز کنیم اگرنرخ بهره 7% باشد، در پایان مدت چه مقدار  میتوانیم برداشت نماییم؟</vt:lpstr>
      <vt:lpstr>PowerPoint Presentation</vt:lpstr>
      <vt:lpstr>PowerPoint Presentation</vt:lpstr>
      <vt:lpstr>ارزش فعلي (ارزش حال) چند قسط مساوي:</vt:lpstr>
      <vt:lpstr>مثال 8 : ارزش فعلي 6  قسط مساوي چند ريالي با  نرخ بهره 8 درصد 83212  ريال مي شود؟</vt:lpstr>
      <vt:lpstr>مثال 9: ارزش فعلي 4 قسط مساوي 25000 ريالي با نرخ بهره 10 درصد چقدر مي شود؟</vt:lpstr>
      <vt:lpstr>PowerPoint Presentation</vt:lpstr>
      <vt:lpstr> مثال 9 : ارزش فعلي 4 قسط مساوي 25000 ريالي با چه نرخ بهره اي 80992 ريال ميشود؟  </vt:lpstr>
      <vt:lpstr>PowerPoint Presentation</vt:lpstr>
      <vt:lpstr>مثال8: ارزش فعلي چند قسط مساوي 25000 ريالي با  نرخ بهره  8 درصد 99818 ريال مي شود؟</vt:lpstr>
      <vt:lpstr>PowerPoint Presentation</vt:lpstr>
      <vt:lpstr>PowerPoint Presentation</vt:lpstr>
      <vt:lpstr>                                    5.2064                           7                                      3.9927                       X + 4                                     3.3121                           4  اكنون تفاوت اعداد بالائي و پائيني هر كدام از ستونهاي فوق را در صورت دو كسر و تفاوت اعداد وسطي با اعداد پائيني را در مخرج دو كسر نوشته و آن دو كسر را مساوي قرار دهيد جواب  X  بدست خواهد آمد. بصورت زير:</vt:lpstr>
      <vt:lpstr>PowerPoint Presentation</vt:lpstr>
      <vt:lpstr>PowerPoint Presentation</vt:lpstr>
      <vt:lpstr>ارزش فعلي و ارزش آتي چند قسط نامساوي (جريانهاي نقدينه متغير)</vt:lpstr>
      <vt:lpstr>مثال11: در صورتيكه وجوه دريافتي يك شخص در پايان سال اول 5000 ريال، سال دوم 8500 ريال، سال سوم 7000 ريال و سال چهارم 12000 ريال باشد، ارزش فعلي آنها با نرخ بهره 10 درصد چقدر مي شود؟ براي حل اين مسئله بايد ارزش فعلي هركدام از اعداد را بدست آوريم و سپس اعداد بدست آمده را با هم جمع كنيم.</vt:lpstr>
      <vt:lpstr>مي توان تمام موارد فوق را بصورت زير بطور يك جا محاسبه كرد:</vt:lpstr>
      <vt:lpstr>مثال12: با توجه به اطلاعات مثال 11 ارزش آتي وجوه دريافتي پس از گذشت 4 سال از تاريخ دريافت اولين قسط، چقدر مي شود؟</vt:lpstr>
      <vt:lpstr>PowerPoint Presentation</vt:lpstr>
      <vt:lpstr>جریان نقدینه ساده: چهار الگوی جریان ساده نقدینه وجود دارد که میتوانیم بدون استفاده از جدول، نرخ بهره را محاسبه نماییم. الگوی اول: فرض کنید فردی پول قرض وتعهد میکند که هر سال برای مادام العمر مقدار مشخصی بهره پرداخت کند. این قسط دایمی است و نوع متداولی از وام نیست. نرخ بهره برابر است با:   الگوی اول: فرض کنید فردی وام دریافت و ظرف مدت یکسال و یا کمتر با یک پرداخت تسویه میکند. نرخ بهره از طریق ذیل محاسبه می گردد: F= p(1+i)                                               F= p+ip                                                 F-p = ip                                                 </vt:lpstr>
      <vt:lpstr>الگوی چهارم: ارزش فعلي جريانهاي نقدينه داراي نرخ رشد:</vt:lpstr>
      <vt:lpstr>حالت اول: نرخ رشد با نرخ بهره برابر است. در صورتيكه نرخ رشد جریان نقدینه با نرخ بهره برابر باشد، براي محاسبه ارزش فعلي چند قسط كه داراي نرخ رشد هستند، از رابطه زير استفاده ميشود:</vt:lpstr>
      <vt:lpstr>PowerPoint Presentation</vt:lpstr>
      <vt:lpstr>حالت دوم: نرخ رشد با نرخ بهره برابر نيست. در صورتيكه نرخ رشد جریان نقدینه با نرخ بـهره برابر نباشد، براي محاسبه ارزش فعلي چند قسط كه داراي نرخ رشد هستند، از رابطه زير استفاده مي شود:</vt:lpstr>
      <vt:lpstr>PowerPoint Presentation</vt:lpstr>
      <vt:lpstr>فرمول های فصل 2</vt:lpstr>
      <vt:lpstr>فرمول های فصل 2</vt:lpstr>
      <vt:lpstr>تمرينها: 1 ـ با فرض نرخ بهره 1.25% در ماه چه مقدار بايد هر ماه قسط پرداخت شود تا وام 2000 واحد پولي در 18 ماه مستهلك شود؟</vt:lpstr>
      <vt:lpstr>2 ـ فرض كنيد كه 20000 واحد پولي را با نرخ 12% سرمايه گذاري مي كنيد. اگر بخواهيد هر سال 3540 واحد پولي از اصل و فرع را برداشت و خرج كنيد، اصل و فرع چند سال مخارج شما را تامين خواهد كرد؟</vt:lpstr>
      <vt:lpstr>3 ـ ارزش يك سند قرضه در حال حاضر 930 واحد پولي است و در سررسيد آن كه يك سال بعد از زمان حال است، 1000 واحد پولي به دارنده پرداخت مي شود، نرخ بهره سالانه يا نرخ بازده آن را محاسبه كنيد.</vt:lpstr>
      <vt:lpstr>4 ـ ارزش يك سند قرضه امروز قيمتي برابر 950 واحد پولي دارد و در سررسيد آن كه شش ماه ديگر است، 1000 واحد پولي به دارنده پرداخت مي شود، نرخ بهره سالانه يا نرخ بازده (سالانه) آن را محاسبه كنيد. </vt:lpstr>
      <vt:lpstr>PowerPoint Presentation</vt:lpstr>
      <vt:lpstr>6 ـ ارزش آتي سرمايه گذاري سالانه 100 واحد پولي از آخر سال اول به مدت 5 سال با فرض نرخ بهره 8% چه مقدار مي باشد؟</vt:lpstr>
      <vt:lpstr>PowerPoint Presentation</vt:lpstr>
      <vt:lpstr>7 ـ اگر امروز 1000 واحد پولي در يك حساب پس انداز كه 8% در سال بهره مي دهد سپرده گذاري كرده و هيچ برداشتي نداشته باشيد، پس از 6 سال چه مقدار در حساب شما پول وجود خواهد داشت؟</vt:lpstr>
      <vt:lpstr>چند نمونه سئوال امتحاني 1 ـ شخصي برنامه ريزي كرده است كه طي 3 سال آينده سالي 1000 ريال پس انداز كند. پس انداز ايشان سالانه 15 درصد سود دريافت مي كند. پس از 3 سال چقدر مي تواند از بانك برداشت كند؟</vt:lpstr>
      <vt:lpstr>PowerPoint Presentation</vt:lpstr>
      <vt:lpstr>2- فرض كنيد نرخ بهره 17 درصد است. سرمايه گذار براي اوراق بهاداري كه يكسال ديگر 20000 ريال پرداخت مي كند امروز بايد چه مبلغي بپردازد؟ </vt:lpstr>
      <vt:lpstr>3 ـ اگر 10000 واحد پولي را با نرخ 17 درصد در سال سرمايه گذاري كنيد، پس از سه سال چقدر پول خواهيد داشت؟</vt:lpstr>
      <vt:lpstr>4 ـ آقاي كريمي در ابتداي سال 1379 مبلغ (دويست هزار) 200000 واحد پولي را در بانك الف سرمايه گذاري كرد. در پايان سال 1382 پول نامبرده به 314704 رسيد. سود سالانه حاصل از اين سرمايه گذاري چقدر بوده است؟ </vt:lpstr>
      <vt:lpstr>PowerPoint Presentation</vt:lpstr>
      <vt:lpstr>5 ـ آقاي حسيني مي تواند پول خود را با نرخ 17 درصد سرمايه گذاري كند. ايشان پس از سه سال به (پانصد هزار) 500000 واحد پولي نياز دارد. اكنون ايشان بايد چه مبلغي سرمايه گذاري كند تا به مبلغ مورد نظر خود در سه سال بعد برسد؟</vt:lpstr>
      <vt:lpstr>فصل سوم: قيمت اوراق بهادار</vt:lpstr>
      <vt:lpstr>PowerPoint Presentation</vt:lpstr>
      <vt:lpstr>قيمتها و ارزش فعلي  </vt:lpstr>
      <vt:lpstr>اوراق بهادار با درآمد ثابت </vt:lpstr>
      <vt:lpstr>مثال: ارزش اوراق قرضه 100000 ريالي 10 درصدي  4 ساله كه سود آن در پايان هر سال پرداخت مي شود، بصورت زير محاسبه مي شود: (فرض كنيد نرخ بازده بازار براي اوراق قرضه مشابه 9% است.) </vt:lpstr>
      <vt:lpstr>PowerPoint Presentation</vt:lpstr>
      <vt:lpstr>اوراق بهادار با درآمد متغير</vt:lpstr>
      <vt:lpstr>PowerPoint Presentation</vt:lpstr>
      <vt:lpstr>اكنون مي توانيم براي محاسبه قيمت سهام از فرمول ارزش فعلي اقساط مساوي، كه در فصل قبل بيان گرديد، استفاده نمائيم: </vt:lpstr>
      <vt:lpstr>PowerPoint Presentation</vt:lpstr>
      <vt:lpstr>مثال1: انتظار مي رود سود سهام شركت نيكان در سال آتي 260 ريال و بازده مورد انتظار سهامداران از سهام شركت مزبور 13% باشد. قيمت سهام اين شركت را محاسبه كنيد.</vt:lpstr>
      <vt:lpstr>محاسبه قيمت سهام در مواقعي كه سود سهام با نرخ ثابت رشد مي كند (الگوي رشد ثابت) </vt:lpstr>
      <vt:lpstr>مثال2: با توجه به مفروضات سئوال قبل در صورتي كه نرخ رشد سود سهام شركت نيكان 3% باشد، قيمت سهام اين شركت را محاسبه كنيد.</vt:lpstr>
      <vt:lpstr>محاسبه قيمت سهام در مواقعي كه سود سهام با نرخ ثابت رشد نمي كند. (الگوي رشد متغير)</vt:lpstr>
      <vt:lpstr>مثال3: انتظار مي رود سود سهام شركت نيكان در سال آتي 260 ريال و بازده مورد انتظار سهامداران از شركت مزبور 13% باشد. اگر سود سهام اين شركت از سال آتي به مدت 2 سال با نرخ 10% و سپس براي هميشه با نرخ 3% رشد كند، قيمت سهام اين شركت را محاسبه كنيد.</vt:lpstr>
      <vt:lpstr>PowerPoint Presentation</vt:lpstr>
      <vt:lpstr>PowerPoint Presentation</vt:lpstr>
      <vt:lpstr>فرضيه بازار كارا </vt:lpstr>
      <vt:lpstr>PowerPoint Presentation</vt:lpstr>
      <vt:lpstr>PowerPoint Presentation</vt:lpstr>
      <vt:lpstr>PowerPoint Presentation</vt:lpstr>
      <vt:lpstr>فرمول های فصل 3</vt:lpstr>
      <vt:lpstr>تمرينهاي كتاب  1 – فرض كنيد اوراق بهاداري كه سررسيد آن يك سال ديگر است و در سررسيد 1000 واحد پولي پرداخت مي كند را امروز به قيمت 93/925 واحد خريداري كرده‌ايد، نرخ بهره اين اوراق بهادار چقدر است؟ </vt:lpstr>
      <vt:lpstr>2 – فرض كنيد نرخ بهره 12% در سال است: الف) سرمايه گذار براي اوراق بهاداري كه يك سال ديگر 1000 واحد پولي پرداخت مي كند، امروز چه مبلغي بايد بپردازد؟</vt:lpstr>
      <vt:lpstr>3 – شركتي انتـظار مي رود كه براي هر سـهم عادي در سال آينده 2 واحد پولي سود سهام ارائه كند. قيمت جاري هر سهم شركت 40 واحد پولي است. سرمايه گذاران انتظار دارند كه سـود سهام شركت به مدت نامحدود ساليانه 4% رشد كند:  الف) چه نرخ بازدهي سرمايه گذاران از سهام شركت انتظار دارند؟</vt:lpstr>
      <vt:lpstr>4 – قيمت سهام شرکتي در حال حاضر 20 واحد پولي است. پيش بيني مي شود كه سود سهام جاري شركت كه 2 واحد پولي است، با نرخ 10% در 2 سال آينده كاهش و پس از آن با نرخ 5% در سال به مدت زمان نامحدود رشد كند: الف) اگر سرمايه گذاري خواهان 15% نرخ بازده باشد، سهام را بايد به چه قيمتي بفروشد؟ سود سهام مورد انتظار در سال 1 ( D1  ) 1.8 =(2 x 90% سود سهام مورد انتظار در سال 2 ( D2  )  1.62 = 1.8 x 90% سود سهام مورد انتظار در سال 3 ( D3  ) 1.62 x105%= 1.701</vt:lpstr>
      <vt:lpstr>چند نمونه سئوال امتحاني</vt:lpstr>
      <vt:lpstr>2- سود سهام جاري (D1) شركت نگار 4000 ريال است. انتظار مي رود سود اين شركت براي مدت يك سال 10 درصد و بعد از آن بطور مداوم با نرخ  5 درصد رشد كند در صورتيكه نرخ بازده مورد انتظار اين شركت  18 درصد باشد سهام آن چقــــدر مي ارزد؟</vt:lpstr>
      <vt:lpstr>PowerPoint Presentation</vt:lpstr>
      <vt:lpstr>PowerPoint Presentation</vt:lpstr>
      <vt:lpstr>فصل چهارم: مخاطره و بازده </vt:lpstr>
      <vt:lpstr>PowerPoint Presentation</vt:lpstr>
      <vt:lpstr>PowerPoint Presentation</vt:lpstr>
      <vt:lpstr>مخاطره و اندازه گيري مخاطره </vt:lpstr>
      <vt:lpstr>PowerPoint Presentation</vt:lpstr>
      <vt:lpstr>توزیع احتمالی</vt:lpstr>
      <vt:lpstr>امید ریاضی</vt:lpstr>
      <vt:lpstr>PowerPoint Presentation</vt:lpstr>
      <vt:lpstr>مثال1: فرض كنيد قيمت جاري هر برگ سهام عادي شركت سروستان 500 ريال است و قيمت سال آتي آن به احتمال 20% مبلغ 400 ريال، به احتمال 50% مبلغ 550 ريال و به احتمال 30% مبلغ 600 ريال است. مطلوبست محاسبه انحراف معيار نرخ بازده.</vt:lpstr>
      <vt:lpstr>PowerPoint Presentation</vt:lpstr>
      <vt:lpstr>PowerPoint Presentation</vt:lpstr>
      <vt:lpstr>PowerPoint Presentation</vt:lpstr>
      <vt:lpstr>PowerPoint Presentation</vt:lpstr>
      <vt:lpstr>قاعده ميانگين – واريانس </vt:lpstr>
      <vt:lpstr>مخاطره مجموعه دارائي و پراكنده سازي يا متنوع ساختن دارائيها </vt:lpstr>
      <vt:lpstr>فرض كنيد سه نفر قصد سرمايه گذاري دارند. نفر اول تمامي پول خود را در سهام شركت تاكسيراني، شخص دوم تمامي پول خود را در سهام شركت اتوبوسراني و شخص سوم پول خود را بالسويه در سهام دو شركت سرمايه گذاري مي كند. ضمنا فرض كنيد شركت تاكسيراني در شرايط رونق 40% سود مي كند ولي در شرايط ركود 20% زيان مي دهد. و شركت اتوبوسراني كاملا برعكس است، يعني در شرايط رونق 20% زيان مي كند اما در شرايط ركود 40% سود مي دهد. احتمال وقوع رونق يا ركود را 50% در نظر بگيريد. با اين مفروضات وضعيت بازده اين سه نفر بصورت زير خواهد بود:</vt:lpstr>
      <vt:lpstr>PowerPoint Presentation</vt:lpstr>
      <vt:lpstr>PowerPoint Presentation</vt:lpstr>
      <vt:lpstr>مخاطره و نرخ بازده مجموعه دارائيها</vt:lpstr>
      <vt:lpstr>متنوع ساختن مجموعه سرمايه گذاري، ريسك سرمايه گذاري (كه با انحراف معيار اندازه گيري مي شود) را كاهش مي دهد. در دنياي واقعي هر چه تعداد سهام موجود در در مجموعه سرمايه گذاري بيشتر باشد، ريسك مجموعه به ميزان بيشتري كاهش مي يابد اما اضافه نمودن تعداد بسيار زيادي اوراق بهادار در مجموعه، ريسك سرمايه گذاري را بطور كامل حذف نمي كند بلكه ميزاني از مخاطره هميشه وجود دارد. اين مخاطره باقيمانده را مخاطره كلي بازار مي نامند. . نمودار زير اين وضعيت را نشان مي دهد:</vt:lpstr>
      <vt:lpstr>بتا به عنوان معيار اندازه گيري مخاطره </vt:lpstr>
      <vt:lpstr>PowerPoint Presentation</vt:lpstr>
      <vt:lpstr>PowerPoint Presentation</vt:lpstr>
      <vt:lpstr>خط بازار سهام </vt:lpstr>
      <vt:lpstr>PowerPoint Presentation</vt:lpstr>
      <vt:lpstr>PowerPoint Presentation</vt:lpstr>
      <vt:lpstr>مثال2: اگر نرخ بازده مورد انتظار بازار 18% ، نرخ بازده بدون ريسك 12% و بتاي شركت نگين 1.2 باشد، نرخ بازده مورد انتظار سهام شركت نگين چقدر است؟ </vt:lpstr>
      <vt:lpstr>مثال3: انتظار مي رود سود سهام شركت نيكان در سال آتي 360 ريال، بازده مورد انتظار 20%  و بتاي شركت مزبور 0.9 باشد. چنانچه نرخ بازده بدون ريسك 14%  و نرخ رشد سهام شركت 5% باشد، قيمت سهام اين شركت را محاسبه كنيد.</vt:lpstr>
      <vt:lpstr>فرمول های فصل 4</vt:lpstr>
      <vt:lpstr>تمرينهاي كتاب</vt:lpstr>
      <vt:lpstr>الف) نرخ بازده مورد انتظار و انحراف معيار نرخ بازده را براي سرمايه گذاري در يك سهم محاسبه كنيد.</vt:lpstr>
      <vt:lpstr>ب) نرخ بازده مورد انتظار و انحراف معيار نرخ بازده را براي سرمايه گذاري در 100 سهم محاسبه كنيد. </vt:lpstr>
      <vt:lpstr>2 ـ فرض كنيد نرخ بهره بدون مخاطره 7%  و بتاي سرمايه گذاري بدون مخاطره صفر است. نرخ بازده مورد انتظار براي سهامي با بتاي برابر يك، 12% مي باشد.  الف) خط بازار سهام را رسم كنيد. </vt:lpstr>
      <vt:lpstr>ج) شما به فكر خريد سهامي با قيمت جاري 40 واحد پولي مي باشيد و انتظار داريد سال آينده 2.4 واحد پولي سود نقدي به دست آوريد و سهام را به قيمت 42 واحد پولي بفروشيد. نرخ بازده مورد انتظار براي نگهداري سهام به مدت يكسال چقد راست؟</vt:lpstr>
      <vt:lpstr>3 ـ نرخ بهره بدون مخاطره 8% و جايزه پذيرش مخاطره بازار 6% مي باشد. با استفاده از معادله الگوي قيمت گذاري دارائيهاي سرمايه اي: الف) خط بازار سهام را رسم كنيد.</vt:lpstr>
      <vt:lpstr>چند نمونه سئوال امتحاني</vt:lpstr>
      <vt:lpstr>2 ـ سود سهام سال جاري شركت شبنم 340 ريال، نرخ بازده مورد انتظار بازار 15 درصد، نرخ بازده بدون ريسك 7 درصد، نرخ رشد شركت 3% و بتاي اين شركت 2/1 است. قيمت سهام شركت در حال حاضر چقدر است؟ </vt:lpstr>
      <vt:lpstr>3 ـ اگر نرخ بازده كل بازار 18 درصد باشد، نرخ بازده مورد انتظار سهام شركت گلستان كه بتاي آن يك است چقدر است؟</vt:lpstr>
      <vt:lpstr>4 ـ سود سهام سال جاري ( D1)  شركت شبنم 510 (پانصد و ده) ريال، نرخ بازده مورد انتظار بازار 15 درصد، نرخ بازده بدون ريسك 7 درصد، نرخ رشد شركت 3% و بتاي اين شركت 2/1 است. قيمت سهام شركت در حال حاضر چقدر است؟ </vt:lpstr>
      <vt:lpstr>5- انتظار مي رود سود جاري هر سهم عادي شركت نگار 450 ريال و نرخ رشد سالانه آن 4 درصد باشد. در صورتيكه بتاي اين شركت 2/1 نرخ بازده بدون ريسك 8 درصد و نرخ بازده مورد انتظار سهامي با بتاي يك  15 در صد باشد، نرخ بازده مورد انتظار سهام اين شركت چقدر است؟</vt:lpstr>
      <vt:lpstr>PowerPoint Presentation</vt:lpstr>
      <vt:lpstr>PowerPoint Presentation</vt:lpstr>
      <vt:lpstr>PowerPoint Presentation</vt:lpstr>
      <vt:lpstr>PowerPoint Presentation</vt:lpstr>
      <vt:lpstr>10- شركت بهاران در سال گذشته 4000 ريال سود سهام پرداخت كرده است. انتظار مي رود سود اين شركت براي سال جاري 10 درصد كاهش داشته باشد اما بعد از آن بطور مداوم با نرخ 2 درصد افزايش پيداكند. در صورتيكه بتاي شركت 5/1 نرخ بازده بازار 15 درصد و نرخ بازده بدون ريسك 9 درصد باشد سهام آن چقدر مي ارزد؟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فصل پنجم: هزينه سرمايه </vt:lpstr>
      <vt:lpstr>PowerPoint Presentation</vt:lpstr>
      <vt:lpstr>PowerPoint Presentation</vt:lpstr>
      <vt:lpstr>مفهوم هزينه سرمايه</vt:lpstr>
      <vt:lpstr>موارد استفاده از هزينه سرمايه </vt:lpstr>
      <vt:lpstr>PowerPoint Presentation</vt:lpstr>
      <vt:lpstr>فرمول كلي محاسبه نرخ هزينه سرمايه </vt:lpstr>
      <vt:lpstr>تعيين نرخ هزينه بدهيها </vt:lpstr>
      <vt:lpstr>PowerPoint Presentation</vt:lpstr>
      <vt:lpstr>PowerPoint Presentation</vt:lpstr>
      <vt:lpstr>نرخ سود سهام ممتاز </vt:lpstr>
      <vt:lpstr>نرخ سود سهام عادي</vt:lpstr>
      <vt:lpstr>1 – روش نرخهاي بازده تاريخي </vt:lpstr>
      <vt:lpstr>مثال2: اطلاعات مربوط به سهام شركت ندا طي سالهاي 1381 تا 1383 بصورت زير در دست است. در صورتي كه قيمت سهام اين شركت در ابتداي سال 1381 مبلغ 1000 ريال باشد، مطلوبست محاسبه نرخ بازده سالانه سهام شركت در سالهاي مذكور. </vt:lpstr>
      <vt:lpstr>2 – روش پيش بيني سود سهام </vt:lpstr>
      <vt:lpstr>3 – روش استفاده از بتاي سهام </vt:lpstr>
      <vt:lpstr>4 – روش استفاده از نرخهاي وام </vt:lpstr>
      <vt:lpstr>تعيين نسبتها (سهم هر كدام از منابع مالي از كل منابع مالي شركت)  </vt:lpstr>
      <vt:lpstr>محاسبه نرخ هزينه سرمايه</vt:lpstr>
      <vt:lpstr>مثال3: اطلاعات زير در مورد شركت سحاب در دست است:</vt:lpstr>
      <vt:lpstr>PowerPoint Presentation</vt:lpstr>
      <vt:lpstr>PowerPoint Presentation</vt:lpstr>
      <vt:lpstr>PowerPoint Presentation</vt:lpstr>
      <vt:lpstr>PowerPoint Presentation</vt:lpstr>
      <vt:lpstr>روش ديگر محاسبه هزينه سرمايه  </vt:lpstr>
      <vt:lpstr>تمرينهاي كتاب</vt:lpstr>
      <vt:lpstr>PowerPoint Presentation</vt:lpstr>
      <vt:lpstr>PowerPoint Presentation</vt:lpstr>
      <vt:lpstr>PowerPoint Presentation</vt:lpstr>
      <vt:lpstr>4 – صورتهاي مالي زير مربوط به شركت Y مي باشد:</vt:lpstr>
      <vt:lpstr>PowerPoint Presentation</vt:lpstr>
      <vt:lpstr>PowerPoint Presentation</vt:lpstr>
      <vt:lpstr>چند نمونه سئوال امتحاني</vt:lpstr>
      <vt:lpstr>PowerPoint Presentation</vt:lpstr>
      <vt:lpstr>PowerPoint Presentation</vt:lpstr>
      <vt:lpstr>PowerPoint Presentation</vt:lpstr>
      <vt:lpstr>3 – شرکتي 20 درصد منابع مالي خود را از محل اوراق قرضه 10 درصدي، 30 درصد آن را از محل سهام ممتاز 15 درصد و 50 درصد بقيه را از محل سهام عادي تامين کرده است. سود سهام مورد انتظار سال جاري شرکت (D1) 180 ريال، نرخ رشد بلند مدت آن 2% و قيمت هر سهم عادي آن 1000 ريال مي باشد. اگر نرخ ماليات 40 درصد باشد، مطلوبست محاسبه نرخ هزينه سرمايه شرکت. </vt:lpstr>
      <vt:lpstr>فصل ششم: بودجه بندي سرمايه اي</vt:lpstr>
      <vt:lpstr>PowerPoint Presentation</vt:lpstr>
      <vt:lpstr>مفهوم بودجه بندي سرمايه اي </vt:lpstr>
      <vt:lpstr>نحوه محاسبه جريانات نقدي حاصل از طرحهاي سرمايه گذاري  </vt:lpstr>
      <vt:lpstr>PowerPoint Presentation</vt:lpstr>
      <vt:lpstr>PowerPoint Presentation</vt:lpstr>
      <vt:lpstr>PowerPoint Presentation</vt:lpstr>
      <vt:lpstr>PowerPoint Presentation</vt:lpstr>
      <vt:lpstr>روشهاي ارزيابي طرحهاي سرمايه گذاري</vt:lpstr>
      <vt:lpstr>الف) روش خالص ارزش فعلي ( NPV ) </vt:lpstr>
      <vt:lpstr>PowerPoint Presentation</vt:lpstr>
      <vt:lpstr>PowerPoint Presentation</vt:lpstr>
      <vt:lpstr>PowerPoint Presentation</vt:lpstr>
      <vt:lpstr>PowerPoint Presentation</vt:lpstr>
      <vt:lpstr>PowerPoint Presentation</vt:lpstr>
      <vt:lpstr>PowerPoint Presentation</vt:lpstr>
      <vt:lpstr>ب) نرخ بازده داخلي يا دروني ( IRR )</vt:lpstr>
      <vt:lpstr>ملاحظه مي شود كه اگر NPV  طرح با نرخ 13% محاسبه شود، جواب 15981 بدست مي آيد. اكنون مشخص است كه نرخ بازده داخلي عددي است كه از 15% كوچكتر اما از 13% بزرگتر است. اكنون با استفاده از واسطه يابي خطي نرخ بازده داخلي را بدست اوریم:</vt:lpstr>
      <vt:lpstr>PowerPoint Presentation</vt:lpstr>
      <vt:lpstr>ج) دوره برگشت سرمايه (PBP)</vt:lpstr>
      <vt:lpstr>PowerPoint Presentation</vt:lpstr>
      <vt:lpstr>مثال3: شركت گلستان قصد انتخاب و اجراي يكي از طرحهاي زير را دارد: </vt:lpstr>
      <vt:lpstr>د) نرخ بازده حسابداري ( ARR )</vt:lpstr>
      <vt:lpstr>PowerPoint Presentation</vt:lpstr>
      <vt:lpstr>مقايسه سرمايه گذاريهاي با عمر مفيد متفاوت</vt:lpstr>
      <vt:lpstr>PowerPoint Presentation</vt:lpstr>
      <vt:lpstr>PowerPoint Presentation</vt:lpstr>
      <vt:lpstr>تورم و بودجه بندي سرمايه اي</vt:lpstr>
      <vt:lpstr>فرصتهاي سرمايه گذاري مرتبط با هم </vt:lpstr>
      <vt:lpstr>PowerPoint Presentation</vt:lpstr>
      <vt:lpstr>PowerPoint Presentation</vt:lpstr>
      <vt:lpstr>جيره بندي سرمايه اي </vt:lpstr>
      <vt:lpstr>مثال3: طرحهاي سرمايه گذاري كه شركت سپهر مي تواند از بين آنها تعدادي را انتخاب و اجرا نمايد در جدول زير آورده شده است. منابع مالي در دسترس شركت 100000 واحد پولي و سرمايه گذاريهاي مزبور مستقل از همديگر هستند يعني انتخاب يكي موجب تغيير بازده ديگري نمي شود.</vt:lpstr>
      <vt:lpstr>PowerPoint Presentation</vt:lpstr>
      <vt:lpstr>PowerPoint Presentation</vt:lpstr>
      <vt:lpstr>براي مثال شاخص سود آوري طرحهاي مندرج در جدول مثال قبل بصورت زير است:</vt:lpstr>
      <vt:lpstr>مثال 4: شرکت بهار طرحهاي زير را در پيش رو دارد:</vt:lpstr>
      <vt:lpstr>براي پاسخ به اين مسئله بايد طرحها را براساس شاخص سودآوري آنها طبقه بندي کنيم. شاخص سودآوري هرکدام از طرحها در جدول زير آمده است: </vt:lpstr>
      <vt:lpstr>PowerPoint Presentation</vt:lpstr>
      <vt:lpstr>PowerPoint Presentation</vt:lpstr>
      <vt:lpstr>PowerPoint Presentation</vt:lpstr>
    </vt:vector>
  </TitlesOfParts>
  <Company>pso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دانشگاه پيام نور</dc:title>
  <dc:creator>Ali Kabiri</dc:creator>
  <cp:lastModifiedBy>admin</cp:lastModifiedBy>
  <cp:revision>452</cp:revision>
  <dcterms:created xsi:type="dcterms:W3CDTF">2006-08-02T23:20:21Z</dcterms:created>
  <dcterms:modified xsi:type="dcterms:W3CDTF">2020-03-14T19:06:25Z</dcterms:modified>
</cp:coreProperties>
</file>