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62" r:id="rId2"/>
    <p:sldId id="264" r:id="rId3"/>
    <p:sldId id="265" r:id="rId4"/>
    <p:sldId id="268" r:id="rId5"/>
    <p:sldId id="266" r:id="rId6"/>
    <p:sldId id="267" r:id="rId7"/>
    <p:sldId id="269" r:id="rId8"/>
    <p:sldId id="270" r:id="rId9"/>
    <p:sldId id="271" r:id="rId10"/>
    <p:sldId id="272" r:id="rId11"/>
    <p:sldId id="273" r:id="rId12"/>
    <p:sldId id="275" r:id="rId13"/>
    <p:sldId id="277" r:id="rId14"/>
    <p:sldId id="274" r:id="rId15"/>
    <p:sldId id="278" r:id="rId16"/>
    <p:sldId id="276" r:id="rId17"/>
    <p:sldId id="279" r:id="rId18"/>
    <p:sldId id="280" r:id="rId19"/>
    <p:sldId id="28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1238"/>
    <a:srgbClr val="BDE9FC"/>
    <a:srgbClr val="3B6F82"/>
    <a:srgbClr val="E797A1"/>
    <a:srgbClr val="462F21"/>
    <a:srgbClr val="936B61"/>
    <a:srgbClr val="D0B295"/>
    <a:srgbClr val="CE80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73" d="100"/>
          <a:sy n="73" d="100"/>
        </p:scale>
        <p:origin x="90" y="5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D8279-B3B4-4339-A9C5-ACDBDFFEB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463D8D-4442-42CA-A27E-8E63792CC5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5AAE5DD-684E-45BA-9C63-FABC5104710B}"/>
              </a:ext>
            </a:extLst>
          </p:cNvPr>
          <p:cNvSpPr>
            <a:spLocks noGrp="1"/>
          </p:cNvSpPr>
          <p:nvPr>
            <p:ph type="dt" sz="half" idx="10"/>
          </p:nvPr>
        </p:nvSpPr>
        <p:spPr/>
        <p:txBody>
          <a:bodyPr/>
          <a:lstStyle/>
          <a:p>
            <a:fld id="{6AE1A3D7-2F1C-4766-99B6-17E3230C730D}" type="datetimeFigureOut">
              <a:rPr lang="en-US" smtClean="0"/>
              <a:t>4/3/2020</a:t>
            </a:fld>
            <a:endParaRPr lang="en-US"/>
          </a:p>
        </p:txBody>
      </p:sp>
      <p:sp>
        <p:nvSpPr>
          <p:cNvPr id="5" name="Footer Placeholder 4">
            <a:extLst>
              <a:ext uri="{FF2B5EF4-FFF2-40B4-BE49-F238E27FC236}">
                <a16:creationId xmlns:a16="http://schemas.microsoft.com/office/drawing/2014/main" id="{21CB2C59-73A1-4231-8718-8A000F32BE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7EC488-D468-4943-A2C3-EEB285715CB0}"/>
              </a:ext>
            </a:extLst>
          </p:cNvPr>
          <p:cNvSpPr>
            <a:spLocks noGrp="1"/>
          </p:cNvSpPr>
          <p:nvPr>
            <p:ph type="sldNum" sz="quarter" idx="12"/>
          </p:nvPr>
        </p:nvSpPr>
        <p:spPr/>
        <p:txBody>
          <a:bodyPr/>
          <a:lstStyle/>
          <a:p>
            <a:fld id="{4D7B478D-5CF0-4A4D-8AF1-1C15E6AEE107}" type="slidenum">
              <a:rPr lang="en-US" smtClean="0"/>
              <a:t>‹#›</a:t>
            </a:fld>
            <a:endParaRPr lang="en-US"/>
          </a:p>
        </p:txBody>
      </p:sp>
    </p:spTree>
    <p:extLst>
      <p:ext uri="{BB962C8B-B14F-4D97-AF65-F5344CB8AC3E}">
        <p14:creationId xmlns:p14="http://schemas.microsoft.com/office/powerpoint/2010/main" val="1229278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1E768-C098-4839-AE1D-E07F9E7DA4F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A7C8F5-0817-4A8D-88C1-8395F2450B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471CBC-3411-4DC2-A968-7F6A4CAADED0}"/>
              </a:ext>
            </a:extLst>
          </p:cNvPr>
          <p:cNvSpPr>
            <a:spLocks noGrp="1"/>
          </p:cNvSpPr>
          <p:nvPr>
            <p:ph type="dt" sz="half" idx="10"/>
          </p:nvPr>
        </p:nvSpPr>
        <p:spPr/>
        <p:txBody>
          <a:bodyPr/>
          <a:lstStyle/>
          <a:p>
            <a:fld id="{6AE1A3D7-2F1C-4766-99B6-17E3230C730D}" type="datetimeFigureOut">
              <a:rPr lang="en-US" smtClean="0"/>
              <a:t>4/3/2020</a:t>
            </a:fld>
            <a:endParaRPr lang="en-US"/>
          </a:p>
        </p:txBody>
      </p:sp>
      <p:sp>
        <p:nvSpPr>
          <p:cNvPr id="5" name="Footer Placeholder 4">
            <a:extLst>
              <a:ext uri="{FF2B5EF4-FFF2-40B4-BE49-F238E27FC236}">
                <a16:creationId xmlns:a16="http://schemas.microsoft.com/office/drawing/2014/main" id="{9F799233-3FDC-4EE6-AFDE-07FBBE88D2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9C642A-697A-45D3-A162-F8F55987337A}"/>
              </a:ext>
            </a:extLst>
          </p:cNvPr>
          <p:cNvSpPr>
            <a:spLocks noGrp="1"/>
          </p:cNvSpPr>
          <p:nvPr>
            <p:ph type="sldNum" sz="quarter" idx="12"/>
          </p:nvPr>
        </p:nvSpPr>
        <p:spPr/>
        <p:txBody>
          <a:bodyPr/>
          <a:lstStyle/>
          <a:p>
            <a:fld id="{4D7B478D-5CF0-4A4D-8AF1-1C15E6AEE107}" type="slidenum">
              <a:rPr lang="en-US" smtClean="0"/>
              <a:t>‹#›</a:t>
            </a:fld>
            <a:endParaRPr lang="en-US"/>
          </a:p>
        </p:txBody>
      </p:sp>
    </p:spTree>
    <p:extLst>
      <p:ext uri="{BB962C8B-B14F-4D97-AF65-F5344CB8AC3E}">
        <p14:creationId xmlns:p14="http://schemas.microsoft.com/office/powerpoint/2010/main" val="422117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3B13FE-2A73-458A-8153-8237CD89A6B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846F0A-F9DB-47CC-AF15-C66F0CDEC5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C2B37B-BA23-4FF4-AC51-5908544AA11F}"/>
              </a:ext>
            </a:extLst>
          </p:cNvPr>
          <p:cNvSpPr>
            <a:spLocks noGrp="1"/>
          </p:cNvSpPr>
          <p:nvPr>
            <p:ph type="dt" sz="half" idx="10"/>
          </p:nvPr>
        </p:nvSpPr>
        <p:spPr/>
        <p:txBody>
          <a:bodyPr/>
          <a:lstStyle/>
          <a:p>
            <a:fld id="{6AE1A3D7-2F1C-4766-99B6-17E3230C730D}" type="datetimeFigureOut">
              <a:rPr lang="en-US" smtClean="0"/>
              <a:t>4/3/2020</a:t>
            </a:fld>
            <a:endParaRPr lang="en-US"/>
          </a:p>
        </p:txBody>
      </p:sp>
      <p:sp>
        <p:nvSpPr>
          <p:cNvPr id="5" name="Footer Placeholder 4">
            <a:extLst>
              <a:ext uri="{FF2B5EF4-FFF2-40B4-BE49-F238E27FC236}">
                <a16:creationId xmlns:a16="http://schemas.microsoft.com/office/drawing/2014/main" id="{5BDE4861-05D6-41FC-8B2C-28E1C2F867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004544-FE99-4BF9-8EE8-263AAE5836F1}"/>
              </a:ext>
            </a:extLst>
          </p:cNvPr>
          <p:cNvSpPr>
            <a:spLocks noGrp="1"/>
          </p:cNvSpPr>
          <p:nvPr>
            <p:ph type="sldNum" sz="quarter" idx="12"/>
          </p:nvPr>
        </p:nvSpPr>
        <p:spPr/>
        <p:txBody>
          <a:bodyPr/>
          <a:lstStyle/>
          <a:p>
            <a:fld id="{4D7B478D-5CF0-4A4D-8AF1-1C15E6AEE107}" type="slidenum">
              <a:rPr lang="en-US" smtClean="0"/>
              <a:t>‹#›</a:t>
            </a:fld>
            <a:endParaRPr lang="en-US"/>
          </a:p>
        </p:txBody>
      </p:sp>
    </p:spTree>
    <p:extLst>
      <p:ext uri="{BB962C8B-B14F-4D97-AF65-F5344CB8AC3E}">
        <p14:creationId xmlns:p14="http://schemas.microsoft.com/office/powerpoint/2010/main" val="1802965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B6912-8654-45B6-BE94-F29A5BB7CC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EAF5CF-793F-423C-8230-1A0F306AFC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9F14AD-CF62-4EC0-851E-D5DD7AC1B022}"/>
              </a:ext>
            </a:extLst>
          </p:cNvPr>
          <p:cNvSpPr>
            <a:spLocks noGrp="1"/>
          </p:cNvSpPr>
          <p:nvPr>
            <p:ph type="dt" sz="half" idx="10"/>
          </p:nvPr>
        </p:nvSpPr>
        <p:spPr/>
        <p:txBody>
          <a:bodyPr/>
          <a:lstStyle/>
          <a:p>
            <a:fld id="{6AE1A3D7-2F1C-4766-99B6-17E3230C730D}" type="datetimeFigureOut">
              <a:rPr lang="en-US" smtClean="0"/>
              <a:t>4/3/2020</a:t>
            </a:fld>
            <a:endParaRPr lang="en-US"/>
          </a:p>
        </p:txBody>
      </p:sp>
      <p:sp>
        <p:nvSpPr>
          <p:cNvPr id="5" name="Footer Placeholder 4">
            <a:extLst>
              <a:ext uri="{FF2B5EF4-FFF2-40B4-BE49-F238E27FC236}">
                <a16:creationId xmlns:a16="http://schemas.microsoft.com/office/drawing/2014/main" id="{4B32D76B-333E-44E9-8EBF-88190B4C62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E77EED-9988-4F60-82A7-B03CFF88ECEB}"/>
              </a:ext>
            </a:extLst>
          </p:cNvPr>
          <p:cNvSpPr>
            <a:spLocks noGrp="1"/>
          </p:cNvSpPr>
          <p:nvPr>
            <p:ph type="sldNum" sz="quarter" idx="12"/>
          </p:nvPr>
        </p:nvSpPr>
        <p:spPr/>
        <p:txBody>
          <a:bodyPr/>
          <a:lstStyle/>
          <a:p>
            <a:fld id="{4D7B478D-5CF0-4A4D-8AF1-1C15E6AEE107}" type="slidenum">
              <a:rPr lang="en-US" smtClean="0"/>
              <a:t>‹#›</a:t>
            </a:fld>
            <a:endParaRPr lang="en-US"/>
          </a:p>
        </p:txBody>
      </p:sp>
    </p:spTree>
    <p:extLst>
      <p:ext uri="{BB962C8B-B14F-4D97-AF65-F5344CB8AC3E}">
        <p14:creationId xmlns:p14="http://schemas.microsoft.com/office/powerpoint/2010/main" val="3894289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FDC11-9697-400A-BF96-474E42AC15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1C34C4-2812-450F-9FC4-82CC6609E7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18B1D7-B851-44ED-9D1E-62AD5184F439}"/>
              </a:ext>
            </a:extLst>
          </p:cNvPr>
          <p:cNvSpPr>
            <a:spLocks noGrp="1"/>
          </p:cNvSpPr>
          <p:nvPr>
            <p:ph type="dt" sz="half" idx="10"/>
          </p:nvPr>
        </p:nvSpPr>
        <p:spPr/>
        <p:txBody>
          <a:bodyPr/>
          <a:lstStyle/>
          <a:p>
            <a:fld id="{6AE1A3D7-2F1C-4766-99B6-17E3230C730D}" type="datetimeFigureOut">
              <a:rPr lang="en-US" smtClean="0"/>
              <a:t>4/3/2020</a:t>
            </a:fld>
            <a:endParaRPr lang="en-US"/>
          </a:p>
        </p:txBody>
      </p:sp>
      <p:sp>
        <p:nvSpPr>
          <p:cNvPr id="5" name="Footer Placeholder 4">
            <a:extLst>
              <a:ext uri="{FF2B5EF4-FFF2-40B4-BE49-F238E27FC236}">
                <a16:creationId xmlns:a16="http://schemas.microsoft.com/office/drawing/2014/main" id="{7D18DB0A-8B11-43FE-B461-C5AEB7E148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DE6C22-C550-401A-970C-9B3A100408F0}"/>
              </a:ext>
            </a:extLst>
          </p:cNvPr>
          <p:cNvSpPr>
            <a:spLocks noGrp="1"/>
          </p:cNvSpPr>
          <p:nvPr>
            <p:ph type="sldNum" sz="quarter" idx="12"/>
          </p:nvPr>
        </p:nvSpPr>
        <p:spPr/>
        <p:txBody>
          <a:bodyPr/>
          <a:lstStyle/>
          <a:p>
            <a:fld id="{4D7B478D-5CF0-4A4D-8AF1-1C15E6AEE107}" type="slidenum">
              <a:rPr lang="en-US" smtClean="0"/>
              <a:t>‹#›</a:t>
            </a:fld>
            <a:endParaRPr lang="en-US"/>
          </a:p>
        </p:txBody>
      </p:sp>
    </p:spTree>
    <p:extLst>
      <p:ext uri="{BB962C8B-B14F-4D97-AF65-F5344CB8AC3E}">
        <p14:creationId xmlns:p14="http://schemas.microsoft.com/office/powerpoint/2010/main" val="3051468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A2C4B-48D4-4D4D-B365-865F225160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5A33A2-938E-45C0-B1B8-1B5E66A119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BC8E58-F687-4B40-96B4-73FE094F26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DFE9BA-1AC5-4270-85FC-72B713182E49}"/>
              </a:ext>
            </a:extLst>
          </p:cNvPr>
          <p:cNvSpPr>
            <a:spLocks noGrp="1"/>
          </p:cNvSpPr>
          <p:nvPr>
            <p:ph type="dt" sz="half" idx="10"/>
          </p:nvPr>
        </p:nvSpPr>
        <p:spPr/>
        <p:txBody>
          <a:bodyPr/>
          <a:lstStyle/>
          <a:p>
            <a:fld id="{6AE1A3D7-2F1C-4766-99B6-17E3230C730D}" type="datetimeFigureOut">
              <a:rPr lang="en-US" smtClean="0"/>
              <a:t>4/3/2020</a:t>
            </a:fld>
            <a:endParaRPr lang="en-US"/>
          </a:p>
        </p:txBody>
      </p:sp>
      <p:sp>
        <p:nvSpPr>
          <p:cNvPr id="6" name="Footer Placeholder 5">
            <a:extLst>
              <a:ext uri="{FF2B5EF4-FFF2-40B4-BE49-F238E27FC236}">
                <a16:creationId xmlns:a16="http://schemas.microsoft.com/office/drawing/2014/main" id="{6E61D19A-BF7A-425A-A6FA-3AE4D87BFF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8DFF62-296D-4563-9C61-06AF6BAC379D}"/>
              </a:ext>
            </a:extLst>
          </p:cNvPr>
          <p:cNvSpPr>
            <a:spLocks noGrp="1"/>
          </p:cNvSpPr>
          <p:nvPr>
            <p:ph type="sldNum" sz="quarter" idx="12"/>
          </p:nvPr>
        </p:nvSpPr>
        <p:spPr/>
        <p:txBody>
          <a:bodyPr/>
          <a:lstStyle/>
          <a:p>
            <a:fld id="{4D7B478D-5CF0-4A4D-8AF1-1C15E6AEE107}" type="slidenum">
              <a:rPr lang="en-US" smtClean="0"/>
              <a:t>‹#›</a:t>
            </a:fld>
            <a:endParaRPr lang="en-US"/>
          </a:p>
        </p:txBody>
      </p:sp>
    </p:spTree>
    <p:extLst>
      <p:ext uri="{BB962C8B-B14F-4D97-AF65-F5344CB8AC3E}">
        <p14:creationId xmlns:p14="http://schemas.microsoft.com/office/powerpoint/2010/main" val="1657948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7CB04-5845-425F-A641-C3A159AFC94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C4DAB5-8003-4B25-B8E4-F8F39A0B7A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D9D087-0A35-4935-890E-75C04A25BB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E939EF-457A-4935-BCFC-832F7E71D6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4FBA20-5843-4C33-8E88-A1BA1EDAB0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D4BC49-1493-4887-BD9B-CE65D4E56E94}"/>
              </a:ext>
            </a:extLst>
          </p:cNvPr>
          <p:cNvSpPr>
            <a:spLocks noGrp="1"/>
          </p:cNvSpPr>
          <p:nvPr>
            <p:ph type="dt" sz="half" idx="10"/>
          </p:nvPr>
        </p:nvSpPr>
        <p:spPr/>
        <p:txBody>
          <a:bodyPr/>
          <a:lstStyle/>
          <a:p>
            <a:fld id="{6AE1A3D7-2F1C-4766-99B6-17E3230C730D}" type="datetimeFigureOut">
              <a:rPr lang="en-US" smtClean="0"/>
              <a:t>4/3/2020</a:t>
            </a:fld>
            <a:endParaRPr lang="en-US"/>
          </a:p>
        </p:txBody>
      </p:sp>
      <p:sp>
        <p:nvSpPr>
          <p:cNvPr id="8" name="Footer Placeholder 7">
            <a:extLst>
              <a:ext uri="{FF2B5EF4-FFF2-40B4-BE49-F238E27FC236}">
                <a16:creationId xmlns:a16="http://schemas.microsoft.com/office/drawing/2014/main" id="{81BCFD9C-A63F-4EB0-B5C8-D24573FD4D6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3F06A7-F66D-40CA-AF2F-A7CC10A3087C}"/>
              </a:ext>
            </a:extLst>
          </p:cNvPr>
          <p:cNvSpPr>
            <a:spLocks noGrp="1"/>
          </p:cNvSpPr>
          <p:nvPr>
            <p:ph type="sldNum" sz="quarter" idx="12"/>
          </p:nvPr>
        </p:nvSpPr>
        <p:spPr/>
        <p:txBody>
          <a:bodyPr/>
          <a:lstStyle/>
          <a:p>
            <a:fld id="{4D7B478D-5CF0-4A4D-8AF1-1C15E6AEE107}" type="slidenum">
              <a:rPr lang="en-US" smtClean="0"/>
              <a:t>‹#›</a:t>
            </a:fld>
            <a:endParaRPr lang="en-US"/>
          </a:p>
        </p:txBody>
      </p:sp>
    </p:spTree>
    <p:extLst>
      <p:ext uri="{BB962C8B-B14F-4D97-AF65-F5344CB8AC3E}">
        <p14:creationId xmlns:p14="http://schemas.microsoft.com/office/powerpoint/2010/main" val="2225095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9AB69-D1C0-41FC-9627-B8A6D65D07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831270-97EA-4293-A40C-13ED72DEEE2E}"/>
              </a:ext>
            </a:extLst>
          </p:cNvPr>
          <p:cNvSpPr>
            <a:spLocks noGrp="1"/>
          </p:cNvSpPr>
          <p:nvPr>
            <p:ph type="dt" sz="half" idx="10"/>
          </p:nvPr>
        </p:nvSpPr>
        <p:spPr/>
        <p:txBody>
          <a:bodyPr/>
          <a:lstStyle/>
          <a:p>
            <a:fld id="{6AE1A3D7-2F1C-4766-99B6-17E3230C730D}" type="datetimeFigureOut">
              <a:rPr lang="en-US" smtClean="0"/>
              <a:t>4/3/2020</a:t>
            </a:fld>
            <a:endParaRPr lang="en-US"/>
          </a:p>
        </p:txBody>
      </p:sp>
      <p:sp>
        <p:nvSpPr>
          <p:cNvPr id="4" name="Footer Placeholder 3">
            <a:extLst>
              <a:ext uri="{FF2B5EF4-FFF2-40B4-BE49-F238E27FC236}">
                <a16:creationId xmlns:a16="http://schemas.microsoft.com/office/drawing/2014/main" id="{212BD0AB-8048-40FB-A54D-4225F1E47A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212710-A8A9-4495-A4CB-5B78C58B6342}"/>
              </a:ext>
            </a:extLst>
          </p:cNvPr>
          <p:cNvSpPr>
            <a:spLocks noGrp="1"/>
          </p:cNvSpPr>
          <p:nvPr>
            <p:ph type="sldNum" sz="quarter" idx="12"/>
          </p:nvPr>
        </p:nvSpPr>
        <p:spPr/>
        <p:txBody>
          <a:bodyPr/>
          <a:lstStyle/>
          <a:p>
            <a:fld id="{4D7B478D-5CF0-4A4D-8AF1-1C15E6AEE107}" type="slidenum">
              <a:rPr lang="en-US" smtClean="0"/>
              <a:t>‹#›</a:t>
            </a:fld>
            <a:endParaRPr lang="en-US"/>
          </a:p>
        </p:txBody>
      </p:sp>
    </p:spTree>
    <p:extLst>
      <p:ext uri="{BB962C8B-B14F-4D97-AF65-F5344CB8AC3E}">
        <p14:creationId xmlns:p14="http://schemas.microsoft.com/office/powerpoint/2010/main" val="2683074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316601-15D3-44E3-94A2-3DDB999AA840}"/>
              </a:ext>
            </a:extLst>
          </p:cNvPr>
          <p:cNvSpPr>
            <a:spLocks noGrp="1"/>
          </p:cNvSpPr>
          <p:nvPr>
            <p:ph type="dt" sz="half" idx="10"/>
          </p:nvPr>
        </p:nvSpPr>
        <p:spPr/>
        <p:txBody>
          <a:bodyPr/>
          <a:lstStyle/>
          <a:p>
            <a:fld id="{6AE1A3D7-2F1C-4766-99B6-17E3230C730D}" type="datetimeFigureOut">
              <a:rPr lang="en-US" smtClean="0"/>
              <a:t>4/3/2020</a:t>
            </a:fld>
            <a:endParaRPr lang="en-US"/>
          </a:p>
        </p:txBody>
      </p:sp>
      <p:sp>
        <p:nvSpPr>
          <p:cNvPr id="3" name="Footer Placeholder 2">
            <a:extLst>
              <a:ext uri="{FF2B5EF4-FFF2-40B4-BE49-F238E27FC236}">
                <a16:creationId xmlns:a16="http://schemas.microsoft.com/office/drawing/2014/main" id="{9B4ED36B-D770-4192-B0BC-FE69139AC1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2E0AF2-31E0-46D9-89C2-F5D584F22ED8}"/>
              </a:ext>
            </a:extLst>
          </p:cNvPr>
          <p:cNvSpPr>
            <a:spLocks noGrp="1"/>
          </p:cNvSpPr>
          <p:nvPr>
            <p:ph type="sldNum" sz="quarter" idx="12"/>
          </p:nvPr>
        </p:nvSpPr>
        <p:spPr/>
        <p:txBody>
          <a:bodyPr/>
          <a:lstStyle/>
          <a:p>
            <a:fld id="{4D7B478D-5CF0-4A4D-8AF1-1C15E6AEE107}" type="slidenum">
              <a:rPr lang="en-US" smtClean="0"/>
              <a:t>‹#›</a:t>
            </a:fld>
            <a:endParaRPr lang="en-US"/>
          </a:p>
        </p:txBody>
      </p:sp>
    </p:spTree>
    <p:extLst>
      <p:ext uri="{BB962C8B-B14F-4D97-AF65-F5344CB8AC3E}">
        <p14:creationId xmlns:p14="http://schemas.microsoft.com/office/powerpoint/2010/main" val="2196562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2A382-D242-4705-A293-6C87C50E64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5C7394-ECE6-436A-8BBE-D35CE8DB9B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0B5B0D-0DF2-40C4-AE49-0A988FF3FF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10D0FD-53DF-42F3-8804-F75ADF183324}"/>
              </a:ext>
            </a:extLst>
          </p:cNvPr>
          <p:cNvSpPr>
            <a:spLocks noGrp="1"/>
          </p:cNvSpPr>
          <p:nvPr>
            <p:ph type="dt" sz="half" idx="10"/>
          </p:nvPr>
        </p:nvSpPr>
        <p:spPr/>
        <p:txBody>
          <a:bodyPr/>
          <a:lstStyle/>
          <a:p>
            <a:fld id="{6AE1A3D7-2F1C-4766-99B6-17E3230C730D}" type="datetimeFigureOut">
              <a:rPr lang="en-US" smtClean="0"/>
              <a:t>4/3/2020</a:t>
            </a:fld>
            <a:endParaRPr lang="en-US"/>
          </a:p>
        </p:txBody>
      </p:sp>
      <p:sp>
        <p:nvSpPr>
          <p:cNvPr id="6" name="Footer Placeholder 5">
            <a:extLst>
              <a:ext uri="{FF2B5EF4-FFF2-40B4-BE49-F238E27FC236}">
                <a16:creationId xmlns:a16="http://schemas.microsoft.com/office/drawing/2014/main" id="{04BFF637-1A69-479E-9274-0D9C01540B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EB86DC-46F1-4CCA-B9EA-BF09D0978173}"/>
              </a:ext>
            </a:extLst>
          </p:cNvPr>
          <p:cNvSpPr>
            <a:spLocks noGrp="1"/>
          </p:cNvSpPr>
          <p:nvPr>
            <p:ph type="sldNum" sz="quarter" idx="12"/>
          </p:nvPr>
        </p:nvSpPr>
        <p:spPr/>
        <p:txBody>
          <a:bodyPr/>
          <a:lstStyle/>
          <a:p>
            <a:fld id="{4D7B478D-5CF0-4A4D-8AF1-1C15E6AEE107}" type="slidenum">
              <a:rPr lang="en-US" smtClean="0"/>
              <a:t>‹#›</a:t>
            </a:fld>
            <a:endParaRPr lang="en-US"/>
          </a:p>
        </p:txBody>
      </p:sp>
    </p:spTree>
    <p:extLst>
      <p:ext uri="{BB962C8B-B14F-4D97-AF65-F5344CB8AC3E}">
        <p14:creationId xmlns:p14="http://schemas.microsoft.com/office/powerpoint/2010/main" val="1063092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B6C81-1E18-4338-A31A-12F239822C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16C97E-E704-4CE8-A633-97A6DA9024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6CA563D-CC5F-4A9A-A3EF-C4797F5CFD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EC4742-4F84-4C10-BB62-85F89D72335C}"/>
              </a:ext>
            </a:extLst>
          </p:cNvPr>
          <p:cNvSpPr>
            <a:spLocks noGrp="1"/>
          </p:cNvSpPr>
          <p:nvPr>
            <p:ph type="dt" sz="half" idx="10"/>
          </p:nvPr>
        </p:nvSpPr>
        <p:spPr/>
        <p:txBody>
          <a:bodyPr/>
          <a:lstStyle/>
          <a:p>
            <a:fld id="{6AE1A3D7-2F1C-4766-99B6-17E3230C730D}" type="datetimeFigureOut">
              <a:rPr lang="en-US" smtClean="0"/>
              <a:t>4/3/2020</a:t>
            </a:fld>
            <a:endParaRPr lang="en-US"/>
          </a:p>
        </p:txBody>
      </p:sp>
      <p:sp>
        <p:nvSpPr>
          <p:cNvPr id="6" name="Footer Placeholder 5">
            <a:extLst>
              <a:ext uri="{FF2B5EF4-FFF2-40B4-BE49-F238E27FC236}">
                <a16:creationId xmlns:a16="http://schemas.microsoft.com/office/drawing/2014/main" id="{71C55BC2-B6D7-4B15-99FC-753C577D56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5CB9B6-6F01-4ECB-9592-4C25A3CB853C}"/>
              </a:ext>
            </a:extLst>
          </p:cNvPr>
          <p:cNvSpPr>
            <a:spLocks noGrp="1"/>
          </p:cNvSpPr>
          <p:nvPr>
            <p:ph type="sldNum" sz="quarter" idx="12"/>
          </p:nvPr>
        </p:nvSpPr>
        <p:spPr/>
        <p:txBody>
          <a:bodyPr/>
          <a:lstStyle/>
          <a:p>
            <a:fld id="{4D7B478D-5CF0-4A4D-8AF1-1C15E6AEE107}" type="slidenum">
              <a:rPr lang="en-US" smtClean="0"/>
              <a:t>‹#›</a:t>
            </a:fld>
            <a:endParaRPr lang="en-US"/>
          </a:p>
        </p:txBody>
      </p:sp>
    </p:spTree>
    <p:extLst>
      <p:ext uri="{BB962C8B-B14F-4D97-AF65-F5344CB8AC3E}">
        <p14:creationId xmlns:p14="http://schemas.microsoft.com/office/powerpoint/2010/main" val="2859194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331D63-25FD-4F5A-BA41-8079E6B9F6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8D9246-FFFF-49A1-A548-4B95A0A7E8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DE637F-7A1F-4472-85A5-C908B20573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E1A3D7-2F1C-4766-99B6-17E3230C730D}" type="datetimeFigureOut">
              <a:rPr lang="en-US" smtClean="0"/>
              <a:t>4/3/2020</a:t>
            </a:fld>
            <a:endParaRPr lang="en-US"/>
          </a:p>
        </p:txBody>
      </p:sp>
      <p:sp>
        <p:nvSpPr>
          <p:cNvPr id="5" name="Footer Placeholder 4">
            <a:extLst>
              <a:ext uri="{FF2B5EF4-FFF2-40B4-BE49-F238E27FC236}">
                <a16:creationId xmlns:a16="http://schemas.microsoft.com/office/drawing/2014/main" id="{2B6E1700-070B-4206-91A6-CD1CD4AC91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F99D97A-FBBC-46C3-963A-9B63E1C028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7B478D-5CF0-4A4D-8AF1-1C15E6AEE107}" type="slidenum">
              <a:rPr lang="en-US" smtClean="0"/>
              <a:t>‹#›</a:t>
            </a:fld>
            <a:endParaRPr lang="en-US"/>
          </a:p>
        </p:txBody>
      </p:sp>
    </p:spTree>
    <p:extLst>
      <p:ext uri="{BB962C8B-B14F-4D97-AF65-F5344CB8AC3E}">
        <p14:creationId xmlns:p14="http://schemas.microsoft.com/office/powerpoint/2010/main" val="3168601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9000" b="-9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743D26-6BCA-4A45-94D7-499285791B25}"/>
              </a:ext>
            </a:extLst>
          </p:cNvPr>
          <p:cNvSpPr txBox="1"/>
          <p:nvPr/>
        </p:nvSpPr>
        <p:spPr>
          <a:xfrm>
            <a:off x="5186822" y="2576138"/>
            <a:ext cx="2004968" cy="1200329"/>
          </a:xfrm>
          <a:prstGeom prst="rect">
            <a:avLst/>
          </a:prstGeom>
          <a:noFill/>
        </p:spPr>
        <p:txBody>
          <a:bodyPr wrap="square" rtlCol="0">
            <a:spAutoFit/>
          </a:bodyPr>
          <a:lstStyle/>
          <a:p>
            <a:r>
              <a:rPr lang="en-US" sz="7200" dirty="0">
                <a:latin typeface="IranNastaliq" panose="02020505000000020003" pitchFamily="18" charset="0"/>
                <a:cs typeface="IranNastaliq" panose="02020505000000020003" pitchFamily="18" charset="0"/>
              </a:rPr>
              <a:t> </a:t>
            </a:r>
            <a:r>
              <a:rPr lang="fa-IR" sz="7200" dirty="0">
                <a:latin typeface="IranNastaliq" panose="02020505000000020003" pitchFamily="18" charset="0"/>
                <a:cs typeface="IranNastaliq" panose="02020505000000020003" pitchFamily="18" charset="0"/>
              </a:rPr>
              <a:t>جلسه دوم  </a:t>
            </a:r>
            <a:endParaRPr lang="en-US" sz="7200" dirty="0">
              <a:latin typeface="IranNastaliq" panose="02020505000000020003" pitchFamily="18" charset="0"/>
              <a:cs typeface="IranNastaliq" panose="02020505000000020003" pitchFamily="18" charset="0"/>
            </a:endParaRPr>
          </a:p>
        </p:txBody>
      </p:sp>
    </p:spTree>
    <p:extLst>
      <p:ext uri="{BB962C8B-B14F-4D97-AF65-F5344CB8AC3E}">
        <p14:creationId xmlns:p14="http://schemas.microsoft.com/office/powerpoint/2010/main" val="3541618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56718E-9131-4413-8536-ACDE50F270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5878286"/>
          </a:xfrm>
          <a:prstGeom prst="rect">
            <a:avLst/>
          </a:prstGeom>
        </p:spPr>
      </p:pic>
      <p:sp>
        <p:nvSpPr>
          <p:cNvPr id="5" name="TextBox 4">
            <a:extLst>
              <a:ext uri="{FF2B5EF4-FFF2-40B4-BE49-F238E27FC236}">
                <a16:creationId xmlns:a16="http://schemas.microsoft.com/office/drawing/2014/main" id="{DE7462FF-CBD7-4A34-8FC1-67A8658BAC35}"/>
              </a:ext>
            </a:extLst>
          </p:cNvPr>
          <p:cNvSpPr txBox="1"/>
          <p:nvPr/>
        </p:nvSpPr>
        <p:spPr>
          <a:xfrm>
            <a:off x="251927" y="755780"/>
            <a:ext cx="2883159" cy="1015663"/>
          </a:xfrm>
          <a:prstGeom prst="rect">
            <a:avLst/>
          </a:prstGeom>
          <a:noFill/>
        </p:spPr>
        <p:txBody>
          <a:bodyPr wrap="square" rtlCol="0">
            <a:spAutoFit/>
          </a:bodyPr>
          <a:lstStyle/>
          <a:p>
            <a:r>
              <a:rPr lang="fa-IR" sz="6000" dirty="0">
                <a:latin typeface="IranNastaliq" panose="02020505000000020003" pitchFamily="18" charset="0"/>
                <a:cs typeface="MRT_Faraj" panose="03000401000807050201" pitchFamily="66" charset="-78"/>
              </a:rPr>
              <a:t>نقش رستم </a:t>
            </a:r>
            <a:endParaRPr lang="en-US" sz="6000" dirty="0">
              <a:latin typeface="IranNastaliq" panose="02020505000000020003" pitchFamily="18" charset="0"/>
              <a:cs typeface="MRT_Faraj" panose="03000401000807050201" pitchFamily="66" charset="-78"/>
            </a:endParaRPr>
          </a:p>
        </p:txBody>
      </p:sp>
      <p:sp>
        <p:nvSpPr>
          <p:cNvPr id="6" name="Rectangle 5">
            <a:extLst>
              <a:ext uri="{FF2B5EF4-FFF2-40B4-BE49-F238E27FC236}">
                <a16:creationId xmlns:a16="http://schemas.microsoft.com/office/drawing/2014/main" id="{1301A9CE-0B14-4151-8CDE-15AAA83B35F5}"/>
              </a:ext>
            </a:extLst>
          </p:cNvPr>
          <p:cNvSpPr/>
          <p:nvPr/>
        </p:nvSpPr>
        <p:spPr>
          <a:xfrm>
            <a:off x="1300065" y="5934670"/>
            <a:ext cx="9591869" cy="923330"/>
          </a:xfrm>
          <a:prstGeom prst="rect">
            <a:avLst/>
          </a:prstGeom>
        </p:spPr>
        <p:txBody>
          <a:bodyPr wrap="square">
            <a:spAutoFit/>
          </a:bodyPr>
          <a:lstStyle/>
          <a:p>
            <a:pPr algn="just" rtl="1"/>
            <a:r>
              <a:rPr lang="fa-IR" dirty="0">
                <a:cs typeface="B Badr" panose="00000400000000000000" pitchFamily="2" charset="-78"/>
              </a:rPr>
              <a:t>آثار معماري نقش رستم در بر گيرنده استودان هاي كنده شده بر ديواره كوه و كعبه زرتشت است. در سـاختمان كعبـه زرتـشت، از كـلاوه</a:t>
            </a:r>
          </a:p>
          <a:p>
            <a:pPr algn="just" rtl="1"/>
            <a:r>
              <a:rPr lang="fa-IR" dirty="0">
                <a:cs typeface="B Badr" panose="00000400000000000000" pitchFamily="2" charset="-78"/>
              </a:rPr>
              <a:t>هاي كردي الگو گرفته شده است. گفته شده اين ساختمان براي نگهداري اوراق كتاب اوستا ساخته شده بوده است . همچنـين گمـان مـي</a:t>
            </a:r>
          </a:p>
          <a:p>
            <a:pPr algn="just" rtl="1"/>
            <a:r>
              <a:rPr lang="fa-IR" dirty="0">
                <a:cs typeface="B Badr" panose="00000400000000000000" pitchFamily="2" charset="-78"/>
              </a:rPr>
              <a:t>رود نيايشگاهي بوده و در زير آن سرداب داشته است. </a:t>
            </a:r>
            <a:endParaRPr lang="en-US" dirty="0">
              <a:cs typeface="B Badr" panose="00000400000000000000" pitchFamily="2" charset="-78"/>
            </a:endParaRPr>
          </a:p>
        </p:txBody>
      </p:sp>
    </p:spTree>
    <p:extLst>
      <p:ext uri="{BB962C8B-B14F-4D97-AF65-F5344CB8AC3E}">
        <p14:creationId xmlns:p14="http://schemas.microsoft.com/office/powerpoint/2010/main" val="907494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AB6EFF-DE05-42BE-B928-6FDA12E1E9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6" y="471882"/>
            <a:ext cx="12183114" cy="4264090"/>
          </a:xfrm>
          <a:prstGeom prst="rect">
            <a:avLst/>
          </a:prstGeom>
        </p:spPr>
      </p:pic>
      <p:sp>
        <p:nvSpPr>
          <p:cNvPr id="5" name="Rectangle 4">
            <a:extLst>
              <a:ext uri="{FF2B5EF4-FFF2-40B4-BE49-F238E27FC236}">
                <a16:creationId xmlns:a16="http://schemas.microsoft.com/office/drawing/2014/main" id="{4FA066E6-E80C-497C-9CAE-679420957AA9}"/>
              </a:ext>
            </a:extLst>
          </p:cNvPr>
          <p:cNvSpPr/>
          <p:nvPr/>
        </p:nvSpPr>
        <p:spPr>
          <a:xfrm>
            <a:off x="10460103" y="2603927"/>
            <a:ext cx="1638590" cy="1015663"/>
          </a:xfrm>
          <a:prstGeom prst="rect">
            <a:avLst/>
          </a:prstGeom>
          <a:noFill/>
        </p:spPr>
        <p:txBody>
          <a:bodyPr wrap="square" rtlCol="0">
            <a:spAutoFit/>
          </a:bodyPr>
          <a:lstStyle/>
          <a:p>
            <a:r>
              <a:rPr lang="fa-IR" sz="6000" dirty="0">
                <a:latin typeface="IranNastaliq" panose="02020505000000020003" pitchFamily="18" charset="0"/>
                <a:cs typeface="MRT_Faraj" panose="03000401000807050201" pitchFamily="66" charset="-78"/>
              </a:rPr>
              <a:t>پاسارگاد</a:t>
            </a:r>
            <a:endParaRPr lang="en-US" sz="6000" dirty="0">
              <a:latin typeface="IranNastaliq" panose="02020505000000020003" pitchFamily="18" charset="0"/>
              <a:cs typeface="MRT_Faraj" panose="03000401000807050201" pitchFamily="66" charset="-78"/>
            </a:endParaRPr>
          </a:p>
        </p:txBody>
      </p:sp>
      <p:sp>
        <p:nvSpPr>
          <p:cNvPr id="6" name="Rectangle 5">
            <a:extLst>
              <a:ext uri="{FF2B5EF4-FFF2-40B4-BE49-F238E27FC236}">
                <a16:creationId xmlns:a16="http://schemas.microsoft.com/office/drawing/2014/main" id="{F3DCF872-0FB3-4771-8A7E-D6EDD8CE9FFA}"/>
              </a:ext>
            </a:extLst>
          </p:cNvPr>
          <p:cNvSpPr/>
          <p:nvPr/>
        </p:nvSpPr>
        <p:spPr>
          <a:xfrm>
            <a:off x="93306" y="4946312"/>
            <a:ext cx="12005387" cy="1477328"/>
          </a:xfrm>
          <a:prstGeom prst="rect">
            <a:avLst/>
          </a:prstGeom>
        </p:spPr>
        <p:txBody>
          <a:bodyPr wrap="square">
            <a:spAutoFit/>
          </a:bodyPr>
          <a:lstStyle/>
          <a:p>
            <a:pPr algn="r"/>
            <a:r>
              <a:rPr lang="fa-IR" dirty="0">
                <a:cs typeface="B Badr" panose="00000400000000000000" pitchFamily="2" charset="-78"/>
              </a:rPr>
              <a:t>پاسارگاد يا شهر مادر سليمان ، بين راه شيراز و اصفهان قرار دارد و كلاً باغي بوده شامل چندين بنا ، دو كاخ بـا طـرح كـاملاً ايرانـي ، كـه شامل تالاري وسيع و دو عنصر شبيه به ايوان در دو طرف آن دارد . نقشه كل شبيه حرف لاتين است و در دو طرف يكي از ايوانهـا دو اتاق نيز وجود دارد و در مركز آن تالاري با تعداد زيايد ستون قرار دارد . در محوطه آن انواع آبنماهاي فوق العاده زيبا با فواره و حوض وجود دارد . كاخ شرقي اين مجموعه به نام «دروازة پاسارگاد» مشهور است . از درگاه شمال شرقي اين كاخ تنها يك جرز سنگي باقي مانده كـه بـر آن نقش برجسته معروف به «نقش انسان چهاربال» حجاري شده است . اين نقش قديميترين حجاري از دوران هخامنشي است كه تـا كنـون يافت شده است</a:t>
            </a:r>
            <a:endParaRPr lang="en-US" dirty="0">
              <a:cs typeface="B Badr" panose="00000400000000000000" pitchFamily="2" charset="-78"/>
            </a:endParaRPr>
          </a:p>
        </p:txBody>
      </p:sp>
    </p:spTree>
    <p:extLst>
      <p:ext uri="{BB962C8B-B14F-4D97-AF65-F5344CB8AC3E}">
        <p14:creationId xmlns:p14="http://schemas.microsoft.com/office/powerpoint/2010/main" val="396487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7F9ACE-DA66-4DCA-A126-6DD076A4E96F}"/>
              </a:ext>
            </a:extLst>
          </p:cNvPr>
          <p:cNvPicPr>
            <a:picLocks noChangeAspect="1"/>
          </p:cNvPicPr>
          <p:nvPr/>
        </p:nvPicPr>
        <p:blipFill rotWithShape="1">
          <a:blip r:embed="rId2">
            <a:extLst>
              <a:ext uri="{28A0092B-C50C-407E-A947-70E740481C1C}">
                <a14:useLocalDpi xmlns:a14="http://schemas.microsoft.com/office/drawing/2010/main" val="0"/>
              </a:ext>
            </a:extLst>
          </a:blip>
          <a:srcRect t="2794"/>
          <a:stretch/>
        </p:blipFill>
        <p:spPr>
          <a:xfrm>
            <a:off x="5656869" y="0"/>
            <a:ext cx="6535131" cy="4223977"/>
          </a:xfrm>
          <a:prstGeom prst="rect">
            <a:avLst/>
          </a:prstGeom>
        </p:spPr>
      </p:pic>
      <p:pic>
        <p:nvPicPr>
          <p:cNvPr id="5" name="Picture 4">
            <a:extLst>
              <a:ext uri="{FF2B5EF4-FFF2-40B4-BE49-F238E27FC236}">
                <a16:creationId xmlns:a16="http://schemas.microsoft.com/office/drawing/2014/main" id="{EDC4A825-C971-4142-B772-8C7D3D400B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66" y="1767342"/>
            <a:ext cx="5422269" cy="4512064"/>
          </a:xfrm>
          <a:prstGeom prst="rect">
            <a:avLst/>
          </a:prstGeom>
        </p:spPr>
      </p:pic>
      <p:sp>
        <p:nvSpPr>
          <p:cNvPr id="7" name="Rectangle 6">
            <a:extLst>
              <a:ext uri="{FF2B5EF4-FFF2-40B4-BE49-F238E27FC236}">
                <a16:creationId xmlns:a16="http://schemas.microsoft.com/office/drawing/2014/main" id="{83A8CF5F-84CD-4828-83F5-8752B0872693}"/>
              </a:ext>
            </a:extLst>
          </p:cNvPr>
          <p:cNvSpPr/>
          <p:nvPr/>
        </p:nvSpPr>
        <p:spPr>
          <a:xfrm>
            <a:off x="5876434" y="4269887"/>
            <a:ext cx="6096000" cy="2585323"/>
          </a:xfrm>
          <a:prstGeom prst="rect">
            <a:avLst/>
          </a:prstGeom>
        </p:spPr>
        <p:txBody>
          <a:bodyPr>
            <a:spAutoFit/>
          </a:bodyPr>
          <a:lstStyle/>
          <a:p>
            <a:pPr algn="just" rtl="1"/>
            <a:r>
              <a:rPr lang="fa-IR" dirty="0">
                <a:cs typeface="B Badr" panose="00000400000000000000" pitchFamily="2" charset="-78"/>
              </a:rPr>
              <a:t>الگوي چهار باغ الگوي چهار باغ به عنوان يكي از ماندگار ترين ابداعات هخامنشيان در عرصة طراحي يادماني باغ، براي نخستين بار در نيمة دوم قرن ششم ق.م در پاسارگاد پا به منصة ظهور گذاشت. مقبرة كوروش از بناهاي پابرجا در نزديكي پاسارگاد است . مقبره داراي ساختماني از سنگ با سقفي شيبدار و پيـشاني سـنگي سـه گـوش است . بناي مقبره بر سكوي بلندي كه از شش سطح تشكيل شده قرار دارد . هر سطح نسب به سطح پايينتر عقب نشسته و ارتفاعش نيـز كمتـر ميشود . ارتفاع مقبره از رأس تا سطح زمين نزديك به يازده متر است . در ساختمان سكوي آرامگاه و همچنين در قسمت قرنيـز از مـلات گچ استفاده شده است . در بناي اصلي آرامگاه سنگهاي آهكي سفيد بزرگ به وسيلة بستهاي آهني دم چلچلهاي بر روي يكديگر استوار شده اند .</a:t>
            </a:r>
            <a:endParaRPr lang="en-US" dirty="0">
              <a:cs typeface="B Badr" panose="00000400000000000000" pitchFamily="2" charset="-78"/>
            </a:endParaRPr>
          </a:p>
        </p:txBody>
      </p:sp>
    </p:spTree>
    <p:extLst>
      <p:ext uri="{BB962C8B-B14F-4D97-AF65-F5344CB8AC3E}">
        <p14:creationId xmlns:p14="http://schemas.microsoft.com/office/powerpoint/2010/main" val="281502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A56513-4332-4673-94BC-F148F28B347F}"/>
              </a:ext>
            </a:extLst>
          </p:cNvPr>
          <p:cNvPicPr>
            <a:picLocks noChangeAspect="1"/>
          </p:cNvPicPr>
          <p:nvPr/>
        </p:nvPicPr>
        <p:blipFill>
          <a:blip r:embed="rId2"/>
          <a:stretch>
            <a:fillRect/>
          </a:stretch>
        </p:blipFill>
        <p:spPr>
          <a:xfrm>
            <a:off x="1251714" y="0"/>
            <a:ext cx="9837861" cy="6858000"/>
          </a:xfrm>
          <a:prstGeom prst="rect">
            <a:avLst/>
          </a:prstGeom>
        </p:spPr>
      </p:pic>
      <p:sp>
        <p:nvSpPr>
          <p:cNvPr id="2" name="Rectangle 1">
            <a:extLst>
              <a:ext uri="{FF2B5EF4-FFF2-40B4-BE49-F238E27FC236}">
                <a16:creationId xmlns:a16="http://schemas.microsoft.com/office/drawing/2014/main" id="{812B6F05-ECE9-4DAB-B389-3D6A428D903A}"/>
              </a:ext>
            </a:extLst>
          </p:cNvPr>
          <p:cNvSpPr/>
          <p:nvPr/>
        </p:nvSpPr>
        <p:spPr>
          <a:xfrm>
            <a:off x="6571861" y="137240"/>
            <a:ext cx="5707012" cy="830997"/>
          </a:xfrm>
          <a:prstGeom prst="rect">
            <a:avLst/>
          </a:prstGeom>
          <a:noFill/>
        </p:spPr>
        <p:txBody>
          <a:bodyPr wrap="square" rtlCol="0">
            <a:spAutoFit/>
          </a:bodyPr>
          <a:lstStyle/>
          <a:p>
            <a:r>
              <a:rPr lang="fa-IR" sz="4800" dirty="0">
                <a:latin typeface="IranNastaliq" panose="02020505000000020003" pitchFamily="18" charset="0"/>
                <a:cs typeface="MRT_Faraj" panose="03000401000807050201" pitchFamily="66" charset="-78"/>
              </a:rPr>
              <a:t>كاخ آپادانا (آپادانه) در شوش</a:t>
            </a:r>
            <a:endParaRPr lang="en-US" sz="4800" dirty="0">
              <a:latin typeface="IranNastaliq" panose="02020505000000020003" pitchFamily="18" charset="0"/>
              <a:cs typeface="MRT_Faraj" panose="03000401000807050201" pitchFamily="66" charset="-78"/>
            </a:endParaRPr>
          </a:p>
        </p:txBody>
      </p:sp>
      <p:sp>
        <p:nvSpPr>
          <p:cNvPr id="4" name="Rectangle 3">
            <a:extLst>
              <a:ext uri="{FF2B5EF4-FFF2-40B4-BE49-F238E27FC236}">
                <a16:creationId xmlns:a16="http://schemas.microsoft.com/office/drawing/2014/main" id="{6385A6ED-9C1A-4C20-8BEB-1156AF7E347F}"/>
              </a:ext>
            </a:extLst>
          </p:cNvPr>
          <p:cNvSpPr/>
          <p:nvPr/>
        </p:nvSpPr>
        <p:spPr>
          <a:xfrm>
            <a:off x="1359160" y="1105477"/>
            <a:ext cx="6096000" cy="1754326"/>
          </a:xfrm>
          <a:prstGeom prst="rect">
            <a:avLst/>
          </a:prstGeom>
        </p:spPr>
        <p:txBody>
          <a:bodyPr>
            <a:spAutoFit/>
          </a:bodyPr>
          <a:lstStyle/>
          <a:p>
            <a:pPr algn="just" rtl="1"/>
            <a:r>
              <a:rPr lang="fa-IR" dirty="0">
                <a:cs typeface="B Badr" panose="00000400000000000000" pitchFamily="2" charset="-78"/>
              </a:rPr>
              <a:t>قصر هخامنشي در شوش پيش درآمدي بود براي احداث مجموعه سلطنتي در تخت جمشيد كه به احتمال قوي ب ه دست همان استادكاران شروع شد . داريوش بناي مجموعه تخت جمشيد يا پرسپوليس را شروع كرد و پس از آن خـشايار شـاه و اردشـير دراز دسـت در توسـعه و تكميل آن كوشيدند . هنگاميكه اسكندر مقدوني در سال 330 قبل از ميلاد تخت جمشيد را بـه آتـش كـشيد ، مجموعـه هنـوز در حـال گسترش و تكميل بود . </a:t>
            </a:r>
            <a:endParaRPr lang="en-US" dirty="0">
              <a:cs typeface="B Badr" panose="00000400000000000000" pitchFamily="2" charset="-78"/>
            </a:endParaRPr>
          </a:p>
        </p:txBody>
      </p:sp>
    </p:spTree>
    <p:extLst>
      <p:ext uri="{BB962C8B-B14F-4D97-AF65-F5344CB8AC3E}">
        <p14:creationId xmlns:p14="http://schemas.microsoft.com/office/powerpoint/2010/main" val="3285220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9E286FD-C33B-48DD-9F57-D86A86C800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283186" cy="6858000"/>
          </a:xfrm>
          <a:prstGeom prst="rect">
            <a:avLst/>
          </a:prstGeom>
        </p:spPr>
      </p:pic>
      <p:sp>
        <p:nvSpPr>
          <p:cNvPr id="9" name="Rectangle 8">
            <a:extLst>
              <a:ext uri="{FF2B5EF4-FFF2-40B4-BE49-F238E27FC236}">
                <a16:creationId xmlns:a16="http://schemas.microsoft.com/office/drawing/2014/main" id="{2CB903AD-336C-41B0-9AA8-93B9AA6AD50B}"/>
              </a:ext>
            </a:extLst>
          </p:cNvPr>
          <p:cNvSpPr/>
          <p:nvPr/>
        </p:nvSpPr>
        <p:spPr>
          <a:xfrm>
            <a:off x="765112" y="552482"/>
            <a:ext cx="8737415" cy="2031325"/>
          </a:xfrm>
          <a:prstGeom prst="rect">
            <a:avLst/>
          </a:prstGeom>
        </p:spPr>
        <p:txBody>
          <a:bodyPr wrap="square">
            <a:spAutoFit/>
          </a:bodyPr>
          <a:lstStyle/>
          <a:p>
            <a:pPr algn="just" rtl="1"/>
            <a:r>
              <a:rPr lang="fa-IR" dirty="0">
                <a:solidFill>
                  <a:schemeClr val="bg1"/>
                </a:solidFill>
                <a:cs typeface="B Badr" panose="00000400000000000000" pitchFamily="2" charset="-78"/>
              </a:rPr>
              <a:t>تخت جمشسيد در هشتاد كيلومتري جنوب غربي پاسارگاد بر كوه تنومند رحمت تكيه دارد و با عظمتي خـاص مـشرف بـه جلگـه وسـيع مرودشت است . تخت جمشيد مجتمعي است از تالارهاي اجتماعات و پذيرايي ، بناهاي اداري و تـشريفاتي . كاخهـاي مـسكوني ، سـاختمانهاي نگهبـاني و خدماتي ، حياطها و ايوانهاي مربوط به هر بخش . اين مجموعه بزرگترين بناي معماري سنگي در ايران است . تخت جمشيد بر روي صفه يا سكويي سنگي بنا نهاده شده است . ورودي تخت جمشيد دو پلكان از دو طرف است . ارتفاع پله هـا كـم و از سنگهاي بزرگ تراشيده شدهاند . بعد از ورودي و پله ها ، ابتدا به سر در بزرگ قصر خشايارشا ميرسيم كه به نام دروازة ملل معروف است . در طرفين اين سردر دو گاو بالدار با سر انسان با تقليدي از آشوريها قرار دارد . در جنوب اين سردر تالار بزرگـي قـرار دارد كـه بـه آپادانـا معروف است</a:t>
            </a:r>
            <a:endParaRPr lang="en-US" dirty="0">
              <a:solidFill>
                <a:schemeClr val="bg1"/>
              </a:solidFill>
              <a:cs typeface="B Badr" panose="00000400000000000000" pitchFamily="2" charset="-78"/>
            </a:endParaRPr>
          </a:p>
        </p:txBody>
      </p:sp>
      <p:sp>
        <p:nvSpPr>
          <p:cNvPr id="10" name="Rectangle 9">
            <a:extLst>
              <a:ext uri="{FF2B5EF4-FFF2-40B4-BE49-F238E27FC236}">
                <a16:creationId xmlns:a16="http://schemas.microsoft.com/office/drawing/2014/main" id="{8360C0C3-FF68-41E4-A6C5-BE362DA1783F}"/>
              </a:ext>
            </a:extLst>
          </p:cNvPr>
          <p:cNvSpPr/>
          <p:nvPr/>
        </p:nvSpPr>
        <p:spPr>
          <a:xfrm>
            <a:off x="9959727" y="1152645"/>
            <a:ext cx="2363147" cy="830997"/>
          </a:xfrm>
          <a:prstGeom prst="rect">
            <a:avLst/>
          </a:prstGeom>
          <a:noFill/>
        </p:spPr>
        <p:txBody>
          <a:bodyPr wrap="square" rtlCol="0">
            <a:spAutoFit/>
          </a:bodyPr>
          <a:lstStyle/>
          <a:p>
            <a:r>
              <a:rPr lang="fa-IR" sz="4800" dirty="0">
                <a:solidFill>
                  <a:schemeClr val="bg1"/>
                </a:solidFill>
                <a:latin typeface="IranNastaliq" panose="02020505000000020003" pitchFamily="18" charset="0"/>
                <a:cs typeface="MRT_Faraj" panose="03000401000807050201" pitchFamily="66" charset="-78"/>
              </a:rPr>
              <a:t>تخت جمشيد</a:t>
            </a:r>
            <a:endParaRPr lang="en-US" sz="4800" dirty="0">
              <a:solidFill>
                <a:schemeClr val="bg1"/>
              </a:solidFill>
              <a:latin typeface="IranNastaliq" panose="02020505000000020003" pitchFamily="18" charset="0"/>
              <a:cs typeface="MRT_Faraj" panose="03000401000807050201" pitchFamily="66" charset="-78"/>
            </a:endParaRPr>
          </a:p>
        </p:txBody>
      </p:sp>
    </p:spTree>
    <p:extLst>
      <p:ext uri="{BB962C8B-B14F-4D97-AF65-F5344CB8AC3E}">
        <p14:creationId xmlns:p14="http://schemas.microsoft.com/office/powerpoint/2010/main" val="1201112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3D779B-582E-4E58-8D98-1A470739C21E}"/>
              </a:ext>
            </a:extLst>
          </p:cNvPr>
          <p:cNvSpPr/>
          <p:nvPr/>
        </p:nvSpPr>
        <p:spPr>
          <a:xfrm>
            <a:off x="5309120" y="612844"/>
            <a:ext cx="6708709" cy="5632311"/>
          </a:xfrm>
          <a:prstGeom prst="rect">
            <a:avLst/>
          </a:prstGeom>
        </p:spPr>
        <p:txBody>
          <a:bodyPr wrap="square">
            <a:spAutoFit/>
          </a:bodyPr>
          <a:lstStyle/>
          <a:p>
            <a:pPr algn="just" rtl="1"/>
            <a:r>
              <a:rPr lang="fa-IR" dirty="0">
                <a:cs typeface="B Badr" panose="00000400000000000000" pitchFamily="2" charset="-78"/>
              </a:rPr>
              <a:t>همانگونه كه در نقشه تخت جمشيد به چشم ميخورد ، در آن درونگرايي كامل ديده ميشود . هر يك از فضاهاي مورد استفاده خود داراي فضاهاي خدماتي ، راهرو و ... ديگر عناصري بوده كه نياز به ديگر فضاها نداشته است . اين به دليل اعتقاد خاصي است كه در آن زمان به حجاب داشتهاند . حتي در نقشهاي حكاكي شده بر روي سنگها ، تصويرِ يك زن ديده نمي شود . آنهايي كه بر روي صورت خود نقاب دارند ، مرد هستند (بـه دليل نرساندن نَفَس خود به وسايل شاهي از نقاب استفاده كرده اند) . از طرف ديگر به دليل اقليم خاص اين منطقه فضاها بايد بسته باشـند و اين در كاخهاي ساختهت شده در شوش نيز ديده ميشود . از نيارش و ايستايي اين بنا مطالبي آورده شد آنها در ساختن تير پوشهاي تالارها از چوب استفاده مي كردند . ديوارها نيز قطـور بـوده و بـر روي آن از سنگ تراش روكش شده است . نماي بيروني از تخته سنگ و داخل كاشي لعابدار بوده است . ستونهاي تخت جمشيد از بلندترين ستونهاي ساخته شده در بناهاي دنيا هستند . نقشهاي آن ريشة ايراني دارند . اروپاييان اصرار دارند كه بگويند ،, غير از يونانيها هيچكس نميتوانسته به اين صورت ستوني را بسازد و مسائل ديگري كه ظاهراً منطقي به نظر نميرسند . سرستونهاي كله گاوي هستند و سرستونهاي كله شيري و كله عقابي نيز پيدا شده اند ، كه دو نوع آخر را به دليل به كار نبردن آنها ، در آن زمان در خاك دفن كردهاند . بر روي اين سرستونها تيرهاي اصلي و روي آن فرسبها (شاه تيرها) قرار ميگرفتهاند . در مجموع پلان اين بنا داراي نظم دقيقي است كه با شيوهاي خاص و با ديوارهاي ساده فاضهاي مختلف از هم جدا شدهاند . هنر و معماري ايراني در دورة هخامنشي تركيب عالي و استثنايي از بسياري عناصر گوناگون بود كه چه در بناهاي سـنگين و بـزرگ و چـه در اشياء كوچك و قابل حمل به چشم ميخورد . اين هنر قرنها ، حتي در زماني كه ايران در زير سلطه يونانيان يـا مـورد تهديـد و رقابـت روميان قرار داشت ، به حيات خود ادامه داد . </a:t>
            </a:r>
            <a:endParaRPr lang="en-US" dirty="0">
              <a:cs typeface="B Badr" panose="00000400000000000000" pitchFamily="2" charset="-78"/>
            </a:endParaRPr>
          </a:p>
        </p:txBody>
      </p:sp>
      <p:pic>
        <p:nvPicPr>
          <p:cNvPr id="5" name="Picture 4">
            <a:extLst>
              <a:ext uri="{FF2B5EF4-FFF2-40B4-BE49-F238E27FC236}">
                <a16:creationId xmlns:a16="http://schemas.microsoft.com/office/drawing/2014/main" id="{6B7F8D34-921C-45DD-8107-A7C9B83EB79E}"/>
              </a:ext>
            </a:extLst>
          </p:cNvPr>
          <p:cNvPicPr>
            <a:picLocks noChangeAspect="1"/>
          </p:cNvPicPr>
          <p:nvPr/>
        </p:nvPicPr>
        <p:blipFill rotWithShape="1">
          <a:blip r:embed="rId3"/>
          <a:srcRect l="11588" r="14263"/>
          <a:stretch/>
        </p:blipFill>
        <p:spPr>
          <a:xfrm>
            <a:off x="0" y="221707"/>
            <a:ext cx="5085184" cy="6276975"/>
          </a:xfrm>
          <a:prstGeom prst="rect">
            <a:avLst/>
          </a:prstGeom>
        </p:spPr>
      </p:pic>
    </p:spTree>
    <p:extLst>
      <p:ext uri="{BB962C8B-B14F-4D97-AF65-F5344CB8AC3E}">
        <p14:creationId xmlns:p14="http://schemas.microsoft.com/office/powerpoint/2010/main" val="2674757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74E8EA4-9E42-43AE-A36D-72AF38FDB9E9}"/>
              </a:ext>
            </a:extLst>
          </p:cNvPr>
          <p:cNvGrpSpPr/>
          <p:nvPr/>
        </p:nvGrpSpPr>
        <p:grpSpPr>
          <a:xfrm>
            <a:off x="509146" y="990600"/>
            <a:ext cx="11173708" cy="4876800"/>
            <a:chOff x="576068" y="654698"/>
            <a:chExt cx="11173708" cy="4876800"/>
          </a:xfrm>
        </p:grpSpPr>
        <p:pic>
          <p:nvPicPr>
            <p:cNvPr id="6" name="Picture 5">
              <a:extLst>
                <a:ext uri="{FF2B5EF4-FFF2-40B4-BE49-F238E27FC236}">
                  <a16:creationId xmlns:a16="http://schemas.microsoft.com/office/drawing/2014/main" id="{6A9B15E7-3E3C-4899-A24D-A26AE47EE65E}"/>
                </a:ext>
              </a:extLst>
            </p:cNvPr>
            <p:cNvPicPr>
              <a:picLocks noChangeAspect="1"/>
            </p:cNvPicPr>
            <p:nvPr/>
          </p:nvPicPr>
          <p:blipFill>
            <a:blip r:embed="rId2"/>
            <a:stretch>
              <a:fillRect/>
            </a:stretch>
          </p:blipFill>
          <p:spPr>
            <a:xfrm>
              <a:off x="576068" y="654698"/>
              <a:ext cx="3657600" cy="4876800"/>
            </a:xfrm>
            <a:prstGeom prst="rect">
              <a:avLst/>
            </a:prstGeom>
          </p:spPr>
        </p:pic>
        <p:pic>
          <p:nvPicPr>
            <p:cNvPr id="10" name="Picture 2" descr="Related image">
              <a:extLst>
                <a:ext uri="{FF2B5EF4-FFF2-40B4-BE49-F238E27FC236}">
                  <a16:creationId xmlns:a16="http://schemas.microsoft.com/office/drawing/2014/main" id="{83DFF557-D18C-48EC-812D-869B2BDC6AC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497"/>
            <a:stretch/>
          </p:blipFill>
          <p:spPr bwMode="auto">
            <a:xfrm>
              <a:off x="4239208" y="654698"/>
              <a:ext cx="4029075" cy="48768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BFE4D16E-28B4-4AB9-BA4A-AC5FF88423C3}"/>
                </a:ext>
              </a:extLst>
            </p:cNvPr>
            <p:cNvPicPr>
              <a:picLocks noChangeAspect="1"/>
            </p:cNvPicPr>
            <p:nvPr/>
          </p:nvPicPr>
          <p:blipFill>
            <a:blip r:embed="rId4"/>
            <a:stretch>
              <a:fillRect/>
            </a:stretch>
          </p:blipFill>
          <p:spPr>
            <a:xfrm>
              <a:off x="8268283" y="654698"/>
              <a:ext cx="3481493" cy="4876800"/>
            </a:xfrm>
            <a:prstGeom prst="rect">
              <a:avLst/>
            </a:prstGeom>
          </p:spPr>
        </p:pic>
      </p:grpSp>
    </p:spTree>
    <p:extLst>
      <p:ext uri="{BB962C8B-B14F-4D97-AF65-F5344CB8AC3E}">
        <p14:creationId xmlns:p14="http://schemas.microsoft.com/office/powerpoint/2010/main" val="903912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l="-20000" r="-20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73C8E84-12F7-41B5-983F-6EA39B40B3F9}"/>
              </a:ext>
            </a:extLst>
          </p:cNvPr>
          <p:cNvSpPr/>
          <p:nvPr/>
        </p:nvSpPr>
        <p:spPr>
          <a:xfrm>
            <a:off x="3974841" y="695045"/>
            <a:ext cx="7417837" cy="3785652"/>
          </a:xfrm>
          <a:prstGeom prst="rect">
            <a:avLst/>
          </a:prstGeom>
        </p:spPr>
        <p:txBody>
          <a:bodyPr wrap="square">
            <a:spAutoFit/>
          </a:bodyPr>
          <a:lstStyle/>
          <a:p>
            <a:pPr algn="just" rtl="1">
              <a:lnSpc>
                <a:spcPct val="150000"/>
              </a:lnSpc>
            </a:pPr>
            <a:r>
              <a:rPr lang="fa-IR" sz="4000" dirty="0">
                <a:solidFill>
                  <a:srgbClr val="3B6F82"/>
                </a:solidFill>
                <a:latin typeface="IranNastaliq" panose="02020505000000020003" pitchFamily="18" charset="0"/>
                <a:cs typeface="IranNastaliq" panose="02020505000000020003" pitchFamily="18" charset="0"/>
              </a:rPr>
              <a:t>معماري</a:t>
            </a:r>
          </a:p>
          <a:p>
            <a:pPr marL="285750" indent="-285750" algn="just" rtl="1">
              <a:lnSpc>
                <a:spcPct val="150000"/>
              </a:lnSpc>
              <a:buFont typeface="Wingdings" panose="05000000000000000000" pitchFamily="2" charset="2"/>
              <a:buChar char="v"/>
            </a:pPr>
            <a:r>
              <a:rPr lang="fa-IR" sz="2000" dirty="0">
                <a:latin typeface="IranNastaliq" panose="02020505000000020003" pitchFamily="18" charset="0"/>
                <a:cs typeface="B Badr" panose="00000400000000000000" pitchFamily="2" charset="-78"/>
              </a:rPr>
              <a:t>بهره گيري از شيوه آرارتو در طرح فضاهاي راست گوشه، تالارهاي ستوندارد و كلاوه ها. </a:t>
            </a:r>
          </a:p>
          <a:p>
            <a:pPr marL="285750" indent="-285750" algn="just" rtl="1">
              <a:lnSpc>
                <a:spcPct val="150000"/>
              </a:lnSpc>
              <a:buFont typeface="Wingdings" panose="05000000000000000000" pitchFamily="2" charset="2"/>
              <a:buChar char="v"/>
            </a:pPr>
            <a:r>
              <a:rPr lang="fa-IR" sz="2000" dirty="0">
                <a:latin typeface="IranNastaliq" panose="02020505000000020003" pitchFamily="18" charset="0"/>
                <a:cs typeface="B Badr" panose="00000400000000000000" pitchFamily="2" charset="-78"/>
              </a:rPr>
              <a:t>ساخت ساختمان روي سكو و تختگاه. </a:t>
            </a:r>
          </a:p>
          <a:p>
            <a:pPr marL="285750" indent="-285750" algn="just" rtl="1">
              <a:lnSpc>
                <a:spcPct val="150000"/>
              </a:lnSpc>
              <a:buFont typeface="Wingdings" panose="05000000000000000000" pitchFamily="2" charset="2"/>
              <a:buChar char="v"/>
            </a:pPr>
            <a:r>
              <a:rPr lang="fa-IR" sz="2000" dirty="0">
                <a:latin typeface="IranNastaliq" panose="02020505000000020003" pitchFamily="18" charset="0"/>
                <a:cs typeface="B Badr" panose="00000400000000000000" pitchFamily="2" charset="-78"/>
              </a:rPr>
              <a:t>- درون گرايي ( بويژه در تخت جمشيد و شوش). </a:t>
            </a:r>
          </a:p>
          <a:p>
            <a:pPr marL="285750" indent="-285750" algn="just" rtl="1">
              <a:lnSpc>
                <a:spcPct val="150000"/>
              </a:lnSpc>
              <a:buFont typeface="Wingdings" panose="05000000000000000000" pitchFamily="2" charset="2"/>
              <a:buChar char="v"/>
            </a:pPr>
            <a:r>
              <a:rPr lang="fa-IR" sz="2000" dirty="0">
                <a:latin typeface="IranNastaliq" panose="02020505000000020003" pitchFamily="18" charset="0"/>
                <a:cs typeface="B Badr" panose="00000400000000000000" pitchFamily="2" charset="-78"/>
              </a:rPr>
              <a:t>- ارتباط دادن بخشهاي فرعي ( همچون آشپزخانه) با راههاي پنهاني به ساختمان اصلي. </a:t>
            </a:r>
          </a:p>
          <a:p>
            <a:pPr marL="285750" indent="-285750" algn="just" rtl="1">
              <a:lnSpc>
                <a:spcPct val="150000"/>
              </a:lnSpc>
              <a:buFont typeface="Wingdings" panose="05000000000000000000" pitchFamily="2" charset="2"/>
              <a:buChar char="v"/>
            </a:pPr>
            <a:r>
              <a:rPr lang="fa-IR" sz="2000" dirty="0">
                <a:latin typeface="IranNastaliq" panose="02020505000000020003" pitchFamily="18" charset="0"/>
                <a:cs typeface="B Badr" panose="00000400000000000000" pitchFamily="2" charset="-78"/>
              </a:rPr>
              <a:t>- ساخت سايبان و آفتابگير در جاهاي ضروري.</a:t>
            </a:r>
          </a:p>
          <a:p>
            <a:pPr marL="285750" indent="-285750" algn="just" rtl="1">
              <a:lnSpc>
                <a:spcPct val="150000"/>
              </a:lnSpc>
              <a:buFont typeface="Wingdings" panose="05000000000000000000" pitchFamily="2" charset="2"/>
              <a:buChar char="v"/>
            </a:pPr>
            <a:r>
              <a:rPr lang="fa-IR" sz="2000" dirty="0">
                <a:latin typeface="IranNastaliq" panose="02020505000000020003" pitchFamily="18" charset="0"/>
                <a:cs typeface="B Badr" panose="00000400000000000000" pitchFamily="2" charset="-78"/>
              </a:rPr>
              <a:t> - زيبا سازي پيرامون ساختمان ها، تَچرا، هدش، آپادانا با استخر ، آبنما و پرديس. </a:t>
            </a:r>
            <a:endParaRPr lang="en-US" sz="2000" dirty="0">
              <a:latin typeface="IranNastaliq" panose="02020505000000020003" pitchFamily="18" charset="0"/>
              <a:cs typeface="B Badr" panose="00000400000000000000" pitchFamily="2" charset="-78"/>
            </a:endParaRPr>
          </a:p>
        </p:txBody>
      </p:sp>
      <p:sp>
        <p:nvSpPr>
          <p:cNvPr id="4" name="Right Brace 3">
            <a:extLst>
              <a:ext uri="{FF2B5EF4-FFF2-40B4-BE49-F238E27FC236}">
                <a16:creationId xmlns:a16="http://schemas.microsoft.com/office/drawing/2014/main" id="{F5449965-95E1-4270-8069-E2EC4BB5CB67}"/>
              </a:ext>
            </a:extLst>
          </p:cNvPr>
          <p:cNvSpPr/>
          <p:nvPr/>
        </p:nvSpPr>
        <p:spPr>
          <a:xfrm>
            <a:off x="11327363" y="1756158"/>
            <a:ext cx="335902" cy="2724539"/>
          </a:xfrm>
          <a:prstGeom prst="rightBrace">
            <a:avLst/>
          </a:prstGeom>
          <a:ln w="19050">
            <a:solidFill>
              <a:srgbClr val="3B6F8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Arrow: Right 4">
            <a:extLst>
              <a:ext uri="{FF2B5EF4-FFF2-40B4-BE49-F238E27FC236}">
                <a16:creationId xmlns:a16="http://schemas.microsoft.com/office/drawing/2014/main" id="{B6E3318E-9BB5-4F51-BB57-040E358A708C}"/>
              </a:ext>
            </a:extLst>
          </p:cNvPr>
          <p:cNvSpPr/>
          <p:nvPr/>
        </p:nvSpPr>
        <p:spPr>
          <a:xfrm rot="10800000">
            <a:off x="11392678" y="939373"/>
            <a:ext cx="653143" cy="572458"/>
          </a:xfrm>
          <a:prstGeom prst="rightArrow">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1219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l="-20000" r="-2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A27DBD-0115-4E10-A299-2D5CCD0D14D4}"/>
              </a:ext>
            </a:extLst>
          </p:cNvPr>
          <p:cNvSpPr/>
          <p:nvPr/>
        </p:nvSpPr>
        <p:spPr>
          <a:xfrm>
            <a:off x="1007706" y="789239"/>
            <a:ext cx="10468947" cy="5170646"/>
          </a:xfrm>
          <a:prstGeom prst="rect">
            <a:avLst/>
          </a:prstGeom>
        </p:spPr>
        <p:txBody>
          <a:bodyPr wrap="square">
            <a:spAutoFit/>
          </a:bodyPr>
          <a:lstStyle/>
          <a:p>
            <a:pPr algn="just" rtl="1">
              <a:lnSpc>
                <a:spcPct val="150000"/>
              </a:lnSpc>
            </a:pPr>
            <a:r>
              <a:rPr lang="fa-IR" sz="4000" dirty="0">
                <a:solidFill>
                  <a:srgbClr val="3B6F82"/>
                </a:solidFill>
                <a:latin typeface="IranNastaliq" panose="02020505000000020003" pitchFamily="18" charset="0"/>
                <a:cs typeface="IranNastaliq" panose="02020505000000020003" pitchFamily="18" charset="0"/>
              </a:rPr>
              <a:t>نيارش:</a:t>
            </a:r>
          </a:p>
          <a:p>
            <a:pPr marL="342900" indent="-342900" algn="just" rtl="1">
              <a:lnSpc>
                <a:spcPct val="150000"/>
              </a:lnSpc>
              <a:buFont typeface="Wingdings" panose="05000000000000000000" pitchFamily="2" charset="2"/>
              <a:buChar char="v"/>
            </a:pPr>
            <a:r>
              <a:rPr lang="fa-IR" sz="2000" dirty="0">
                <a:latin typeface="IranNastaliq" panose="02020505000000020003" pitchFamily="18" charset="0"/>
                <a:cs typeface="B Badr" panose="00000400000000000000" pitchFamily="2" charset="-78"/>
              </a:rPr>
              <a:t> روش آسمانه (سقف) تخت چوبي و شيبدار با تير ريزي عمود بر هم و دهانه هاي بزرگ با تيرچه چوبي سخت بريده و درودگري شده.</a:t>
            </a:r>
          </a:p>
          <a:p>
            <a:pPr marL="342900" indent="-342900" algn="just" rtl="1">
              <a:lnSpc>
                <a:spcPct val="150000"/>
              </a:lnSpc>
              <a:buFont typeface="Wingdings" panose="05000000000000000000" pitchFamily="2" charset="2"/>
              <a:buChar char="v"/>
            </a:pPr>
            <a:r>
              <a:rPr lang="fa-IR" sz="2000" dirty="0">
                <a:latin typeface="IranNastaliq" panose="02020505000000020003" pitchFamily="18" charset="0"/>
                <a:cs typeface="B Badr" panose="00000400000000000000" pitchFamily="2" charset="-78"/>
              </a:rPr>
              <a:t>ديوارهاي جدا كننده با خشت.</a:t>
            </a:r>
          </a:p>
          <a:p>
            <a:pPr marL="342900" indent="-342900" algn="just" rtl="1">
              <a:lnSpc>
                <a:spcPct val="150000"/>
              </a:lnSpc>
              <a:buFont typeface="Wingdings" panose="05000000000000000000" pitchFamily="2" charset="2"/>
              <a:buChar char="v"/>
            </a:pPr>
            <a:r>
              <a:rPr lang="fa-IR" sz="2000" dirty="0">
                <a:latin typeface="IranNastaliq" panose="02020505000000020003" pitchFamily="18" charset="0"/>
                <a:cs typeface="B Badr" panose="00000400000000000000" pitchFamily="2" charset="-78"/>
              </a:rPr>
              <a:t>بهره گيري از آسمانه خميده و تاق در زير زمين ها</a:t>
            </a:r>
          </a:p>
          <a:p>
            <a:pPr marL="342900" indent="-342900" algn="just" rtl="1">
              <a:lnSpc>
                <a:spcPct val="150000"/>
              </a:lnSpc>
              <a:buFont typeface="Wingdings" panose="05000000000000000000" pitchFamily="2" charset="2"/>
              <a:buChar char="v"/>
            </a:pPr>
            <a:r>
              <a:rPr lang="fa-IR" sz="2000" dirty="0">
                <a:latin typeface="IranNastaliq" panose="02020505000000020003" pitchFamily="18" charset="0"/>
                <a:cs typeface="B Badr" panose="00000400000000000000" pitchFamily="2" charset="-78"/>
              </a:rPr>
              <a:t>سنگ بريده و منظم و پاكتراش و گاه صيقلي از بهترين و مرغوب ترين ساختمايه ها استفاده مي شد . كافي است كـه در مـورد دقـت سازندگان بگوييم. در «تركشي» (ريسمان كشي) ستونهاي تخت جمشيد، آنقدر اين نشانه ها دقيـق هـستند كـه ميليمتـري بـا هـم اختلاف ندارند.</a:t>
            </a:r>
          </a:p>
          <a:p>
            <a:pPr marL="342900" indent="-342900" algn="just" rtl="1">
              <a:lnSpc>
                <a:spcPct val="150000"/>
              </a:lnSpc>
              <a:buFont typeface="Wingdings" panose="05000000000000000000" pitchFamily="2" charset="2"/>
              <a:buChar char="v"/>
            </a:pPr>
            <a:r>
              <a:rPr lang="fa-IR" sz="2000" dirty="0">
                <a:latin typeface="IranNastaliq" panose="02020505000000020003" pitchFamily="18" charset="0"/>
                <a:cs typeface="B Badr" panose="00000400000000000000" pitchFamily="2" charset="-78"/>
              </a:rPr>
              <a:t>پي سازي با سنگ لاشه و گاورس</a:t>
            </a:r>
          </a:p>
          <a:p>
            <a:pPr marL="342900" indent="-342900" algn="just" rtl="1">
              <a:lnSpc>
                <a:spcPct val="150000"/>
              </a:lnSpc>
              <a:buFont typeface="Wingdings" panose="05000000000000000000" pitchFamily="2" charset="2"/>
              <a:buChar char="v"/>
            </a:pPr>
            <a:r>
              <a:rPr lang="fa-IR" sz="2000" dirty="0">
                <a:latin typeface="IranNastaliq" panose="02020505000000020003" pitchFamily="18" charset="0"/>
                <a:cs typeface="B Badr" panose="00000400000000000000" pitchFamily="2" charset="-78"/>
              </a:rPr>
              <a:t>نماسازي بيروني با سنگ تراش و نماسازي دروني با كاشي لعاب دار</a:t>
            </a:r>
          </a:p>
          <a:p>
            <a:pPr marL="342900" indent="-342900" algn="just" rtl="1">
              <a:lnSpc>
                <a:spcPct val="150000"/>
              </a:lnSpc>
              <a:buFont typeface="Wingdings" panose="05000000000000000000" pitchFamily="2" charset="2"/>
              <a:buChar char="v"/>
            </a:pPr>
            <a:r>
              <a:rPr lang="fa-IR" sz="2000" dirty="0">
                <a:latin typeface="IranNastaliq" panose="02020505000000020003" pitchFamily="18" charset="0"/>
                <a:cs typeface="B Badr" panose="00000400000000000000" pitchFamily="2" charset="-78"/>
              </a:rPr>
              <a:t>پرداخت كف با بهترين ساختمايه ها</a:t>
            </a:r>
            <a:endParaRPr lang="en-US" sz="2000" dirty="0">
              <a:latin typeface="IranNastaliq" panose="02020505000000020003" pitchFamily="18" charset="0"/>
              <a:cs typeface="B Badr" panose="00000400000000000000" pitchFamily="2" charset="-78"/>
            </a:endParaRPr>
          </a:p>
        </p:txBody>
      </p:sp>
      <p:sp>
        <p:nvSpPr>
          <p:cNvPr id="3" name="Right Brace 2">
            <a:extLst>
              <a:ext uri="{FF2B5EF4-FFF2-40B4-BE49-F238E27FC236}">
                <a16:creationId xmlns:a16="http://schemas.microsoft.com/office/drawing/2014/main" id="{C18B401B-D461-407F-959B-6E239C22D786}"/>
              </a:ext>
            </a:extLst>
          </p:cNvPr>
          <p:cNvSpPr/>
          <p:nvPr/>
        </p:nvSpPr>
        <p:spPr>
          <a:xfrm>
            <a:off x="11476653" y="1819469"/>
            <a:ext cx="195943" cy="3965511"/>
          </a:xfrm>
          <a:prstGeom prst="rightBrace">
            <a:avLst/>
          </a:prstGeom>
          <a:ln w="12700">
            <a:solidFill>
              <a:srgbClr val="3B6F8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Arrow: Right 3">
            <a:extLst>
              <a:ext uri="{FF2B5EF4-FFF2-40B4-BE49-F238E27FC236}">
                <a16:creationId xmlns:a16="http://schemas.microsoft.com/office/drawing/2014/main" id="{A98542C4-135E-422F-9B96-67E4DBC1EB17}"/>
              </a:ext>
            </a:extLst>
          </p:cNvPr>
          <p:cNvSpPr/>
          <p:nvPr/>
        </p:nvSpPr>
        <p:spPr>
          <a:xfrm rot="10800000">
            <a:off x="11476653" y="1035697"/>
            <a:ext cx="653143" cy="572458"/>
          </a:xfrm>
          <a:prstGeom prst="rightArrow">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8760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t="-24000" b="-2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10F55F-B2DE-4A7A-ACEE-4559C5374CAE}"/>
              </a:ext>
            </a:extLst>
          </p:cNvPr>
          <p:cNvSpPr/>
          <p:nvPr/>
        </p:nvSpPr>
        <p:spPr>
          <a:xfrm>
            <a:off x="1847461" y="1470946"/>
            <a:ext cx="8957388" cy="2812308"/>
          </a:xfrm>
          <a:prstGeom prst="rect">
            <a:avLst/>
          </a:prstGeom>
        </p:spPr>
        <p:txBody>
          <a:bodyPr wrap="square">
            <a:spAutoFit/>
          </a:bodyPr>
          <a:lstStyle/>
          <a:p>
            <a:pPr algn="r" rtl="1"/>
            <a:r>
              <a:rPr lang="fa-IR" sz="4400" dirty="0">
                <a:solidFill>
                  <a:srgbClr val="3B6F82"/>
                </a:solidFill>
                <a:latin typeface="IranNastaliq" panose="02020505000000020003" pitchFamily="18" charset="0"/>
                <a:cs typeface="IranNastaliq" panose="02020505000000020003" pitchFamily="18" charset="0"/>
              </a:rPr>
              <a:t>آرايه :</a:t>
            </a:r>
          </a:p>
          <a:p>
            <a:pPr marL="285750" indent="-285750" algn="r" rtl="1">
              <a:lnSpc>
                <a:spcPct val="150000"/>
              </a:lnSpc>
              <a:buFont typeface="Wingdings" panose="05000000000000000000" pitchFamily="2" charset="2"/>
              <a:buChar char="v"/>
            </a:pPr>
            <a:r>
              <a:rPr lang="fa-IR" dirty="0">
                <a:cs typeface="B Badr" panose="00000400000000000000" pitchFamily="2" charset="-78"/>
              </a:rPr>
              <a:t>بهره گيري از پايه ستون و سر ستون. آرايش سرستون ها با جزيياتي كه براي بار گذاري فَرَسب (تيرچه) هاي چوبي كاملا متناسـب ومنطقي باشد.</a:t>
            </a:r>
          </a:p>
          <a:p>
            <a:pPr marL="285750" indent="-285750" algn="r" rtl="1">
              <a:lnSpc>
                <a:spcPct val="150000"/>
              </a:lnSpc>
              <a:buFont typeface="Wingdings" panose="05000000000000000000" pitchFamily="2" charset="2"/>
              <a:buChar char="v"/>
            </a:pPr>
            <a:r>
              <a:rPr lang="fa-IR" dirty="0">
                <a:cs typeface="B Badr" panose="00000400000000000000" pitchFamily="2" charset="-78"/>
              </a:rPr>
              <a:t>آرايش درگاه ها و سردرها با بهره گيري از زغَره ها و پتكانه ها.</a:t>
            </a:r>
          </a:p>
          <a:p>
            <a:pPr marL="285750" indent="-285750" algn="r" rtl="1">
              <a:lnSpc>
                <a:spcPct val="150000"/>
              </a:lnSpc>
              <a:buFont typeface="Wingdings" panose="05000000000000000000" pitchFamily="2" charset="2"/>
              <a:buChar char="v"/>
            </a:pPr>
            <a:r>
              <a:rPr lang="fa-IR" dirty="0">
                <a:cs typeface="B Badr" panose="00000400000000000000" pitchFamily="2" charset="-78"/>
              </a:rPr>
              <a:t>آرايش فضاهاي دروني كاشي لعاب دار.</a:t>
            </a:r>
          </a:p>
          <a:p>
            <a:pPr marL="285750" indent="-285750" algn="r" rtl="1">
              <a:lnSpc>
                <a:spcPct val="150000"/>
              </a:lnSpc>
              <a:buFont typeface="Wingdings" panose="05000000000000000000" pitchFamily="2" charset="2"/>
              <a:buChar char="v"/>
            </a:pPr>
            <a:r>
              <a:rPr lang="fa-IR" dirty="0">
                <a:cs typeface="B Badr" panose="00000400000000000000" pitchFamily="2" charset="-78"/>
              </a:rPr>
              <a:t>آرايش تارمي پلكان ها كوتاه و مالرو با نقش هاي برجسته و كنگره هاي زيبا.</a:t>
            </a:r>
            <a:endParaRPr lang="en-US" dirty="0">
              <a:cs typeface="B Badr" panose="00000400000000000000" pitchFamily="2" charset="-78"/>
            </a:endParaRPr>
          </a:p>
        </p:txBody>
      </p:sp>
      <p:sp>
        <p:nvSpPr>
          <p:cNvPr id="3" name="Right Brace 2">
            <a:extLst>
              <a:ext uri="{FF2B5EF4-FFF2-40B4-BE49-F238E27FC236}">
                <a16:creationId xmlns:a16="http://schemas.microsoft.com/office/drawing/2014/main" id="{CC7B7BA2-D65D-498F-AB8B-7107E83AD126}"/>
              </a:ext>
            </a:extLst>
          </p:cNvPr>
          <p:cNvSpPr/>
          <p:nvPr/>
        </p:nvSpPr>
        <p:spPr>
          <a:xfrm>
            <a:off x="10804849" y="2202528"/>
            <a:ext cx="233264" cy="2080726"/>
          </a:xfrm>
          <a:prstGeom prst="rightBrace">
            <a:avLst/>
          </a:prstGeom>
          <a:ln w="12700">
            <a:solidFill>
              <a:srgbClr val="3B6F8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Arrow: Right 3">
            <a:extLst>
              <a:ext uri="{FF2B5EF4-FFF2-40B4-BE49-F238E27FC236}">
                <a16:creationId xmlns:a16="http://schemas.microsoft.com/office/drawing/2014/main" id="{9EDE466A-33BC-48D1-92C4-11893806F3E9}"/>
              </a:ext>
            </a:extLst>
          </p:cNvPr>
          <p:cNvSpPr/>
          <p:nvPr/>
        </p:nvSpPr>
        <p:spPr>
          <a:xfrm rot="10800000">
            <a:off x="10921481" y="1550508"/>
            <a:ext cx="653143" cy="572458"/>
          </a:xfrm>
          <a:prstGeom prst="rightArrow">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4734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F17F34-22CE-4EFB-90E3-971B88FE6D1B}"/>
              </a:ext>
            </a:extLst>
          </p:cNvPr>
          <p:cNvSpPr/>
          <p:nvPr/>
        </p:nvSpPr>
        <p:spPr>
          <a:xfrm>
            <a:off x="8975126" y="828305"/>
            <a:ext cx="2002471" cy="707886"/>
          </a:xfrm>
          <a:prstGeom prst="rect">
            <a:avLst/>
          </a:prstGeom>
        </p:spPr>
        <p:txBody>
          <a:bodyPr wrap="none">
            <a:spAutoFit/>
          </a:bodyPr>
          <a:lstStyle/>
          <a:p>
            <a:r>
              <a:rPr lang="fa-IR" sz="4000" dirty="0">
                <a:latin typeface="IranNastaliq" panose="02020505000000020003" pitchFamily="18" charset="0"/>
                <a:cs typeface="IranNastaliq" panose="02020505000000020003" pitchFamily="18" charset="0"/>
              </a:rPr>
              <a:t>شيوههاي معماري ايراني </a:t>
            </a:r>
            <a:endParaRPr lang="en-US" sz="4000" dirty="0">
              <a:latin typeface="IranNastaliq" panose="02020505000000020003" pitchFamily="18" charset="0"/>
              <a:cs typeface="IranNastaliq" panose="02020505000000020003" pitchFamily="18" charset="0"/>
            </a:endParaRPr>
          </a:p>
        </p:txBody>
      </p:sp>
      <p:sp>
        <p:nvSpPr>
          <p:cNvPr id="3" name="Rectangle 2">
            <a:extLst>
              <a:ext uri="{FF2B5EF4-FFF2-40B4-BE49-F238E27FC236}">
                <a16:creationId xmlns:a16="http://schemas.microsoft.com/office/drawing/2014/main" id="{655E3A8A-C670-4DD4-84B5-6922AD93E264}"/>
              </a:ext>
            </a:extLst>
          </p:cNvPr>
          <p:cNvSpPr/>
          <p:nvPr/>
        </p:nvSpPr>
        <p:spPr>
          <a:xfrm>
            <a:off x="1736521" y="2257250"/>
            <a:ext cx="8321879" cy="3416320"/>
          </a:xfrm>
          <a:prstGeom prst="rect">
            <a:avLst/>
          </a:prstGeom>
        </p:spPr>
        <p:txBody>
          <a:bodyPr wrap="square">
            <a:spAutoFit/>
          </a:bodyPr>
          <a:lstStyle/>
          <a:p>
            <a:pPr algn="just" rtl="1"/>
            <a:r>
              <a:rPr lang="fa-IR" dirty="0">
                <a:cs typeface="2  Badr" panose="00000400000000000000" pitchFamily="2" charset="-78"/>
              </a:rPr>
              <a:t>واژة «شيوه» در ايران به جاي آنچه در هنر غربي به نام «استيل» خوانده ميشود ، استفاده مـيشـده اسـت . در معمـاري ،, خـط ، شـعر ، نقاشي و ... ساير هنرها نيز از واژة شيوه استفاده شده استن . اصولاً هر قسم از هنر بر مبناي خواستگاه خود خوانده ميشده و بر همين اساس است كه به طور مثال در شعر شـيوة عراقـي ، خراسـاني و ... را داريم ، در قاليبافي بافتهاي كاشان ، اصفهان و ... را داريم . در معماري ايران نيز شش شيوه داريم كه دو شيوة آن مربوط به قبـل از اسلام و چهار شيوة بعدي مربوط به بعد از اسلام است . اين شش شيوه با هم پيوستگي و عجيبي دارند . يكي از ويژگيهاي ايرانيان ، از آرياييان تا اقوام مهاجر بعدي ، و بخصوص هنرمندان ايراني ، اعتقاد به تقليـد خـوب بـوده كـه آن را بهتـر از ابتكار بد ميدانستهاند . تقليدي كه منطق داشته و مطابقت با وضع زندگي مقلد داشته باشد ، و چون از ابتدا مردمي كـشاور بـودهانـد و در سرزميني آباد با درختان زياد و هوايي معتدل ميزيستهاند ، اينها خود تأثيراتي در شكل زندگي آنها گذاشـته اسـت . آنهـا بـه ايـن نتيجـه رسيده بوده كه براي داشتن محصولي بهتر بايد عمل پيوند صورت گيرد . در مجموع اين گفتار «آزموده را دوباره آزمودن خطاست» از طرف آرياييها عمل شده و ابداعات دوباره را انجام ندادهاند . البته ابتكـارات در روند همان عناصر موجود صورت گرفته است . همانگونه كه قبلاً اشاره شد ، معماري ايران داراي شش شيوه است كه دو شيوة قبل از اسلام آن عبارتند از : </a:t>
            </a:r>
            <a:endParaRPr lang="en-US" dirty="0">
              <a:cs typeface="2  Badr" panose="00000400000000000000" pitchFamily="2" charset="-78"/>
            </a:endParaRPr>
          </a:p>
        </p:txBody>
      </p:sp>
    </p:spTree>
    <p:extLst>
      <p:ext uri="{BB962C8B-B14F-4D97-AF65-F5344CB8AC3E}">
        <p14:creationId xmlns:p14="http://schemas.microsoft.com/office/powerpoint/2010/main" val="1652154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alphaModFix amt="23000"/>
          </a:blip>
          <a:tile tx="0" ty="0" sx="100000" sy="100000" flip="none" algn="tl"/>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5F498432-78CC-4AE8-A2E4-DA1FC1941494}"/>
              </a:ext>
            </a:extLst>
          </p:cNvPr>
          <p:cNvSpPr/>
          <p:nvPr/>
        </p:nvSpPr>
        <p:spPr>
          <a:xfrm>
            <a:off x="6764758" y="1807420"/>
            <a:ext cx="2901756" cy="450588"/>
          </a:xfrm>
          <a:prstGeom prst="roundRect">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cs typeface="B Badr" panose="00000400000000000000" pitchFamily="2" charset="-78"/>
            </a:endParaRPr>
          </a:p>
        </p:txBody>
      </p:sp>
      <p:sp>
        <p:nvSpPr>
          <p:cNvPr id="9" name="Rectangle: Rounded Corners 8">
            <a:extLst>
              <a:ext uri="{FF2B5EF4-FFF2-40B4-BE49-F238E27FC236}">
                <a16:creationId xmlns:a16="http://schemas.microsoft.com/office/drawing/2014/main" id="{1D612D34-3799-4201-981A-5C80E5D1592F}"/>
              </a:ext>
            </a:extLst>
          </p:cNvPr>
          <p:cNvSpPr/>
          <p:nvPr/>
        </p:nvSpPr>
        <p:spPr>
          <a:xfrm>
            <a:off x="6764758" y="2723962"/>
            <a:ext cx="2901756" cy="450588"/>
          </a:xfrm>
          <a:prstGeom prst="roundRect">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503A913-5BF7-4C32-A45D-BC19152BACB6}"/>
              </a:ext>
            </a:extLst>
          </p:cNvPr>
          <p:cNvSpPr/>
          <p:nvPr/>
        </p:nvSpPr>
        <p:spPr>
          <a:xfrm>
            <a:off x="8731929" y="594440"/>
            <a:ext cx="2574744" cy="584775"/>
          </a:xfrm>
          <a:prstGeom prst="rect">
            <a:avLst/>
          </a:prstGeom>
          <a:noFill/>
        </p:spPr>
        <p:style>
          <a:lnRef idx="0">
            <a:scrgbClr r="0" g="0" b="0"/>
          </a:lnRef>
          <a:fillRef idx="1002">
            <a:schemeClr val="dk2"/>
          </a:fillRef>
          <a:effectRef idx="0">
            <a:scrgbClr r="0" g="0" b="0"/>
          </a:effectRef>
          <a:fontRef idx="major"/>
        </p:style>
        <p:txBody>
          <a:bodyPr wrap="none">
            <a:spAutoFit/>
          </a:bodyPr>
          <a:lstStyle/>
          <a:p>
            <a:r>
              <a:rPr lang="fa-IR" sz="3200" dirty="0">
                <a:latin typeface="IranNastaliq" panose="02020505000000020003" pitchFamily="18" charset="0"/>
                <a:cs typeface="IranNastaliq" panose="02020505000000020003" pitchFamily="18" charset="0"/>
              </a:rPr>
              <a:t>معماري ايران داراي شش شيوه است</a:t>
            </a:r>
            <a:endParaRPr lang="en-US" sz="3200" dirty="0">
              <a:latin typeface="IranNastaliq" panose="02020505000000020003" pitchFamily="18" charset="0"/>
              <a:cs typeface="IranNastaliq" panose="02020505000000020003" pitchFamily="18" charset="0"/>
            </a:endParaRPr>
          </a:p>
        </p:txBody>
      </p:sp>
      <p:sp>
        <p:nvSpPr>
          <p:cNvPr id="6" name="Rectangle 5">
            <a:extLst>
              <a:ext uri="{FF2B5EF4-FFF2-40B4-BE49-F238E27FC236}">
                <a16:creationId xmlns:a16="http://schemas.microsoft.com/office/drawing/2014/main" id="{A809B8D2-DC32-499C-8FB4-181BE6B05034}"/>
              </a:ext>
            </a:extLst>
          </p:cNvPr>
          <p:cNvSpPr/>
          <p:nvPr/>
        </p:nvSpPr>
        <p:spPr>
          <a:xfrm>
            <a:off x="7408321" y="1807420"/>
            <a:ext cx="1604927" cy="369332"/>
          </a:xfrm>
          <a:prstGeom prst="rect">
            <a:avLst/>
          </a:prstGeom>
        </p:spPr>
        <p:style>
          <a:lnRef idx="0">
            <a:scrgbClr r="0" g="0" b="0"/>
          </a:lnRef>
          <a:fillRef idx="1002">
            <a:schemeClr val="dk2"/>
          </a:fillRef>
          <a:effectRef idx="0">
            <a:scrgbClr r="0" g="0" b="0"/>
          </a:effectRef>
          <a:fontRef idx="major"/>
        </p:style>
        <p:txBody>
          <a:bodyPr wrap="none">
            <a:spAutoFit/>
          </a:bodyPr>
          <a:lstStyle/>
          <a:p>
            <a:r>
              <a:rPr lang="fa-IR" dirty="0">
                <a:cs typeface="B Badr" panose="00000400000000000000" pitchFamily="2" charset="-78"/>
              </a:rPr>
              <a:t>دو شيوه قبل از اسلام</a:t>
            </a:r>
            <a:endParaRPr lang="en-US" dirty="0">
              <a:cs typeface="B Badr" panose="00000400000000000000" pitchFamily="2" charset="-78"/>
            </a:endParaRPr>
          </a:p>
        </p:txBody>
      </p:sp>
      <p:sp>
        <p:nvSpPr>
          <p:cNvPr id="7" name="Rectangle 6">
            <a:extLst>
              <a:ext uri="{FF2B5EF4-FFF2-40B4-BE49-F238E27FC236}">
                <a16:creationId xmlns:a16="http://schemas.microsoft.com/office/drawing/2014/main" id="{EB51A163-DA09-4960-A3D2-E4445E25C26F}"/>
              </a:ext>
            </a:extLst>
          </p:cNvPr>
          <p:cNvSpPr/>
          <p:nvPr/>
        </p:nvSpPr>
        <p:spPr>
          <a:xfrm>
            <a:off x="7353861" y="2723962"/>
            <a:ext cx="1723549" cy="369332"/>
          </a:xfrm>
          <a:prstGeom prst="rect">
            <a:avLst/>
          </a:prstGeom>
        </p:spPr>
        <p:style>
          <a:lnRef idx="0">
            <a:scrgbClr r="0" g="0" b="0"/>
          </a:lnRef>
          <a:fillRef idx="1002">
            <a:schemeClr val="dk2"/>
          </a:fillRef>
          <a:effectRef idx="0">
            <a:scrgbClr r="0" g="0" b="0"/>
          </a:effectRef>
          <a:fontRef idx="major"/>
        </p:style>
        <p:txBody>
          <a:bodyPr wrap="none">
            <a:spAutoFit/>
          </a:bodyPr>
          <a:lstStyle/>
          <a:p>
            <a:r>
              <a:rPr lang="fa-IR" dirty="0">
                <a:cs typeface="B Badr" panose="00000400000000000000" pitchFamily="2" charset="-78"/>
              </a:rPr>
              <a:t>چهارشيوه قبل از اسلام</a:t>
            </a:r>
            <a:endParaRPr lang="en-US" dirty="0">
              <a:cs typeface="B Badr" panose="00000400000000000000" pitchFamily="2" charset="-78"/>
            </a:endParaRPr>
          </a:p>
        </p:txBody>
      </p:sp>
      <p:sp>
        <p:nvSpPr>
          <p:cNvPr id="11" name="Oval 10">
            <a:extLst>
              <a:ext uri="{FF2B5EF4-FFF2-40B4-BE49-F238E27FC236}">
                <a16:creationId xmlns:a16="http://schemas.microsoft.com/office/drawing/2014/main" id="{3B34E79B-6ED3-4412-964C-05EA5342D743}"/>
              </a:ext>
            </a:extLst>
          </p:cNvPr>
          <p:cNvSpPr/>
          <p:nvPr/>
        </p:nvSpPr>
        <p:spPr>
          <a:xfrm>
            <a:off x="2617238" y="793619"/>
            <a:ext cx="1017036" cy="1002268"/>
          </a:xfrm>
          <a:prstGeom prst="ellipse">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a-IR" dirty="0">
                <a:cs typeface="B Badr" panose="00000400000000000000" pitchFamily="2" charset="-78"/>
              </a:rPr>
              <a:t>شیوه پارسی </a:t>
            </a:r>
            <a:endParaRPr lang="en-US" dirty="0">
              <a:cs typeface="B Badr" panose="00000400000000000000" pitchFamily="2" charset="-78"/>
            </a:endParaRPr>
          </a:p>
        </p:txBody>
      </p:sp>
      <p:sp>
        <p:nvSpPr>
          <p:cNvPr id="12" name="Oval 11">
            <a:extLst>
              <a:ext uri="{FF2B5EF4-FFF2-40B4-BE49-F238E27FC236}">
                <a16:creationId xmlns:a16="http://schemas.microsoft.com/office/drawing/2014/main" id="{942EA02A-4FDC-4BF6-B3F8-C5A9A01D19E0}"/>
              </a:ext>
            </a:extLst>
          </p:cNvPr>
          <p:cNvSpPr/>
          <p:nvPr/>
        </p:nvSpPr>
        <p:spPr>
          <a:xfrm>
            <a:off x="2617238" y="2506368"/>
            <a:ext cx="1017036" cy="958836"/>
          </a:xfrm>
          <a:prstGeom prst="ellipse">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a-IR" dirty="0">
                <a:cs typeface="B Badr" panose="00000400000000000000" pitchFamily="2" charset="-78"/>
              </a:rPr>
              <a:t>شیوه پارتی </a:t>
            </a:r>
            <a:endParaRPr lang="en-US" dirty="0">
              <a:cs typeface="B Badr" panose="00000400000000000000" pitchFamily="2" charset="-78"/>
            </a:endParaRPr>
          </a:p>
        </p:txBody>
      </p:sp>
      <p:cxnSp>
        <p:nvCxnSpPr>
          <p:cNvPr id="14" name="Straight Arrow Connector 13">
            <a:extLst>
              <a:ext uri="{FF2B5EF4-FFF2-40B4-BE49-F238E27FC236}">
                <a16:creationId xmlns:a16="http://schemas.microsoft.com/office/drawing/2014/main" id="{3018E4CB-4099-421F-81FE-FBC4F0DF9FDC}"/>
              </a:ext>
            </a:extLst>
          </p:cNvPr>
          <p:cNvCxnSpPr>
            <a:cxnSpLocks/>
          </p:cNvCxnSpPr>
          <p:nvPr/>
        </p:nvCxnSpPr>
        <p:spPr>
          <a:xfrm flipH="1" flipV="1">
            <a:off x="3666932" y="1306286"/>
            <a:ext cx="1380929" cy="685800"/>
          </a:xfrm>
          <a:prstGeom prst="straightConnector1">
            <a:avLst/>
          </a:prstGeom>
          <a:ln w="57150">
            <a:prstDash val="sysDot"/>
          </a:ln>
        </p:spPr>
        <p:style>
          <a:lnRef idx="1">
            <a:schemeClr val="accent1"/>
          </a:lnRef>
          <a:fillRef idx="1002">
            <a:schemeClr val="dk2"/>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2F41838-4F45-444C-ABBC-CF66E1B02514}"/>
              </a:ext>
            </a:extLst>
          </p:cNvPr>
          <p:cNvCxnSpPr>
            <a:cxnSpLocks/>
          </p:cNvCxnSpPr>
          <p:nvPr/>
        </p:nvCxnSpPr>
        <p:spPr>
          <a:xfrm flipH="1">
            <a:off x="3634275" y="2032714"/>
            <a:ext cx="1413586" cy="947308"/>
          </a:xfrm>
          <a:prstGeom prst="straightConnector1">
            <a:avLst/>
          </a:prstGeom>
          <a:ln w="57150">
            <a:prstDash val="sysDot"/>
          </a:ln>
        </p:spPr>
        <p:style>
          <a:lnRef idx="1">
            <a:schemeClr val="accent1"/>
          </a:lnRef>
          <a:fillRef idx="1002">
            <a:schemeClr val="dk2"/>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8B3D035-5B49-42ED-895F-317F1AD2FC4E}"/>
              </a:ext>
            </a:extLst>
          </p:cNvPr>
          <p:cNvCxnSpPr>
            <a:cxnSpLocks/>
          </p:cNvCxnSpPr>
          <p:nvPr/>
        </p:nvCxnSpPr>
        <p:spPr>
          <a:xfrm flipH="1">
            <a:off x="7360513" y="3900196"/>
            <a:ext cx="1716897" cy="0"/>
          </a:xfrm>
          <a:prstGeom prst="line">
            <a:avLst/>
          </a:prstGeom>
          <a:ln w="57150">
            <a:prstDash val="sysDot"/>
          </a:ln>
        </p:spPr>
        <p:style>
          <a:lnRef idx="1">
            <a:schemeClr val="accent1"/>
          </a:lnRef>
          <a:fillRef idx="1002">
            <a:schemeClr val="dk2"/>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0DBD9E7-7EDA-4DA1-98D4-8F80EBFFFC34}"/>
              </a:ext>
            </a:extLst>
          </p:cNvPr>
          <p:cNvCxnSpPr>
            <a:cxnSpLocks/>
            <a:endCxn id="9" idx="2"/>
          </p:cNvCxnSpPr>
          <p:nvPr/>
        </p:nvCxnSpPr>
        <p:spPr>
          <a:xfrm flipV="1">
            <a:off x="8215636" y="3174550"/>
            <a:ext cx="0" cy="725646"/>
          </a:xfrm>
          <a:prstGeom prst="line">
            <a:avLst/>
          </a:prstGeom>
          <a:ln w="57150">
            <a:prstDash val="sysDot"/>
          </a:ln>
        </p:spPr>
        <p:style>
          <a:lnRef idx="1">
            <a:schemeClr val="accent1"/>
          </a:lnRef>
          <a:fillRef idx="1002">
            <a:schemeClr val="dk2"/>
          </a:fillRef>
          <a:effectRef idx="0">
            <a:schemeClr val="accent1"/>
          </a:effectRef>
          <a:fontRef idx="minor">
            <a:schemeClr val="tx1"/>
          </a:fontRef>
        </p:style>
      </p:cxnSp>
      <p:sp>
        <p:nvSpPr>
          <p:cNvPr id="25" name="Oval 24">
            <a:extLst>
              <a:ext uri="{FF2B5EF4-FFF2-40B4-BE49-F238E27FC236}">
                <a16:creationId xmlns:a16="http://schemas.microsoft.com/office/drawing/2014/main" id="{9C266FEA-FE54-4142-821E-AC05B7078386}"/>
              </a:ext>
            </a:extLst>
          </p:cNvPr>
          <p:cNvSpPr/>
          <p:nvPr/>
        </p:nvSpPr>
        <p:spPr>
          <a:xfrm>
            <a:off x="10161037" y="4214305"/>
            <a:ext cx="1274236" cy="1132136"/>
          </a:xfrm>
          <a:prstGeom prst="ellipse">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a-IR" dirty="0">
                <a:cs typeface="B Badr" panose="00000400000000000000" pitchFamily="2" charset="-78"/>
              </a:rPr>
              <a:t>شیوه خراسانی </a:t>
            </a:r>
            <a:endParaRPr lang="en-US" dirty="0">
              <a:cs typeface="B Badr" panose="00000400000000000000" pitchFamily="2" charset="-78"/>
            </a:endParaRPr>
          </a:p>
        </p:txBody>
      </p:sp>
      <p:sp>
        <p:nvSpPr>
          <p:cNvPr id="26" name="Oval 25">
            <a:extLst>
              <a:ext uri="{FF2B5EF4-FFF2-40B4-BE49-F238E27FC236}">
                <a16:creationId xmlns:a16="http://schemas.microsoft.com/office/drawing/2014/main" id="{77493D98-992D-453E-85EB-0711A8E34FAB}"/>
              </a:ext>
            </a:extLst>
          </p:cNvPr>
          <p:cNvSpPr/>
          <p:nvPr/>
        </p:nvSpPr>
        <p:spPr>
          <a:xfrm>
            <a:off x="8622271" y="4214305"/>
            <a:ext cx="1274236" cy="1132136"/>
          </a:xfrm>
          <a:prstGeom prst="ellipse">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a-IR" dirty="0">
                <a:cs typeface="B Badr" panose="00000400000000000000" pitchFamily="2" charset="-78"/>
              </a:rPr>
              <a:t>شیوه</a:t>
            </a:r>
          </a:p>
          <a:p>
            <a:pPr algn="ctr"/>
            <a:r>
              <a:rPr lang="fa-IR" dirty="0">
                <a:cs typeface="B Badr" panose="00000400000000000000" pitchFamily="2" charset="-78"/>
              </a:rPr>
              <a:t> رازي</a:t>
            </a:r>
            <a:endParaRPr lang="en-US" dirty="0">
              <a:cs typeface="B Badr" panose="00000400000000000000" pitchFamily="2" charset="-78"/>
            </a:endParaRPr>
          </a:p>
        </p:txBody>
      </p:sp>
      <p:sp>
        <p:nvSpPr>
          <p:cNvPr id="27" name="Oval 26">
            <a:extLst>
              <a:ext uri="{FF2B5EF4-FFF2-40B4-BE49-F238E27FC236}">
                <a16:creationId xmlns:a16="http://schemas.microsoft.com/office/drawing/2014/main" id="{4CE43415-FFFF-41AC-BD13-1E37012F0BFE}"/>
              </a:ext>
            </a:extLst>
          </p:cNvPr>
          <p:cNvSpPr/>
          <p:nvPr/>
        </p:nvSpPr>
        <p:spPr>
          <a:xfrm>
            <a:off x="6713360" y="4250671"/>
            <a:ext cx="1274236" cy="1132136"/>
          </a:xfrm>
          <a:prstGeom prst="ellipse">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a-IR" dirty="0">
                <a:cs typeface="B Badr" panose="00000400000000000000" pitchFamily="2" charset="-78"/>
              </a:rPr>
              <a:t>شیوه آذری </a:t>
            </a:r>
            <a:endParaRPr lang="en-US" dirty="0">
              <a:cs typeface="B Badr" panose="00000400000000000000" pitchFamily="2" charset="-78"/>
            </a:endParaRPr>
          </a:p>
        </p:txBody>
      </p:sp>
      <p:sp>
        <p:nvSpPr>
          <p:cNvPr id="28" name="Oval 27">
            <a:extLst>
              <a:ext uri="{FF2B5EF4-FFF2-40B4-BE49-F238E27FC236}">
                <a16:creationId xmlns:a16="http://schemas.microsoft.com/office/drawing/2014/main" id="{6C5CD1DE-D203-4ED0-95CC-208BBAF6A808}"/>
              </a:ext>
            </a:extLst>
          </p:cNvPr>
          <p:cNvSpPr/>
          <p:nvPr/>
        </p:nvSpPr>
        <p:spPr>
          <a:xfrm>
            <a:off x="4970312" y="4214305"/>
            <a:ext cx="1274236" cy="1132136"/>
          </a:xfrm>
          <a:prstGeom prst="ellipse">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fa-IR" dirty="0">
                <a:cs typeface="B Badr" panose="00000400000000000000" pitchFamily="2" charset="-78"/>
              </a:rPr>
              <a:t>شیوه اصفهانی  </a:t>
            </a:r>
            <a:endParaRPr lang="en-US" dirty="0">
              <a:cs typeface="B Badr" panose="00000400000000000000" pitchFamily="2" charset="-78"/>
            </a:endParaRPr>
          </a:p>
        </p:txBody>
      </p:sp>
      <p:cxnSp>
        <p:nvCxnSpPr>
          <p:cNvPr id="29" name="Straight Connector 28">
            <a:extLst>
              <a:ext uri="{FF2B5EF4-FFF2-40B4-BE49-F238E27FC236}">
                <a16:creationId xmlns:a16="http://schemas.microsoft.com/office/drawing/2014/main" id="{FAB66A6D-5CB8-473C-BE24-C7F2D2415CF6}"/>
              </a:ext>
            </a:extLst>
          </p:cNvPr>
          <p:cNvCxnSpPr>
            <a:cxnSpLocks/>
          </p:cNvCxnSpPr>
          <p:nvPr/>
        </p:nvCxnSpPr>
        <p:spPr>
          <a:xfrm flipH="1">
            <a:off x="5118955" y="2032714"/>
            <a:ext cx="1716897" cy="0"/>
          </a:xfrm>
          <a:prstGeom prst="line">
            <a:avLst/>
          </a:prstGeom>
          <a:ln w="57150">
            <a:prstDash val="sysDot"/>
          </a:ln>
        </p:spPr>
        <p:style>
          <a:lnRef idx="1">
            <a:schemeClr val="accent1"/>
          </a:lnRef>
          <a:fillRef idx="1002">
            <a:schemeClr val="dk2"/>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50A9DCB-BCF4-4309-845F-616F1EF15076}"/>
              </a:ext>
            </a:extLst>
          </p:cNvPr>
          <p:cNvCxnSpPr>
            <a:cxnSpLocks/>
            <a:stCxn id="25" idx="0"/>
          </p:cNvCxnSpPr>
          <p:nvPr/>
        </p:nvCxnSpPr>
        <p:spPr>
          <a:xfrm flipH="1" flipV="1">
            <a:off x="9077411" y="3900197"/>
            <a:ext cx="1720744" cy="314108"/>
          </a:xfrm>
          <a:prstGeom prst="line">
            <a:avLst/>
          </a:prstGeom>
          <a:ln w="57150">
            <a:prstDash val="sysDot"/>
          </a:ln>
        </p:spPr>
        <p:style>
          <a:lnRef idx="1">
            <a:schemeClr val="accent1"/>
          </a:lnRef>
          <a:fillRef idx="1002">
            <a:schemeClr val="dk2"/>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CF18171-B8E5-4857-8D2F-B11D42575348}"/>
              </a:ext>
            </a:extLst>
          </p:cNvPr>
          <p:cNvCxnSpPr>
            <a:cxnSpLocks/>
            <a:stCxn id="26" idx="0"/>
          </p:cNvCxnSpPr>
          <p:nvPr/>
        </p:nvCxnSpPr>
        <p:spPr>
          <a:xfrm flipH="1" flipV="1">
            <a:off x="8218961" y="3906395"/>
            <a:ext cx="1040428" cy="307910"/>
          </a:xfrm>
          <a:prstGeom prst="line">
            <a:avLst/>
          </a:prstGeom>
          <a:ln w="57150">
            <a:prstDash val="sysDot"/>
          </a:ln>
        </p:spPr>
        <p:style>
          <a:lnRef idx="1">
            <a:schemeClr val="accent1"/>
          </a:lnRef>
          <a:fillRef idx="1002">
            <a:schemeClr val="dk2"/>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2C030EB-4F8C-4FAE-BD7E-550E64EA8622}"/>
              </a:ext>
            </a:extLst>
          </p:cNvPr>
          <p:cNvCxnSpPr>
            <a:cxnSpLocks/>
            <a:stCxn id="27" idx="0"/>
          </p:cNvCxnSpPr>
          <p:nvPr/>
        </p:nvCxnSpPr>
        <p:spPr>
          <a:xfrm flipV="1">
            <a:off x="7350478" y="3893998"/>
            <a:ext cx="901648" cy="356673"/>
          </a:xfrm>
          <a:prstGeom prst="line">
            <a:avLst/>
          </a:prstGeom>
          <a:ln w="57150">
            <a:prstDash val="sysDot"/>
          </a:ln>
        </p:spPr>
        <p:style>
          <a:lnRef idx="1">
            <a:schemeClr val="accent1"/>
          </a:lnRef>
          <a:fillRef idx="1002">
            <a:schemeClr val="dk2"/>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95D5DFD-CFF3-4443-AB89-1A9358D9EE3E}"/>
              </a:ext>
            </a:extLst>
          </p:cNvPr>
          <p:cNvCxnSpPr>
            <a:cxnSpLocks/>
            <a:endCxn id="28" idx="0"/>
          </p:cNvCxnSpPr>
          <p:nvPr/>
        </p:nvCxnSpPr>
        <p:spPr>
          <a:xfrm flipH="1">
            <a:off x="5607430" y="3900197"/>
            <a:ext cx="1753084" cy="314108"/>
          </a:xfrm>
          <a:prstGeom prst="line">
            <a:avLst/>
          </a:prstGeom>
          <a:ln w="57150">
            <a:prstDash val="sysDot"/>
          </a:ln>
        </p:spPr>
        <p:style>
          <a:lnRef idx="1">
            <a:schemeClr val="accent1"/>
          </a:lnRef>
          <a:fillRef idx="1002">
            <a:schemeClr val="dk2"/>
          </a:fillRef>
          <a:effectRef idx="0">
            <a:schemeClr val="accent1"/>
          </a:effectRef>
          <a:fontRef idx="minor">
            <a:schemeClr val="tx1"/>
          </a:fontRef>
        </p:style>
      </p:cxnSp>
    </p:spTree>
    <p:extLst>
      <p:ext uri="{BB962C8B-B14F-4D97-AF65-F5344CB8AC3E}">
        <p14:creationId xmlns:p14="http://schemas.microsoft.com/office/powerpoint/2010/main" val="2141523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D854D2-866B-4B37-938A-D449BA6028C8}"/>
              </a:ext>
            </a:extLst>
          </p:cNvPr>
          <p:cNvSpPr/>
          <p:nvPr/>
        </p:nvSpPr>
        <p:spPr>
          <a:xfrm>
            <a:off x="1166328" y="1061602"/>
            <a:ext cx="10021078" cy="4247317"/>
          </a:xfrm>
          <a:prstGeom prst="rect">
            <a:avLst/>
          </a:prstGeom>
          <a:solidFill>
            <a:schemeClr val="bg1"/>
          </a:solidFill>
        </p:spPr>
        <p:txBody>
          <a:bodyPr wrap="square">
            <a:spAutoFit/>
          </a:bodyPr>
          <a:lstStyle/>
          <a:p>
            <a:pPr algn="just" rtl="1"/>
            <a:r>
              <a:rPr lang="fa-IR" dirty="0">
                <a:cs typeface="B Badr" panose="00000400000000000000" pitchFamily="2" charset="-78"/>
              </a:rPr>
              <a:t>1ـ شيوه پارسي : از زمان مادها تا حملة اسكندر (از قرن 8 قبل از ميلاد تا قرن 3 قبل از ميلاد) .</a:t>
            </a:r>
          </a:p>
          <a:p>
            <a:pPr algn="just" rtl="1"/>
            <a:r>
              <a:rPr lang="fa-IR" dirty="0">
                <a:cs typeface="B Badr" panose="00000400000000000000" pitchFamily="2" charset="-78"/>
              </a:rPr>
              <a:t>2ـ شيوة پارتي : بعد از حملة اسكندر با تأسيس سلسله اشكانيان و تا اواخر دورة ساساني كه در بعضي مناطق تا قـرن دوم و سـوم هجـري</a:t>
            </a:r>
          </a:p>
          <a:p>
            <a:pPr algn="just" rtl="1"/>
            <a:r>
              <a:rPr lang="fa-IR" dirty="0">
                <a:cs typeface="B Badr" panose="00000400000000000000" pitchFamily="2" charset="-78"/>
              </a:rPr>
              <a:t>ادامه پيدا ميكند .</a:t>
            </a:r>
          </a:p>
          <a:p>
            <a:pPr algn="just" rtl="1"/>
            <a:r>
              <a:rPr lang="fa-IR" dirty="0">
                <a:cs typeface="B Badr" panose="00000400000000000000" pitchFamily="2" charset="-78"/>
              </a:rPr>
              <a:t>قبل از شرح اولين شيوة پارسي ، مطالب مختصري را در ارتباط با ب عضي از عناصر معماري موجود در ايران ميآوريم . همانطوري كه قـبلاً</a:t>
            </a:r>
          </a:p>
          <a:p>
            <a:pPr algn="just" rtl="1"/>
            <a:r>
              <a:rPr lang="fa-IR" dirty="0">
                <a:cs typeface="B Badr" panose="00000400000000000000" pitchFamily="2" charset="-78"/>
              </a:rPr>
              <a:t>ذكر شد ، در جنوب غربي ايران قوم عيلامي ميزيستهاند . اين قوم داراي تمدن پيشرفتهاي نسبت به زمان خود بوده ، و در شهرهاي خـود</a:t>
            </a:r>
          </a:p>
          <a:p>
            <a:pPr algn="just" rtl="1"/>
            <a:r>
              <a:rPr lang="fa-IR" dirty="0">
                <a:cs typeface="B Badr" panose="00000400000000000000" pitchFamily="2" charset="-78"/>
              </a:rPr>
              <a:t>ساختمانهاي مجلل ميساختهاند . در بناي چغازنبيل اولين نمونههاي پوشش طاقي را ميتوان مشاهده كرد .</a:t>
            </a:r>
          </a:p>
          <a:p>
            <a:pPr algn="just" rtl="1"/>
            <a:r>
              <a:rPr lang="fa-IR" dirty="0">
                <a:cs typeface="B Badr" panose="00000400000000000000" pitchFamily="2" charset="-78"/>
              </a:rPr>
              <a:t>در شمال غرب ايران اورارتوها در اطراف ماكو و شمال آذربايجان مستقر بودند و ساختمانهاي خود را از سنگ مي ساختد . ميتوان گفت كه</a:t>
            </a:r>
          </a:p>
          <a:p>
            <a:pPr algn="just" rtl="1"/>
            <a:r>
              <a:rPr lang="fa-IR" dirty="0">
                <a:cs typeface="B Badr" panose="00000400000000000000" pitchFamily="2" charset="-78"/>
              </a:rPr>
              <a:t>شيوة پارسي عناصري را از اورارتوها الهام گرفته بوده است . بهطور مثال در اطـراف درياچـة اروميـه خانـههـاي روسـتايي بـرج ماننـدي را</a:t>
            </a:r>
          </a:p>
          <a:p>
            <a:pPr algn="just" rtl="1"/>
            <a:r>
              <a:rPr lang="fa-IR" dirty="0">
                <a:cs typeface="B Badr" panose="00000400000000000000" pitchFamily="2" charset="-78"/>
              </a:rPr>
              <a:t>ميساختند . اين خانهها ارتفاع زيادي داشته كه از طبقة همكف آن استفاده نميشده است . آنها براي در امان بودن از حيوانـات وحـشي و</a:t>
            </a:r>
          </a:p>
          <a:p>
            <a:pPr algn="just" rtl="1"/>
            <a:r>
              <a:rPr lang="fa-IR" dirty="0">
                <a:cs typeface="B Badr" panose="00000400000000000000" pitchFamily="2" charset="-78"/>
              </a:rPr>
              <a:t>رطوبت با قرار دادن نردباني به طبقة بالا ميرفتهاند . اين نردبان بعد از استفاده برداشته ميشده است . از خانهها به شكلي ديگـر در شـيوه</a:t>
            </a:r>
          </a:p>
          <a:p>
            <a:pPr algn="just" rtl="1"/>
            <a:r>
              <a:rPr lang="fa-IR" dirty="0">
                <a:cs typeface="B Badr" panose="00000400000000000000" pitchFamily="2" charset="-78"/>
              </a:rPr>
              <a:t>پارسي در منطقة فارس استفاده ميشده است .</a:t>
            </a:r>
          </a:p>
          <a:p>
            <a:pPr algn="just" rtl="1"/>
            <a:r>
              <a:rPr lang="fa-IR" dirty="0">
                <a:cs typeface="B Badr" panose="00000400000000000000" pitchFamily="2" charset="-78"/>
              </a:rPr>
              <a:t>بهطور مثال شكلهايي شبيه به ستونهاي دوريك و ايونيايي را در دخمه هاي داو دخترْ فارس (داو به معني مـادر يـا دايـه) از زمـان مادهـا و</a:t>
            </a:r>
          </a:p>
          <a:p>
            <a:pPr algn="just" rtl="1"/>
            <a:r>
              <a:rPr lang="fa-IR" dirty="0">
                <a:cs typeface="B Badr" panose="00000400000000000000" pitchFamily="2" charset="-78"/>
              </a:rPr>
              <a:t>قزقاپان در سليمانية كردستان عراق ، سكاوند در كرستان فعلي ، فخرگاه در كردستان ، به صورت نقشهايي بر روي سنگ مشاهده ميكنيم.</a:t>
            </a:r>
          </a:p>
          <a:p>
            <a:pPr algn="just" rtl="1"/>
            <a:r>
              <a:rPr lang="fa-IR" dirty="0">
                <a:cs typeface="B Badr" panose="00000400000000000000" pitchFamily="2" charset="-78"/>
              </a:rPr>
              <a:t>شايد بتوان منطق اين شكلها را دو روش ساخت آنها يافت . معمولاً براي سوار كردن دو تير بر روي يك ستون و نگهداري آنهـا بـه وسـيلة</a:t>
            </a:r>
          </a:p>
          <a:p>
            <a:pPr algn="just" rtl="1"/>
            <a:r>
              <a:rPr lang="fa-IR" dirty="0">
                <a:cs typeface="B Badr" panose="00000400000000000000" pitchFamily="2" charset="-78"/>
              </a:rPr>
              <a:t>كنف خرما آنها را به هم بسته و سپس تختهاي روي آنها ميگذاشتهاند</a:t>
            </a:r>
            <a:endParaRPr lang="en-US" dirty="0">
              <a:cs typeface="B Badr" panose="00000400000000000000" pitchFamily="2" charset="-78"/>
            </a:endParaRPr>
          </a:p>
        </p:txBody>
      </p:sp>
    </p:spTree>
    <p:extLst>
      <p:ext uri="{BB962C8B-B14F-4D97-AF65-F5344CB8AC3E}">
        <p14:creationId xmlns:p14="http://schemas.microsoft.com/office/powerpoint/2010/main" val="2477361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7BA0F0-1219-4A9C-905C-7452408C04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4311" y="0"/>
            <a:ext cx="5563378" cy="6858000"/>
          </a:xfrm>
          <a:prstGeom prst="rect">
            <a:avLst/>
          </a:prstGeom>
        </p:spPr>
      </p:pic>
    </p:spTree>
    <p:extLst>
      <p:ext uri="{BB962C8B-B14F-4D97-AF65-F5344CB8AC3E}">
        <p14:creationId xmlns:p14="http://schemas.microsoft.com/office/powerpoint/2010/main" val="1647028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6DC0AA-E21A-49B0-9BB3-397CBA2BCD48}"/>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b="43673"/>
          <a:stretch/>
        </p:blipFill>
        <p:spPr>
          <a:xfrm>
            <a:off x="2990990" y="508518"/>
            <a:ext cx="6210020" cy="5561046"/>
          </a:xfrm>
          <a:prstGeom prst="rect">
            <a:avLst/>
          </a:prstGeom>
        </p:spPr>
      </p:pic>
    </p:spTree>
    <p:extLst>
      <p:ext uri="{BB962C8B-B14F-4D97-AF65-F5344CB8AC3E}">
        <p14:creationId xmlns:p14="http://schemas.microsoft.com/office/powerpoint/2010/main" val="3151910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D81679-7FEB-488B-A7F0-4A9284C146F5}"/>
              </a:ext>
            </a:extLst>
          </p:cNvPr>
          <p:cNvSpPr/>
          <p:nvPr/>
        </p:nvSpPr>
        <p:spPr>
          <a:xfrm>
            <a:off x="1129004" y="943480"/>
            <a:ext cx="9797143" cy="1477328"/>
          </a:xfrm>
          <a:prstGeom prst="rect">
            <a:avLst/>
          </a:prstGeom>
        </p:spPr>
        <p:txBody>
          <a:bodyPr wrap="square">
            <a:spAutoFit/>
          </a:bodyPr>
          <a:lstStyle/>
          <a:p>
            <a:pPr algn="just" rtl="1"/>
            <a:r>
              <a:rPr lang="fa-IR" dirty="0">
                <a:cs typeface="B Badr" panose="00000400000000000000" pitchFamily="2" charset="-78"/>
              </a:rPr>
              <a:t>در تخت جمشيد اين شكل چند جا تكرار شده است . سر ستونها به صورت كله گاو ساخته شده سپس با همين روش تيـر سـقف بـه آنهـا</a:t>
            </a:r>
          </a:p>
          <a:p>
            <a:pPr algn="just" rtl="1"/>
            <a:r>
              <a:rPr lang="fa-IR" dirty="0">
                <a:cs typeface="B Badr" panose="00000400000000000000" pitchFamily="2" charset="-78"/>
              </a:rPr>
              <a:t>وصل گرديده است . يعني در فاصلة بين دو كله گاو تيري قرار داده شده سپس تيرچه ها روي آن قرار گرفتهاند . به عبارت ديگر سر سـتون</a:t>
            </a:r>
          </a:p>
          <a:p>
            <a:pPr algn="just" rtl="1"/>
            <a:r>
              <a:rPr lang="fa-IR" dirty="0">
                <a:cs typeface="B Badr" panose="00000400000000000000" pitchFamily="2" charset="-78"/>
              </a:rPr>
              <a:t>هاي كله گاوي در گودي پشت آنها سر تيرها جاي مي گرفته اند و از رانش آنها نيز جلوگيري مي شده است . پس هركدام از اين آرايـه هـا</a:t>
            </a:r>
          </a:p>
          <a:p>
            <a:pPr algn="just" rtl="1"/>
            <a:r>
              <a:rPr lang="fa-IR" dirty="0">
                <a:cs typeface="B Badr" panose="00000400000000000000" pitchFamily="2" charset="-78"/>
              </a:rPr>
              <a:t>در عين اينكه يك آذين بشمار مي رفتند، داراي منطق نيارشي هم بوده اند . اين مثالها تداوم را در معماري ايراني نشان مـيدهـد چنانچـه</a:t>
            </a:r>
          </a:p>
          <a:p>
            <a:pPr algn="just" rtl="1"/>
            <a:r>
              <a:rPr lang="fa-IR" dirty="0">
                <a:cs typeface="B Badr" panose="00000400000000000000" pitchFamily="2" charset="-78"/>
              </a:rPr>
              <a:t>اين روش ساخت ساختمانهاي ستوندار با پوشش تير بعد از اسلام نيز ادامه پيدا كرد. </a:t>
            </a:r>
            <a:endParaRPr lang="en-US" dirty="0">
              <a:cs typeface="B Badr" panose="00000400000000000000" pitchFamily="2" charset="-78"/>
            </a:endParaRPr>
          </a:p>
        </p:txBody>
      </p:sp>
      <p:pic>
        <p:nvPicPr>
          <p:cNvPr id="3" name="Picture 2">
            <a:extLst>
              <a:ext uri="{FF2B5EF4-FFF2-40B4-BE49-F238E27FC236}">
                <a16:creationId xmlns:a16="http://schemas.microsoft.com/office/drawing/2014/main" id="{6B7D143B-1367-4E68-88C2-1004A3E654E3}"/>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t="57007"/>
          <a:stretch/>
        </p:blipFill>
        <p:spPr>
          <a:xfrm>
            <a:off x="5010539" y="2690111"/>
            <a:ext cx="5630760" cy="3848726"/>
          </a:xfrm>
          <a:prstGeom prst="rect">
            <a:avLst/>
          </a:prstGeom>
        </p:spPr>
      </p:pic>
    </p:spTree>
    <p:extLst>
      <p:ext uri="{BB962C8B-B14F-4D97-AF65-F5344CB8AC3E}">
        <p14:creationId xmlns:p14="http://schemas.microsoft.com/office/powerpoint/2010/main" val="1604814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871CC6-B035-4B2D-B9AA-728E7F317A85}"/>
              </a:ext>
            </a:extLst>
          </p:cNvPr>
          <p:cNvSpPr/>
          <p:nvPr/>
        </p:nvSpPr>
        <p:spPr>
          <a:xfrm>
            <a:off x="10188419" y="753061"/>
            <a:ext cx="1298753" cy="923330"/>
          </a:xfrm>
          <a:prstGeom prst="rect">
            <a:avLst/>
          </a:prstGeom>
        </p:spPr>
        <p:txBody>
          <a:bodyPr wrap="none">
            <a:spAutoFit/>
          </a:bodyPr>
          <a:lstStyle/>
          <a:p>
            <a:r>
              <a:rPr lang="fa-IR" sz="5400" dirty="0">
                <a:latin typeface="IranNastaliq" panose="02020505000000020003" pitchFamily="18" charset="0"/>
                <a:cs typeface="IranNastaliq" panose="02020505000000020003" pitchFamily="18" charset="0"/>
              </a:rPr>
              <a:t>شيوه پارسي</a:t>
            </a:r>
            <a:endParaRPr lang="en-US" sz="5400" dirty="0">
              <a:latin typeface="IranNastaliq" panose="02020505000000020003" pitchFamily="18" charset="0"/>
              <a:cs typeface="IranNastaliq" panose="02020505000000020003" pitchFamily="18" charset="0"/>
            </a:endParaRPr>
          </a:p>
        </p:txBody>
      </p:sp>
      <p:sp>
        <p:nvSpPr>
          <p:cNvPr id="3" name="Rectangle 2">
            <a:extLst>
              <a:ext uri="{FF2B5EF4-FFF2-40B4-BE49-F238E27FC236}">
                <a16:creationId xmlns:a16="http://schemas.microsoft.com/office/drawing/2014/main" id="{19E9F603-486A-4056-845F-1634FF8B34DE}"/>
              </a:ext>
            </a:extLst>
          </p:cNvPr>
          <p:cNvSpPr/>
          <p:nvPr/>
        </p:nvSpPr>
        <p:spPr>
          <a:xfrm>
            <a:off x="1788367" y="1769841"/>
            <a:ext cx="9380376" cy="4212692"/>
          </a:xfrm>
          <a:prstGeom prst="rect">
            <a:avLst/>
          </a:prstGeom>
        </p:spPr>
        <p:txBody>
          <a:bodyPr wrap="square">
            <a:spAutoFit/>
          </a:bodyPr>
          <a:lstStyle/>
          <a:p>
            <a:pPr algn="just" rtl="1">
              <a:lnSpc>
                <a:spcPct val="150000"/>
              </a:lnSpc>
            </a:pPr>
            <a:r>
              <a:rPr lang="fa-IR" dirty="0">
                <a:cs typeface="B Badr" panose="00000400000000000000" pitchFamily="2" charset="-78"/>
              </a:rPr>
              <a:t>نام اين شيوه از تيره (قوم ) پارس برگرفته شده كه در اين روزگاران بر كشور پهناور ايران فرمانروايي مي كردند.</a:t>
            </a:r>
          </a:p>
          <a:p>
            <a:pPr algn="just" rtl="1">
              <a:lnSpc>
                <a:spcPct val="150000"/>
              </a:lnSpc>
            </a:pPr>
            <a:r>
              <a:rPr lang="fa-IR" dirty="0">
                <a:cs typeface="B Badr" panose="00000400000000000000" pitchFamily="2" charset="-78"/>
              </a:rPr>
              <a:t>دولت مادر در سال 550 قبل از ميلاد منقرض و جزء دولت پارس شد . دولت پـارس از سـال 550 تـا 330 قبـل از مـيلاد مـسيح (ع) بـرقسمت بزرگي از نواحي شرق هندوستان و آسياي مركزي تا ممالك شمال آفريق و تمام بالكان فرمانروايي ميكرده است . از مادها و پارسهانيز آثاري در شمال غرب ايران ديده شده و اينطور تصور ميشود كه آنها به هنگام مهاجرت به مناطق مركزي در مسيير خود از تمـدنهايموجود در منطقه نكات مثبت را گرفته سپس برساو كردهاند . ديديم كه در آن منطقه اورارتوها معماري سنگي همـراه بـا روش سـاختماني تيرپوش را داشتند . در قسمت مركزي ايران نيز عيلاميها داراي معماري پيشرفتهاي بودهاند كـه همـانطـور كـه دربـارة معبـد چغازنبيـل مختصري گفته شده، در همين مكان آثاري از فن و ساخت طاقها را به روشهاي رومي و ضربي ميبينيم .</a:t>
            </a:r>
          </a:p>
          <a:p>
            <a:pPr algn="just" rtl="1">
              <a:lnSpc>
                <a:spcPct val="150000"/>
              </a:lnSpc>
            </a:pPr>
            <a:r>
              <a:rPr lang="fa-IR" dirty="0">
                <a:cs typeface="B Badr" panose="00000400000000000000" pitchFamily="2" charset="-78"/>
              </a:rPr>
              <a:t>بنياد شيوة پارسي از همان بناهاي ساده كه در مناطق غرب و شمال غرب و ديگر مناطق بوده ، گرفته شده است ، اما مسأله تازه اي كـه بـا</a:t>
            </a:r>
          </a:p>
          <a:p>
            <a:pPr algn="just" rtl="1">
              <a:lnSpc>
                <a:spcPct val="150000"/>
              </a:lnSpc>
            </a:pPr>
            <a:r>
              <a:rPr lang="fa-IR" dirty="0">
                <a:cs typeface="B Badr" panose="00000400000000000000" pitchFamily="2" charset="-78"/>
              </a:rPr>
              <a:t>قدرت گرفتن حكومت پارسها اتفاق ميافتد ، همكاري هنرمندان مختلف از سرزمينهاي گوناگون است . بـديهي اسـت كـشوري بـا بزرگـي</a:t>
            </a:r>
          </a:p>
          <a:p>
            <a:pPr algn="just" rtl="1">
              <a:lnSpc>
                <a:spcPct val="150000"/>
              </a:lnSpc>
            </a:pPr>
            <a:r>
              <a:rPr lang="fa-IR" dirty="0">
                <a:cs typeface="B Badr" panose="00000400000000000000" pitchFamily="2" charset="-78"/>
              </a:rPr>
              <a:t>ايران دورة هخامنشي با سرزمينهاي مختلف زير سلطه خود اين كار را بايد انجام دهد . </a:t>
            </a:r>
            <a:endParaRPr lang="en-US" dirty="0">
              <a:cs typeface="B Badr" panose="00000400000000000000" pitchFamily="2" charset="-78"/>
            </a:endParaRPr>
          </a:p>
        </p:txBody>
      </p:sp>
    </p:spTree>
    <p:extLst>
      <p:ext uri="{BB962C8B-B14F-4D97-AF65-F5344CB8AC3E}">
        <p14:creationId xmlns:p14="http://schemas.microsoft.com/office/powerpoint/2010/main" val="2582566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6000"/>
            <a:lum/>
          </a:blip>
          <a:srcRect/>
          <a:stretch>
            <a:fillRect t="-26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C6A4D2-EF6B-433A-B8B2-9671004E530D}"/>
              </a:ext>
            </a:extLst>
          </p:cNvPr>
          <p:cNvSpPr/>
          <p:nvPr/>
        </p:nvSpPr>
        <p:spPr>
          <a:xfrm>
            <a:off x="7517703" y="594440"/>
            <a:ext cx="4140877" cy="646331"/>
          </a:xfrm>
          <a:prstGeom prst="rect">
            <a:avLst/>
          </a:prstGeom>
        </p:spPr>
        <p:txBody>
          <a:bodyPr wrap="none">
            <a:spAutoFit/>
          </a:bodyPr>
          <a:lstStyle/>
          <a:p>
            <a:r>
              <a:rPr lang="fa-IR" sz="3600" dirty="0">
                <a:latin typeface="IranNastaliq" panose="02020505000000020003" pitchFamily="18" charset="0"/>
                <a:cs typeface="IranNastaliq" panose="02020505000000020003" pitchFamily="18" charset="0"/>
              </a:rPr>
              <a:t>اهم مشخصات و خصوصيات اين شيوه به شرح زير است :</a:t>
            </a:r>
            <a:endParaRPr lang="en-US" sz="3600" dirty="0">
              <a:latin typeface="IranNastaliq" panose="02020505000000020003" pitchFamily="18" charset="0"/>
              <a:cs typeface="IranNastaliq" panose="02020505000000020003" pitchFamily="18" charset="0"/>
            </a:endParaRPr>
          </a:p>
        </p:txBody>
      </p:sp>
      <p:sp>
        <p:nvSpPr>
          <p:cNvPr id="3" name="Rectangle 2">
            <a:extLst>
              <a:ext uri="{FF2B5EF4-FFF2-40B4-BE49-F238E27FC236}">
                <a16:creationId xmlns:a16="http://schemas.microsoft.com/office/drawing/2014/main" id="{C35457FC-22FC-4AA8-AA79-DDEFBEC4776F}"/>
              </a:ext>
            </a:extLst>
          </p:cNvPr>
          <p:cNvSpPr/>
          <p:nvPr/>
        </p:nvSpPr>
        <p:spPr>
          <a:xfrm>
            <a:off x="457200" y="1420228"/>
            <a:ext cx="10972800" cy="4628190"/>
          </a:xfrm>
          <a:prstGeom prst="rect">
            <a:avLst/>
          </a:prstGeom>
          <a:solidFill>
            <a:schemeClr val="bg1"/>
          </a:solidFill>
          <a:ln w="28575">
            <a:solidFill>
              <a:srgbClr val="3B6F82"/>
            </a:solidFill>
          </a:ln>
        </p:spPr>
        <p:txBody>
          <a:bodyPr wrap="square">
            <a:spAutoFit/>
          </a:bodyPr>
          <a:lstStyle/>
          <a:p>
            <a:pPr algn="r" rtl="1">
              <a:lnSpc>
                <a:spcPct val="150000"/>
              </a:lnSpc>
            </a:pPr>
            <a:r>
              <a:rPr lang="fa-IR" dirty="0">
                <a:cs typeface="B Badr" panose="00000400000000000000" pitchFamily="2" charset="-78"/>
              </a:rPr>
              <a:t>1ـ استفاده از سنگ بريده و منظم پاكتراش و گاهي صيقلي و تهيه بهترين نوع مصالح از لحاظ مرغوبيت و رنگ و دوام از هر جا كـه ميـسر</a:t>
            </a:r>
          </a:p>
          <a:p>
            <a:pPr algn="r" rtl="1">
              <a:lnSpc>
                <a:spcPct val="150000"/>
              </a:lnSpc>
            </a:pPr>
            <a:r>
              <a:rPr lang="fa-IR" dirty="0">
                <a:cs typeface="B Badr" panose="00000400000000000000" pitchFamily="2" charset="-78"/>
              </a:rPr>
              <a:t>بوده است .</a:t>
            </a:r>
          </a:p>
          <a:p>
            <a:pPr algn="r" rtl="1">
              <a:lnSpc>
                <a:spcPct val="150000"/>
              </a:lnSpc>
            </a:pPr>
            <a:r>
              <a:rPr lang="fa-IR" dirty="0">
                <a:cs typeface="B Badr" panose="00000400000000000000" pitchFamily="2" charset="-78"/>
              </a:rPr>
              <a:t>2ـ آماده كردن پي بنا با سنگريزه و سنگ لاشه و بناي ساختمان بر روي سكو و تختگاه .</a:t>
            </a:r>
          </a:p>
          <a:p>
            <a:pPr algn="r" rtl="1">
              <a:lnSpc>
                <a:spcPct val="150000"/>
              </a:lnSpc>
            </a:pPr>
            <a:r>
              <a:rPr lang="fa-IR" dirty="0">
                <a:cs typeface="B Badr" panose="00000400000000000000" pitchFamily="2" charset="-78"/>
              </a:rPr>
              <a:t>3ـ نهادن ستونها در حداكثر فاصله ممكن و تا ارتفاع بسيار چشمگير و آرايش سرستونها با جزئياتي كه براي بردن بار سـقف چـوبي كـاملاً</a:t>
            </a:r>
          </a:p>
          <a:p>
            <a:pPr algn="r" rtl="1">
              <a:lnSpc>
                <a:spcPct val="150000"/>
              </a:lnSpc>
            </a:pPr>
            <a:r>
              <a:rPr lang="fa-IR" dirty="0">
                <a:cs typeface="B Badr" panose="00000400000000000000" pitchFamily="2" charset="-78"/>
              </a:rPr>
              <a:t>متناسب و منطقي باشد .</a:t>
            </a:r>
          </a:p>
          <a:p>
            <a:pPr algn="r" rtl="1">
              <a:lnSpc>
                <a:spcPct val="150000"/>
              </a:lnSpc>
            </a:pPr>
            <a:r>
              <a:rPr lang="fa-IR" dirty="0">
                <a:cs typeface="B Badr" panose="00000400000000000000" pitchFamily="2" charset="-78"/>
              </a:rPr>
              <a:t>4ـ پوشش با شاه تير و تيرچه چوبي سخت و بريده و درودگري شده .</a:t>
            </a:r>
          </a:p>
          <a:p>
            <a:pPr algn="r" rtl="1">
              <a:lnSpc>
                <a:spcPct val="150000"/>
              </a:lnSpc>
            </a:pPr>
            <a:r>
              <a:rPr lang="fa-IR" dirty="0">
                <a:cs typeface="B Badr" panose="00000400000000000000" pitchFamily="2" charset="-78"/>
              </a:rPr>
              <a:t>5ـ آرايش ديوارههاي اطراف پلكانهاي كوتاه و مالرو با نقشهاي برجسته و كنگرههاي زيبا و متناسب .</a:t>
            </a:r>
          </a:p>
          <a:p>
            <a:pPr algn="r" rtl="1">
              <a:lnSpc>
                <a:spcPct val="150000"/>
              </a:lnSpc>
            </a:pPr>
            <a:r>
              <a:rPr lang="fa-IR" dirty="0">
                <a:cs typeface="B Badr" panose="00000400000000000000" pitchFamily="2" charset="-78"/>
              </a:rPr>
              <a:t>6ـ ساختن ديوارههاي جدا كننده با خشت خام و آرايش داخلي و خارجي آن با رنگ كاشي لعابدار .</a:t>
            </a:r>
          </a:p>
          <a:p>
            <a:pPr algn="r" rtl="1">
              <a:lnSpc>
                <a:spcPct val="150000"/>
              </a:lnSpc>
            </a:pPr>
            <a:r>
              <a:rPr lang="fa-IR" dirty="0">
                <a:cs typeface="B Badr" panose="00000400000000000000" pitchFamily="2" charset="-78"/>
              </a:rPr>
              <a:t>7ـ پرداختن فرش كف با بهتري مصالحي كه در آن روزگار يافت ميشده است .</a:t>
            </a:r>
          </a:p>
          <a:p>
            <a:pPr algn="r" rtl="1">
              <a:lnSpc>
                <a:spcPct val="150000"/>
              </a:lnSpc>
            </a:pPr>
            <a:r>
              <a:rPr lang="fa-IR" dirty="0">
                <a:cs typeface="B Badr" panose="00000400000000000000" pitchFamily="2" charset="-78"/>
              </a:rPr>
              <a:t>8ـ تعبية سايبان و آفتابگير منطقي و ضروري براي ساختمانها .</a:t>
            </a:r>
          </a:p>
          <a:p>
            <a:pPr algn="r" rtl="1">
              <a:lnSpc>
                <a:spcPct val="150000"/>
              </a:lnSpc>
            </a:pPr>
            <a:r>
              <a:rPr lang="fa-IR" dirty="0">
                <a:cs typeface="B Badr" panose="00000400000000000000" pitchFamily="2" charset="-78"/>
              </a:rPr>
              <a:t>9 -در معماري پارسي آسمانه تخت با تيرو ستون اجزاء اصلي ساختمان بوده است. </a:t>
            </a:r>
            <a:endParaRPr lang="en-US" dirty="0">
              <a:cs typeface="B Badr" panose="00000400000000000000" pitchFamily="2" charset="-78"/>
            </a:endParaRPr>
          </a:p>
        </p:txBody>
      </p:sp>
    </p:spTree>
    <p:extLst>
      <p:ext uri="{BB962C8B-B14F-4D97-AF65-F5344CB8AC3E}">
        <p14:creationId xmlns:p14="http://schemas.microsoft.com/office/powerpoint/2010/main" val="20058895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3749</TotalTime>
  <Words>2389</Words>
  <Application>Microsoft Office PowerPoint</Application>
  <PresentationFormat>Widescreen</PresentationFormat>
  <Paragraphs>83</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IranNastaliq</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iteach</dc:creator>
  <cp:lastModifiedBy>iteach</cp:lastModifiedBy>
  <cp:revision>59</cp:revision>
  <dcterms:created xsi:type="dcterms:W3CDTF">2020-02-17T15:19:01Z</dcterms:created>
  <dcterms:modified xsi:type="dcterms:W3CDTF">2020-04-03T08:04:38Z</dcterms:modified>
</cp:coreProperties>
</file>