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4" r:id="rId1"/>
  </p:sldMasterIdLst>
  <p:sldIdLst>
    <p:sldId id="256" r:id="rId2"/>
    <p:sldId id="293" r:id="rId3"/>
    <p:sldId id="257" r:id="rId4"/>
    <p:sldId id="271" r:id="rId5"/>
    <p:sldId id="259" r:id="rId6"/>
    <p:sldId id="292" r:id="rId7"/>
    <p:sldId id="273" r:id="rId8"/>
    <p:sldId id="272" r:id="rId9"/>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18/08/1441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297299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98645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80750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693015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3657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479864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18/08/1441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65117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18/08/1441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67537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18/08/1441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922600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18/08/1441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770093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5F4377-F719-4891-845D-DE5815E48D9E}" type="datetimeFigureOut">
              <a:rPr lang="fa-IR" smtClean="0"/>
              <a:t>18/08/1441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05648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5F4377-F719-4891-845D-DE5815E48D9E}" type="datetimeFigureOut">
              <a:rPr lang="fa-IR" smtClean="0"/>
              <a:t>18/08/1441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2520946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5F4377-F719-4891-845D-DE5815E48D9E}" type="datetimeFigureOut">
              <a:rPr lang="fa-IR" smtClean="0"/>
              <a:t>18/08/1441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32947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F4377-F719-4891-845D-DE5815E48D9E}" type="datetimeFigureOut">
              <a:rPr lang="fa-IR" smtClean="0"/>
              <a:t>18/08/1441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2359050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F4377-F719-4891-845D-DE5815E48D9E}" type="datetimeFigureOut">
              <a:rPr lang="fa-IR" smtClean="0"/>
              <a:t>18/08/1441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287292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F4377-F719-4891-845D-DE5815E48D9E}" type="datetimeFigureOut">
              <a:rPr lang="fa-IR" smtClean="0"/>
              <a:t>18/08/1441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68276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5F4377-F719-4891-845D-DE5815E48D9E}" type="datetimeFigureOut">
              <a:rPr lang="fa-IR" smtClean="0"/>
              <a:t>18/08/1441</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69865BE-B685-42E3-820C-B6ABF3361C1F}" type="slidenum">
              <a:rPr lang="fa-IR" smtClean="0"/>
              <a:t>‹#›</a:t>
            </a:fld>
            <a:endParaRPr lang="fa-IR"/>
          </a:p>
        </p:txBody>
      </p:sp>
    </p:spTree>
    <p:extLst>
      <p:ext uri="{BB962C8B-B14F-4D97-AF65-F5344CB8AC3E}">
        <p14:creationId xmlns:p14="http://schemas.microsoft.com/office/powerpoint/2010/main" val="300367255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fa-IR" dirty="0"/>
          </a:p>
        </p:txBody>
      </p:sp>
      <p:sp>
        <p:nvSpPr>
          <p:cNvPr id="5" name="Title 4"/>
          <p:cNvSpPr>
            <a:spLocks noGrp="1"/>
          </p:cNvSpPr>
          <p:nvPr>
            <p:ph type="ctrTitle"/>
          </p:nvPr>
        </p:nvSpPr>
        <p:spPr/>
        <p:txBody>
          <a:bodyPr/>
          <a:lstStyle/>
          <a:p>
            <a:endParaRPr lang="fa-IR"/>
          </a:p>
        </p:txBody>
      </p:sp>
      <p:pic>
        <p:nvPicPr>
          <p:cNvPr id="6" name="WhatsApp Video 2020-04-08 at 6.07.29 P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65088"/>
            <a:ext cx="12192000" cy="6727825"/>
          </a:xfrm>
          <a:prstGeom prst="rect">
            <a:avLst/>
          </a:prstGeom>
        </p:spPr>
      </p:pic>
    </p:spTree>
    <p:extLst>
      <p:ext uri="{BB962C8B-B14F-4D97-AF65-F5344CB8AC3E}">
        <p14:creationId xmlns:p14="http://schemas.microsoft.com/office/powerpoint/2010/main" val="2584282722"/>
      </p:ext>
    </p:extLst>
  </p:cSld>
  <p:clrMapOvr>
    <a:masterClrMapping/>
  </p:clrMapOvr>
  <mc:AlternateContent xmlns:mc="http://schemas.openxmlformats.org/markup-compatibility/2006">
    <mc:Choice xmlns:p14="http://schemas.microsoft.com/office/powerpoint/2010/main" Requires="p14">
      <p:transition spd="slow" p14:dur="2000" advTm="10094"/>
    </mc:Choice>
    <mc:Fallback>
      <p:transition spd="slow" advTm="10094"/>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a:t> </a:t>
            </a:r>
            <a:r>
              <a:rPr lang="fa-IR" b="1" dirty="0">
                <a:cs typeface="B Nazanin" panose="00000400000000000000" pitchFamily="2" charset="-78"/>
              </a:rPr>
              <a:t>دیوار غیر باربر</a:t>
            </a:r>
          </a:p>
        </p:txBody>
      </p:sp>
      <p:sp>
        <p:nvSpPr>
          <p:cNvPr id="3" name="Subtitle 2"/>
          <p:cNvSpPr>
            <a:spLocks noGrp="1"/>
          </p:cNvSpPr>
          <p:nvPr>
            <p:ph type="subTitle" idx="1"/>
          </p:nvPr>
        </p:nvSpPr>
        <p:spPr/>
        <p:txBody>
          <a:bodyPr/>
          <a:lstStyle/>
          <a:p>
            <a:endParaRPr lang="fa-IR"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80208833"/>
      </p:ext>
    </p:extLst>
  </p:cSld>
  <p:clrMapOvr>
    <a:masterClrMapping/>
  </p:clrMapOvr>
  <mc:AlternateContent xmlns:mc="http://schemas.openxmlformats.org/markup-compatibility/2006">
    <mc:Choice xmlns:p14="http://schemas.microsoft.com/office/powerpoint/2010/main" Requires="p14">
      <p:transition spd="slow" p14:dur="2000" advTm="10094"/>
    </mc:Choice>
    <mc:Fallback>
      <p:transition spd="slow" advTm="100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انواع دیوار غیر باربر</a:t>
            </a:r>
          </a:p>
        </p:txBody>
      </p:sp>
      <p:sp>
        <p:nvSpPr>
          <p:cNvPr id="3" name="Content Placeholder 2"/>
          <p:cNvSpPr>
            <a:spLocks noGrp="1"/>
          </p:cNvSpPr>
          <p:nvPr>
            <p:ph idx="1"/>
          </p:nvPr>
        </p:nvSpPr>
        <p:spPr/>
        <p:txBody>
          <a:bodyPr>
            <a:normAutofit/>
          </a:bodyPr>
          <a:lstStyle/>
          <a:p>
            <a:pPr marL="0" indent="0">
              <a:buNone/>
            </a:pPr>
            <a:r>
              <a:rPr lang="fa-IR" dirty="0">
                <a:cs typeface="B Nazanin" panose="00000400000000000000" pitchFamily="2" charset="-78"/>
              </a:rPr>
              <a:t>دیوارهای غیر باربر انواع مختلفی دارند و در سه دسته تقسیم بندی می شوند:</a:t>
            </a:r>
          </a:p>
          <a:p>
            <a:r>
              <a:rPr lang="fa-IR" dirty="0">
                <a:cs typeface="B Nazanin" panose="00000400000000000000" pitchFamily="2" charset="-78"/>
              </a:rPr>
              <a:t>دیوار جداگر داخلی</a:t>
            </a:r>
          </a:p>
          <a:p>
            <a:r>
              <a:rPr lang="fa-IR" dirty="0">
                <a:cs typeface="B Nazanin" panose="00000400000000000000" pitchFamily="2" charset="-78"/>
              </a:rPr>
              <a:t>دیوار خارجی (دیوار نما)</a:t>
            </a:r>
          </a:p>
          <a:p>
            <a:r>
              <a:rPr lang="fa-IR" dirty="0">
                <a:cs typeface="B Nazanin" panose="00000400000000000000" pitchFamily="2" charset="-78"/>
              </a:rPr>
              <a:t>دیوار جان پناه</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49518623"/>
      </p:ext>
    </p:extLst>
  </p:cSld>
  <p:clrMapOvr>
    <a:masterClrMapping/>
  </p:clrMapOvr>
  <mc:AlternateContent xmlns:mc="http://schemas.openxmlformats.org/markup-compatibility/2006">
    <mc:Choice xmlns:p14="http://schemas.microsoft.com/office/powerpoint/2010/main" Requires="p14">
      <p:transition spd="slow" p14:dur="2000" advTm="7876"/>
    </mc:Choice>
    <mc:Fallback>
      <p:transition spd="slow" advTm="78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دیوار جداگر داخلی</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fontAlgn="base"/>
            <a:r>
              <a:rPr lang="fa-IR" dirty="0">
                <a:cs typeface="B Nazanin" panose="00000400000000000000" pitchFamily="2" charset="-78"/>
              </a:rPr>
              <a:t>دیوارهای جدا کننده داخلی ساختمان که به منظور تقسیم بندی فضای داخلی مورد استفاده قرار می گیرند، از یک لایه بتن سبک فومی که در دو طرف آن دو لایه روکش سیمان وجود دارد، ساخته شده است. این دیوارها نوعی پانل می باشند که از ۳ متر ارتفاع و ۰.۶ متر عرض برخوردار بوده و ضخامت های متفاوتی دارند. به طور تقریبی هر یک از این پانل ها ۴۰ تا ۶۰ کیلوگرم بر متر مربع وزن دارند. دیوارهای جدا کننده داخلی می توانند از جنس آجر، بلوک سفالی یا قطعات پیش ساخته گچی باشند.</a:t>
            </a:r>
            <a:endParaRPr lang="ar-SA" dirty="0">
              <a:cs typeface="B Nazanin" panose="00000400000000000000" pitchFamily="2" charset="-78"/>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64135402"/>
      </p:ext>
    </p:extLst>
  </p:cSld>
  <p:clrMapOvr>
    <a:masterClrMapping/>
  </p:clrMapOvr>
  <mc:AlternateContent xmlns:mc="http://schemas.openxmlformats.org/markup-compatibility/2006">
    <mc:Choice xmlns:p14="http://schemas.microsoft.com/office/powerpoint/2010/main" Requires="p14">
      <p:transition spd="slow" p14:dur="2000" advTm="39407"/>
    </mc:Choice>
    <mc:Fallback>
      <p:transition spd="slow" advTm="394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دیوار خارجی (دیوار نما)</a:t>
            </a:r>
            <a:endParaRPr lang="fa-IR"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Low"/>
            <a:r>
              <a:rPr lang="fa-IR" dirty="0">
                <a:cs typeface="B Nazanin" panose="00000400000000000000" pitchFamily="2" charset="-78"/>
              </a:rPr>
              <a:t>دیوارهای خارجی که با نام دیوارهای نما نیز شناخته می شوند، به منظور جلوگیری از نفوذ و انتقال رطوبت و سرما مورد استفاده قرار می گیرند. این دیوارها باید به گونه ای باشند که در شرایط متفاوت آب و هوایی مقاوم بوده و دچار آسیب نشوند.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08593725"/>
      </p:ext>
    </p:extLst>
  </p:cSld>
  <p:clrMapOvr>
    <a:masterClrMapping/>
  </p:clrMapOvr>
  <mc:AlternateContent xmlns:mc="http://schemas.openxmlformats.org/markup-compatibility/2006">
    <mc:Choice xmlns:p14="http://schemas.microsoft.com/office/powerpoint/2010/main" Requires="p14">
      <p:transition spd="slow" p14:dur="2000" advTm="29767"/>
    </mc:Choice>
    <mc:Fallback>
      <p:transition spd="slow" advTm="297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دیوار جان پناه</a:t>
            </a:r>
            <a:endParaRPr lang="fa-IR"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Low"/>
            <a:r>
              <a:rPr lang="fa-IR" dirty="0">
                <a:cs typeface="B Nazanin" panose="00000400000000000000" pitchFamily="2" charset="-78"/>
              </a:rPr>
              <a:t>دیوارهای جان پناه به شکل دیواری کوتاه در قسمت بام ساختمان و یا لبه ایوان و تراس ساخته و مورد استفاده قرار می گیرند. در ساخت این گونه دیوارها توجه به نکاتی مهم و حائز اهمیت می باشد.  برای مثال در صورتی که ضخامت این گونه دیوارها ۱۰ تا ۲۰ سانتی متر باشد، حذاکثر ارتفاع مجاز برای آن ها باید بین ۵۰ تا ۷۰ سانتی متر باشد.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940483231"/>
      </p:ext>
    </p:extLst>
  </p:cSld>
  <p:clrMapOvr>
    <a:masterClrMapping/>
  </p:clrMapOvr>
  <mc:AlternateContent xmlns:mc="http://schemas.openxmlformats.org/markup-compatibility/2006">
    <mc:Choice xmlns:p14="http://schemas.microsoft.com/office/powerpoint/2010/main" Requires="p14">
      <p:transition spd="slow" p14:dur="2000" advTm="37643"/>
    </mc:Choice>
    <mc:Fallback>
      <p:transition spd="slow" advTm="376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مزایای استفاده از دیوارهای غیر باربر</a:t>
            </a:r>
          </a:p>
        </p:txBody>
      </p:sp>
      <p:sp>
        <p:nvSpPr>
          <p:cNvPr id="3" name="Content Placeholder 2"/>
          <p:cNvSpPr>
            <a:spLocks noGrp="1"/>
          </p:cNvSpPr>
          <p:nvPr>
            <p:ph idx="1"/>
          </p:nvPr>
        </p:nvSpPr>
        <p:spPr/>
        <p:txBody>
          <a:bodyPr>
            <a:normAutofit/>
          </a:bodyPr>
          <a:lstStyle/>
          <a:p>
            <a:r>
              <a:rPr lang="fa-IR" dirty="0">
                <a:cs typeface="B Nazanin" panose="00000400000000000000" pitchFamily="2" charset="-78"/>
              </a:rPr>
              <a:t>استفاده از دیوارهای غیر باربر مزایایی به همراه دارد که از جمله می توان به موارد زیر اشاره کرد:</a:t>
            </a:r>
          </a:p>
          <a:p>
            <a:r>
              <a:rPr lang="fa-IR" dirty="0">
                <a:cs typeface="B Nazanin" panose="00000400000000000000" pitchFamily="2" charset="-78"/>
              </a:rPr>
              <a:t>نصب این گونه دیوارها سریع و آسان می باشد.</a:t>
            </a:r>
          </a:p>
          <a:p>
            <a:r>
              <a:rPr lang="fa-IR" dirty="0">
                <a:cs typeface="B Nazanin" panose="00000400000000000000" pitchFamily="2" charset="-78"/>
              </a:rPr>
              <a:t>پانل های غیر باربر به راحتی قابل حمل و جا به جایی می باشند.</a:t>
            </a:r>
          </a:p>
          <a:p>
            <a:r>
              <a:rPr lang="fa-IR" dirty="0">
                <a:cs typeface="B Nazanin" panose="00000400000000000000" pitchFamily="2" charset="-78"/>
              </a:rPr>
              <a:t>این گونه دیوارها از طول عمر بالایی برخوردار هستند.</a:t>
            </a:r>
          </a:p>
          <a:p>
            <a:r>
              <a:rPr lang="fa-IR" dirty="0">
                <a:cs typeface="B Nazanin" panose="00000400000000000000" pitchFamily="2" charset="-78"/>
              </a:rPr>
              <a:t>این گونه دیوارها در برابر حرارت و صوت به عنوان یک عایق مناسب عمل می کنند.</a:t>
            </a:r>
          </a:p>
          <a:p>
            <a:r>
              <a:rPr lang="fa-IR" dirty="0">
                <a:cs typeface="B Nazanin" panose="00000400000000000000" pitchFamily="2" charset="-78"/>
              </a:rPr>
              <a:t>استفاده از دیوارهای غیر باربر در دکوراسیون داخلی کاربرد دارد.</a:t>
            </a:r>
          </a:p>
          <a:p>
            <a:r>
              <a:rPr lang="fa-IR" dirty="0">
                <a:cs typeface="B Nazanin" panose="00000400000000000000" pitchFamily="2" charset="-78"/>
              </a:rPr>
              <a:t>این گونه دیوارها از وزن پایینی برخوردار می باشند.</a:t>
            </a:r>
          </a:p>
          <a:p>
            <a:r>
              <a:rPr lang="fa-IR" dirty="0">
                <a:cs typeface="B Nazanin" panose="00000400000000000000" pitchFamily="2" charset="-78"/>
              </a:rPr>
              <a:t>نصب این گونه پانل ها آسان بوده و نیاز به ابزار خاصی ندارد.</a:t>
            </a:r>
          </a:p>
          <a:p>
            <a:r>
              <a:rPr lang="fa-IR" dirty="0">
                <a:cs typeface="B Nazanin" panose="00000400000000000000" pitchFamily="2" charset="-78"/>
              </a:rPr>
              <a:t>دیوارهای غیر باربر که به شکل پانل هستند در برابر آتش سوزی از خود مقاومت نشان می دهند.</a:t>
            </a:r>
          </a:p>
          <a:p>
            <a:pPr algn="justLow"/>
            <a:endParaRPr lang="fa-IR" dirty="0">
              <a:cs typeface="B Nazanin" panose="00000400000000000000" pitchFamily="2" charset="-78"/>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78569897"/>
      </p:ext>
    </p:extLst>
  </p:cSld>
  <p:clrMapOvr>
    <a:masterClrMapping/>
  </p:clrMapOvr>
  <mc:AlternateContent xmlns:mc="http://schemas.openxmlformats.org/markup-compatibility/2006">
    <mc:Choice xmlns:p14="http://schemas.microsoft.com/office/powerpoint/2010/main" Requires="p14">
      <p:transition spd="slow" p14:dur="2000" advTm="67401"/>
    </mc:Choice>
    <mc:Fallback>
      <p:transition spd="slow" advTm="674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نکات لازم در استفاده از دیوارهای غیر باربر</a:t>
            </a:r>
          </a:p>
        </p:txBody>
      </p:sp>
      <p:sp>
        <p:nvSpPr>
          <p:cNvPr id="3" name="Content Placeholder 2"/>
          <p:cNvSpPr>
            <a:spLocks noGrp="1"/>
          </p:cNvSpPr>
          <p:nvPr>
            <p:ph idx="1"/>
          </p:nvPr>
        </p:nvSpPr>
        <p:spPr/>
        <p:txBody>
          <a:bodyPr>
            <a:normAutofit/>
          </a:bodyPr>
          <a:lstStyle/>
          <a:p>
            <a:pPr algn="justLow"/>
            <a:r>
              <a:rPr lang="fa-IR" dirty="0">
                <a:cs typeface="B Nazanin" panose="00000400000000000000" pitchFamily="2" charset="-78"/>
              </a:rPr>
              <a:t>باید توجه داشت که استفاده از دیوارهای غیر باربر تنها به عنوان دیوار جداکننده مجاز می باشد و استفاده از آن در قسمتی که تحمل وزن بار ساختمان وجود داشته باشد، غیر مجاز است.</a:t>
            </a:r>
          </a:p>
          <a:p>
            <a:pPr algn="justLow"/>
            <a:r>
              <a:rPr lang="fa-IR" dirty="0">
                <a:cs typeface="B Nazanin" panose="00000400000000000000" pitchFamily="2" charset="-78"/>
              </a:rPr>
              <a:t>حداکثر ارتفاع مجاز که می توان برای دیوارهای غیر باربر در نظر گرفت، ۳.۲ متر می باشد.</a:t>
            </a:r>
          </a:p>
          <a:p>
            <a:pPr algn="justLow"/>
            <a:r>
              <a:rPr lang="fa-IR" dirty="0">
                <a:cs typeface="B Nazanin" panose="00000400000000000000" pitchFamily="2" charset="-78"/>
              </a:rPr>
              <a:t>در هنگام نصب این گونه پانل ها و ساخت دیوارها باید چگونگی، میزان و جهت تحمل بارها کنترل شود.</a:t>
            </a:r>
          </a:p>
          <a:p>
            <a:pPr algn="justLow"/>
            <a:r>
              <a:rPr lang="fa-IR" dirty="0">
                <a:cs typeface="B Nazanin" panose="00000400000000000000" pitchFamily="2" charset="-78"/>
              </a:rPr>
              <a:t>کنترل میزان پایداری دیوار غیر باربر در برابر عواملی هم چون زلزله باید مطابق با استاندارد ۲۸۰۰ ایران انجام شود.</a:t>
            </a:r>
          </a:p>
          <a:p>
            <a:pPr algn="justLow"/>
            <a:r>
              <a:rPr lang="fa-IR" dirty="0">
                <a:cs typeface="B Nazanin" panose="00000400000000000000" pitchFamily="2" charset="-78"/>
              </a:rPr>
              <a:t>نحوه اتصال دیوارهای غیر باربر از دیگر عواملی است که باید به آن توجه شود. این اتصال باید به گونه ای باشد که نه تنها پایداری آن ها در برابر نیروهای وارد شده را فراهم کند، بلکه از اندرکنش آن ها و سازه اصلی جلوگیری به عمل آورد.</a:t>
            </a:r>
          </a:p>
          <a:p>
            <a:pPr algn="justLow"/>
            <a:r>
              <a:rPr lang="fa-IR" dirty="0">
                <a:cs typeface="B Nazanin" panose="00000400000000000000" pitchFamily="2" charset="-78"/>
              </a:rPr>
              <a:t>مصالح و اجزا به کار رفته در ساخت این گونه دیوارها باید به گونه ای باشند که از نظر میزان مقاومت، خوردگی، مسائل زیست محیطی، بهداشتی و غیره مورد بررسی قرار گرفته و بر مبنای مقررات ملی ساختمان و آیین نامه های ملی یا معتبر صورت پذیرد.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38784023"/>
      </p:ext>
    </p:extLst>
  </p:cSld>
  <p:clrMapOvr>
    <a:masterClrMapping/>
  </p:clrMapOvr>
  <mc:AlternateContent xmlns:mc="http://schemas.openxmlformats.org/markup-compatibility/2006">
    <mc:Choice xmlns:p14="http://schemas.microsoft.com/office/powerpoint/2010/main" Requires="p14">
      <p:transition spd="slow" p14:dur="2000" advTm="116431"/>
    </mc:Choice>
    <mc:Fallback>
      <p:transition spd="slow" advTm="1164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130</TotalTime>
  <Words>572</Words>
  <Application>Microsoft Office PowerPoint</Application>
  <PresentationFormat>Widescreen</PresentationFormat>
  <Paragraphs>29</Paragraphs>
  <Slides>8</Slides>
  <Notes>0</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 Nazanin</vt:lpstr>
      <vt:lpstr>Tahoma</vt:lpstr>
      <vt:lpstr>Trebuchet MS</vt:lpstr>
      <vt:lpstr>Wingdings 3</vt:lpstr>
      <vt:lpstr>Facet</vt:lpstr>
      <vt:lpstr>PowerPoint Presentation</vt:lpstr>
      <vt:lpstr> دیوار غیر باربر</vt:lpstr>
      <vt:lpstr>انواع دیوار غیر باربر</vt:lpstr>
      <vt:lpstr>دیوار جداگر داخلی</vt:lpstr>
      <vt:lpstr>دیوار خارجی (دیوار نما)</vt:lpstr>
      <vt:lpstr>دیوار جان پناه</vt:lpstr>
      <vt:lpstr>مزایای استفاده از دیوارهای غیر باربر</vt:lpstr>
      <vt:lpstr>نکات لازم در استفاده از دیوارهای غیر باربر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بارهای وارد بر ساختمان</dc:title>
  <dc:creator>my system</dc:creator>
  <cp:lastModifiedBy>my system</cp:lastModifiedBy>
  <cp:revision>14</cp:revision>
  <dcterms:created xsi:type="dcterms:W3CDTF">2020-04-01T12:24:26Z</dcterms:created>
  <dcterms:modified xsi:type="dcterms:W3CDTF">2020-04-11T14:59:53Z</dcterms:modified>
</cp:coreProperties>
</file>