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1" r:id="rId1"/>
  </p:sldMasterIdLst>
  <p:sldIdLst>
    <p:sldId id="256" r:id="rId2"/>
    <p:sldId id="275" r:id="rId3"/>
    <p:sldId id="265" r:id="rId4"/>
    <p:sldId id="257" r:id="rId5"/>
    <p:sldId id="266" r:id="rId6"/>
    <p:sldId id="259" r:id="rId7"/>
    <p:sldId id="261" r:id="rId8"/>
    <p:sldId id="262" r:id="rId9"/>
    <p:sldId id="267" r:id="rId10"/>
    <p:sldId id="263" r:id="rId11"/>
    <p:sldId id="268" r:id="rId12"/>
    <p:sldId id="269" r:id="rId13"/>
    <p:sldId id="270" r:id="rId14"/>
    <p:sldId id="271" r:id="rId15"/>
    <p:sldId id="272" r:id="rId16"/>
    <p:sldId id="274" r:id="rId17"/>
    <p:sldId id="273" r:id="rId1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771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87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06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918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9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66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55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143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8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287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94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322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78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76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10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224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260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WhatsApp Video 2020-04-08 at 6.07.2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9"/>
    </mc:Choice>
    <mc:Fallback>
      <p:transition spd="slow" advTm="123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موزه </a:t>
            </a:r>
            <a:r>
              <a:rPr lang="fa-IR" dirty="0" smtClean="0">
                <a:cs typeface="B Nazanin" panose="00000400000000000000" pitchFamily="2" charset="-78"/>
              </a:rPr>
              <a:t>كیمبال</a:t>
            </a:r>
            <a:r>
              <a:rPr lang="en-US" dirty="0" smtClean="0">
                <a:cs typeface="B Nazanin" panose="00000400000000000000" pitchFamily="2" charset="-78"/>
              </a:rPr>
              <a:t>Kimball Museum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60" y="2385982"/>
            <a:ext cx="5996269" cy="2248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58" y="4592782"/>
            <a:ext cx="6053275" cy="22652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17"/>
    </mc:Choice>
    <mc:Fallback>
      <p:transition spd="slow" advTm="8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موزه </a:t>
            </a:r>
            <a:r>
              <a:rPr lang="fa-IR" dirty="0" smtClean="0">
                <a:cs typeface="B Nazanin" panose="00000400000000000000" pitchFamily="2" charset="-78"/>
              </a:rPr>
              <a:t>كیمبال</a:t>
            </a:r>
            <a:r>
              <a:rPr lang="en-US" dirty="0" smtClean="0">
                <a:cs typeface="B Nazanin" panose="00000400000000000000" pitchFamily="2" charset="-78"/>
              </a:rPr>
              <a:t>Kimball Museum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0141"/>
            <a:ext cx="6374777" cy="4267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777" y="3591099"/>
            <a:ext cx="5798450" cy="32669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9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7"/>
    </mc:Choice>
    <mc:Fallback>
      <p:transition spd="slow" advTm="2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موزه </a:t>
            </a:r>
            <a:r>
              <a:rPr lang="fa-IR" dirty="0" smtClean="0">
                <a:cs typeface="B Nazanin" panose="00000400000000000000" pitchFamily="2" charset="-78"/>
              </a:rPr>
              <a:t>كیمبال</a:t>
            </a:r>
            <a:r>
              <a:rPr lang="en-US" dirty="0" smtClean="0">
                <a:cs typeface="B Nazanin" panose="00000400000000000000" pitchFamily="2" charset="-78"/>
              </a:rPr>
              <a:t>Kimball Museum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617" y="913398"/>
            <a:ext cx="4478383" cy="594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9664"/>
            <a:ext cx="6909617" cy="51583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9"/>
    </mc:Choice>
    <mc:Fallback>
      <p:transition spd="slow" advTm="2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214746"/>
            <a:ext cx="8596668" cy="1320800"/>
          </a:xfrm>
        </p:spPr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میدان اسب دواني زارزوئلا </a:t>
            </a:r>
            <a:r>
              <a:rPr lang="en-US" dirty="0" smtClean="0">
                <a:cs typeface="B Nazanin" panose="00000400000000000000" pitchFamily="2" charset="-78"/>
              </a:rPr>
              <a:t>Zarzuela Hippodrome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036"/>
            <a:ext cx="9209036" cy="2927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6024"/>
            <a:ext cx="9209036" cy="29219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9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6"/>
    </mc:Choice>
    <mc:Fallback>
      <p:transition spd="slow" advTm="3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214746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3. </a:t>
            </a:r>
            <a:r>
              <a:rPr lang="fa-IR" b="1" dirty="0" smtClean="0">
                <a:cs typeface="B Nazanin" panose="00000400000000000000" pitchFamily="2" charset="-78"/>
              </a:rPr>
              <a:t>سازه </a:t>
            </a:r>
            <a:r>
              <a:rPr lang="fa-IR" b="1" dirty="0">
                <a:cs typeface="B Nazanin" panose="00000400000000000000" pitchFamily="2" charset="-78"/>
              </a:rPr>
              <a:t>هاي پوسته اي زین اسبی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2" y="1146574"/>
            <a:ext cx="9247138" cy="163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2" y="2757637"/>
            <a:ext cx="9247138" cy="1631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92" y="4347918"/>
            <a:ext cx="9247138" cy="16229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4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6"/>
    </mc:Choice>
    <mc:Fallback>
      <p:transition spd="slow" advTm="3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214746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ترمینال </a:t>
            </a:r>
            <a:r>
              <a:rPr lang="en-US" dirty="0" smtClean="0">
                <a:cs typeface="B Nazanin" panose="00000400000000000000" pitchFamily="2" charset="-78"/>
              </a:rPr>
              <a:t>TWA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89297"/>
            <a:ext cx="10983161" cy="2911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9800"/>
            <a:ext cx="10983161" cy="29112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89"/>
    </mc:Choice>
    <mc:Fallback>
      <p:transition spd="slow" advTm="2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214746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ترمینال </a:t>
            </a:r>
            <a:r>
              <a:rPr lang="en-US" dirty="0" smtClean="0">
                <a:cs typeface="B Nazanin" panose="00000400000000000000" pitchFamily="2" charset="-78"/>
              </a:rPr>
              <a:t>TWA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0552"/>
            <a:ext cx="8926893" cy="2967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8238"/>
            <a:ext cx="8913801" cy="29630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"/>
    </mc:Choice>
    <mc:Fallback>
      <p:transition spd="slow" advTm="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214746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ترمینال </a:t>
            </a:r>
            <a:r>
              <a:rPr lang="en-US" dirty="0" smtClean="0">
                <a:cs typeface="B Nazanin" panose="00000400000000000000" pitchFamily="2" charset="-78"/>
              </a:rPr>
              <a:t>TWA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65" y="1350818"/>
            <a:ext cx="10108108" cy="2766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" y="4096328"/>
            <a:ext cx="10091226" cy="27616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"/>
    </mc:Choice>
    <mc:Fallback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سازه های نو</a:t>
            </a:r>
            <a:br>
              <a:rPr lang="fa-IR" b="1" dirty="0" smtClean="0">
                <a:cs typeface="B Nazanin" panose="00000400000000000000" pitchFamily="2" charset="-78"/>
              </a:rPr>
            </a:br>
            <a:r>
              <a:rPr lang="fa-IR" b="1" dirty="0" smtClean="0">
                <a:cs typeface="B Nazanin" panose="00000400000000000000" pitchFamily="2" charset="-78"/>
              </a:rPr>
              <a:t>سازه های پوسته ای و روش ساخت آن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7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9"/>
    </mc:Choice>
    <mc:Fallback>
      <p:transition spd="slow" advTm="1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>
                <a:cs typeface="B Nazanin" panose="00000400000000000000" pitchFamily="2" charset="-78"/>
              </a:rPr>
              <a:t/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انواع سازه های پوسته ای از نظر فرم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8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6"/>
    </mc:Choice>
    <mc:Fallback>
      <p:transition spd="slow" advTm="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مقدمه و کلیات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از آن جا که پوسته ها می توانند فضاهای وسیعی را بپوشانند و به علاوه در آنها به گونه ای اقتصادی </a:t>
            </a:r>
            <a:r>
              <a:rPr lang="fa-IR" dirty="0">
                <a:cs typeface="B Nazanin" panose="00000400000000000000" pitchFamily="2" charset="-78"/>
              </a:rPr>
              <a:t>از مصالح ساختمانی استفاده میشود لذا پوسته ها یا بامهاي فضایی پوسته اي نسبت به </a:t>
            </a:r>
            <a:r>
              <a:rPr lang="fa-IR" dirty="0" smtClean="0">
                <a:cs typeface="B Nazanin" panose="00000400000000000000" pitchFamily="2" charset="-78"/>
              </a:rPr>
              <a:t>بامهاي مسطح </a:t>
            </a:r>
            <a:r>
              <a:rPr lang="fa-IR" dirty="0">
                <a:cs typeface="B Nazanin" panose="00000400000000000000" pitchFamily="2" charset="-78"/>
              </a:rPr>
              <a:t>برتري دارند.به کار گرفتن بامهاي فضاي قوسی باعث 25 تا 40 درصد کاهش در </a:t>
            </a:r>
            <a:r>
              <a:rPr lang="fa-IR" dirty="0" smtClean="0">
                <a:cs typeface="B Nazanin" panose="00000400000000000000" pitchFamily="2" charset="-78"/>
              </a:rPr>
              <a:t>مصرف مصالح </a:t>
            </a:r>
            <a:r>
              <a:rPr lang="fa-IR" dirty="0">
                <a:cs typeface="B Nazanin" panose="00000400000000000000" pitchFamily="2" charset="-78"/>
              </a:rPr>
              <a:t>نسبت به اجزاي مسطح نظیر میشود.برتري سازه اي بامهاي پوسته اي نیز به این </a:t>
            </a:r>
            <a:r>
              <a:rPr lang="fa-IR" dirty="0" smtClean="0">
                <a:cs typeface="B Nazanin" panose="00000400000000000000" pitchFamily="2" charset="-78"/>
              </a:rPr>
              <a:t>دلیل است </a:t>
            </a:r>
            <a:r>
              <a:rPr lang="fa-IR" dirty="0">
                <a:cs typeface="B Nazanin" panose="00000400000000000000" pitchFamily="2" charset="-78"/>
              </a:rPr>
              <a:t>که تمامی سطح مقطع ،تحت تنش یکنواخت ناشی از نیروهاي مستقیم قرار گرفته </a:t>
            </a:r>
            <a:r>
              <a:rPr lang="fa-IR" dirty="0" smtClean="0">
                <a:cs typeface="B Nazanin" panose="00000400000000000000" pitchFamily="2" charset="-78"/>
              </a:rPr>
              <a:t>واثرات خمشی </a:t>
            </a:r>
            <a:r>
              <a:rPr lang="fa-IR" dirty="0">
                <a:cs typeface="B Nazanin" panose="00000400000000000000" pitchFamily="2" charset="-78"/>
              </a:rPr>
              <a:t>در آنها ناچیز است به این دلیل ضخامت پوسته ها معمولا خیلی کم ودر محدوده </a:t>
            </a:r>
            <a:r>
              <a:rPr lang="fa-IR" dirty="0" smtClean="0">
                <a:cs typeface="B Nazanin" panose="00000400000000000000" pitchFamily="2" charset="-78"/>
              </a:rPr>
              <a:t>75 تا </a:t>
            </a:r>
            <a:r>
              <a:rPr lang="fa-IR" dirty="0">
                <a:cs typeface="B Nazanin" panose="00000400000000000000" pitchFamily="2" charset="-78"/>
              </a:rPr>
              <a:t>150 میلیمتر قرار دارند 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justLow"/>
            <a:r>
              <a:rPr lang="fa-IR" dirty="0" smtClean="0">
                <a:cs typeface="B Nazanin" panose="00000400000000000000" pitchFamily="2" charset="-78"/>
              </a:rPr>
              <a:t>از </a:t>
            </a:r>
            <a:r>
              <a:rPr lang="fa-IR" dirty="0">
                <a:cs typeface="B Nazanin" panose="00000400000000000000" pitchFamily="2" charset="-78"/>
              </a:rPr>
              <a:t>بامهاي پوسته اي عموما در آشیانه هاي هواپیماها و تالارهاي اجتماعات وسالنهاي ورزشی </a:t>
            </a:r>
            <a:r>
              <a:rPr lang="fa-IR" dirty="0" smtClean="0">
                <a:cs typeface="B Nazanin" panose="00000400000000000000" pitchFamily="2" charset="-78"/>
              </a:rPr>
              <a:t>و انواع </a:t>
            </a:r>
            <a:r>
              <a:rPr lang="fa-IR" dirty="0">
                <a:cs typeface="B Nazanin" panose="00000400000000000000" pitchFamily="2" charset="-78"/>
              </a:rPr>
              <a:t>متنوعی از سازه هاي با دهانه زیاد که در آنها به فضا هاي وسیع یکسره نیاز است </a:t>
            </a:r>
            <a:r>
              <a:rPr lang="fa-IR" dirty="0" smtClean="0">
                <a:cs typeface="B Nazanin" panose="00000400000000000000" pitchFamily="2" charset="-78"/>
              </a:rPr>
              <a:t>استفاده شود</a:t>
            </a:r>
            <a:r>
              <a:rPr lang="fa-IR" dirty="0"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32"/>
    </mc:Choice>
    <mc:Fallback>
      <p:transition spd="slow" advTm="7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>
                <a:cs typeface="B Nazanin" panose="00000400000000000000" pitchFamily="2" charset="-78"/>
              </a:rPr>
              <a:t/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انواع سازه های پوسته ای از نظر فرم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0"/>
    </mc:Choice>
    <mc:Fallback>
      <p:transition spd="slow"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62" y="-88888"/>
            <a:ext cx="8596668" cy="1320800"/>
          </a:xfrm>
        </p:spPr>
        <p:txBody>
          <a:bodyPr>
            <a:normAutofit/>
          </a:bodyPr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/>
            </a:r>
            <a:br>
              <a:rPr lang="fa-IR" b="1" dirty="0" smtClean="0">
                <a:cs typeface="B Nazanin" panose="00000400000000000000" pitchFamily="2" charset="-78"/>
              </a:rPr>
            </a:br>
            <a:r>
              <a:rPr lang="fa-IR" b="1" dirty="0" smtClean="0">
                <a:cs typeface="B Nazanin" panose="00000400000000000000" pitchFamily="2" charset="-78"/>
              </a:rPr>
              <a:t>1. سازه پوسته ای گنبد:</a:t>
            </a:r>
            <a:endParaRPr lang="fa-I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62812" cy="3156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0237"/>
            <a:ext cx="8442909" cy="39277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67"/>
    </mc:Choice>
    <mc:Fallback>
      <p:transition spd="slow" advTm="1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نمونه اي از پوسته هاي گنبدي اجرا شده :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سالن سخنرانی کرسگ– ایالت ماساچوست آمریکا – سال 1955 – معمار : سارنین و همکاران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1117"/>
            <a:ext cx="5029200" cy="3196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61712"/>
            <a:ext cx="4926172" cy="31962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8"/>
    </mc:Choice>
    <mc:Fallback>
      <p:transition spd="slow" advTm="1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>2. </a:t>
            </a:r>
            <a:r>
              <a:rPr lang="fa-IR" b="1" dirty="0">
                <a:cs typeface="B Nazanin" panose="00000400000000000000" pitchFamily="2" charset="-78"/>
              </a:rPr>
              <a:t>سازه پوسته اي استوانه اي: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960" y="1930400"/>
            <a:ext cx="4002568" cy="2932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0400"/>
            <a:ext cx="5903994" cy="2932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871" y="4244829"/>
            <a:ext cx="3515797" cy="26131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8"/>
    </mc:Choice>
    <mc:Fallback>
      <p:transition spd="slow" advTm="1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>2. </a:t>
            </a:r>
            <a:r>
              <a:rPr lang="fa-IR" b="1" dirty="0">
                <a:cs typeface="B Nazanin" panose="00000400000000000000" pitchFamily="2" charset="-78"/>
              </a:rPr>
              <a:t>سازه پوسته اي استوانه اي: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3764"/>
            <a:ext cx="5216236" cy="3324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99" y="3533764"/>
            <a:ext cx="7242401" cy="33242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8"/>
    </mc:Choice>
    <mc:Fallback>
      <p:transition spd="slow" advTm="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207</Words>
  <Application>Microsoft Office PowerPoint</Application>
  <PresentationFormat>Widescreen</PresentationFormat>
  <Paragraphs>18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سازه های نو سازه های پوسته ای و روش ساخت آن</vt:lpstr>
      <vt:lpstr> انواع سازه های پوسته ای از نظر فرم</vt:lpstr>
      <vt:lpstr>مقدمه و کلیات</vt:lpstr>
      <vt:lpstr> انواع سازه های پوسته ای از نظر فرم</vt:lpstr>
      <vt:lpstr> 1. سازه پوسته ای گنبد:</vt:lpstr>
      <vt:lpstr>نمونه اي از پوسته هاي گنبدي اجرا شده : سالن سخنرانی کرسگ– ایالت ماساچوست آمریکا – سال 1955 – معمار : سارنین و همکاران</vt:lpstr>
      <vt:lpstr>2. سازه پوسته اي استوانه اي:</vt:lpstr>
      <vt:lpstr>2. سازه پوسته اي استوانه اي:</vt:lpstr>
      <vt:lpstr>موزه كیمبالKimball Museum</vt:lpstr>
      <vt:lpstr>موزه كیمبالKimball Museum</vt:lpstr>
      <vt:lpstr>موزه كیمبالKimball Museum</vt:lpstr>
      <vt:lpstr>میدان اسب دواني زارزوئلا Zarzuela Hippodrome</vt:lpstr>
      <vt:lpstr>3. سازه هاي پوسته اي زین اسبی</vt:lpstr>
      <vt:lpstr>ترمینال TWA</vt:lpstr>
      <vt:lpstr>ترمینال TWA</vt:lpstr>
      <vt:lpstr>ترمینال TWA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بارهای وارد بر ساختمان</dc:title>
  <dc:creator>my system</dc:creator>
  <cp:lastModifiedBy>my system</cp:lastModifiedBy>
  <cp:revision>10</cp:revision>
  <dcterms:created xsi:type="dcterms:W3CDTF">2020-04-01T12:24:26Z</dcterms:created>
  <dcterms:modified xsi:type="dcterms:W3CDTF">2020-04-13T07:55:13Z</dcterms:modified>
</cp:coreProperties>
</file>