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11" r:id="rId1"/>
  </p:sldMasterIdLst>
  <p:sldIdLst>
    <p:sldId id="274" r:id="rId2"/>
    <p:sldId id="256" r:id="rId3"/>
    <p:sldId id="273" r:id="rId4"/>
    <p:sldId id="277" r:id="rId5"/>
    <p:sldId id="257" r:id="rId6"/>
    <p:sldId id="259" r:id="rId7"/>
    <p:sldId id="261" r:id="rId8"/>
    <p:sldId id="262" r:id="rId9"/>
    <p:sldId id="263" r:id="rId10"/>
    <p:sldId id="278" r:id="rId11"/>
    <p:sldId id="286" r:id="rId12"/>
    <p:sldId id="279" r:id="rId13"/>
    <p:sldId id="281" r:id="rId14"/>
    <p:sldId id="282" r:id="rId15"/>
    <p:sldId id="283" r:id="rId16"/>
    <p:sldId id="288" r:id="rId17"/>
    <p:sldId id="284" r:id="rId18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9771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9787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3065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89180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799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03661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8554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143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985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3287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83948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322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97855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8761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8106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2248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260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5.wma"/><Relationship Id="rId7" Type="http://schemas.openxmlformats.org/officeDocument/2006/relationships/image" Target="../media/image2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wm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App Video 2020-04-08 at 6.07.29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0"/>
    </mc:Choice>
    <mc:Fallback xmlns="">
      <p:transition spd="slow" advTm="14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91" objId="5"/>
        <p14:stopEvt time="10712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cap="all" dirty="0" smtClean="0">
                <a:cs typeface="B Nazanin" panose="00000400000000000000" pitchFamily="2" charset="-78"/>
              </a:rPr>
              <a:t>ملات ماسه سیمان</a:t>
            </a:r>
            <a:endParaRPr lang="fa-IR" b="1" cap="all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35586"/>
            <a:ext cx="8596668" cy="3880773"/>
          </a:xfrm>
        </p:spPr>
        <p:txBody>
          <a:bodyPr>
            <a:normAutofit/>
          </a:bodyPr>
          <a:lstStyle/>
          <a:p>
            <a:pPr algn="justLow"/>
            <a:r>
              <a:rPr lang="fa-IR" dirty="0">
                <a:cs typeface="B Nazanin" panose="00000400000000000000" pitchFamily="2" charset="-78"/>
              </a:rPr>
              <a:t>ملات ماسه سیمان یکی از  انواع ملات است که تقریبا در همه جا و در هر شرایط دمایی استفاده خواهد </a:t>
            </a:r>
            <a:r>
              <a:rPr lang="fa-IR" dirty="0" smtClean="0">
                <a:cs typeface="B Nazanin" panose="00000400000000000000" pitchFamily="2" charset="-78"/>
              </a:rPr>
              <a:t>شد. این </a:t>
            </a:r>
            <a:r>
              <a:rPr lang="fa-IR" dirty="0">
                <a:cs typeface="B Nazanin" panose="00000400000000000000" pitchFamily="2" charset="-78"/>
              </a:rPr>
              <a:t>ملات همانطور که از نام آن مشخص است از ترکیب ماسه به عنوان پر کننده به همراه سیمان تهیه می </a:t>
            </a:r>
            <a:r>
              <a:rPr lang="fa-IR" dirty="0" smtClean="0">
                <a:cs typeface="B Nazanin" panose="00000400000000000000" pitchFamily="2" charset="-78"/>
              </a:rPr>
              <a:t>شود. این </a:t>
            </a:r>
            <a:r>
              <a:rPr lang="fa-IR" dirty="0">
                <a:cs typeface="B Nazanin" panose="00000400000000000000" pitchFamily="2" charset="-78"/>
              </a:rPr>
              <a:t>ملات در محل های مختلفی مثل کاشی کاری، آجر چینی ، سیمان کاری , بستن درزها , بند کشی و … استفاده می </a:t>
            </a:r>
            <a:r>
              <a:rPr lang="fa-IR" dirty="0" smtClean="0">
                <a:cs typeface="B Nazanin" panose="00000400000000000000" pitchFamily="2" charset="-78"/>
              </a:rPr>
              <a:t>شود. ملات </a:t>
            </a:r>
            <a:r>
              <a:rPr lang="fa-IR" dirty="0">
                <a:cs typeface="B Nazanin" panose="00000400000000000000" pitchFamily="2" charset="-78"/>
              </a:rPr>
              <a:t>ماسه سیمان در چند سال اول از مقاومت بالایی برخوردار بوده و گزینه بسیار مناسبی برای استفاده می باشد </a:t>
            </a:r>
            <a:r>
              <a:rPr lang="fa-IR" dirty="0" smtClean="0">
                <a:cs typeface="B Nazanin" panose="00000400000000000000" pitchFamily="2" charset="-78"/>
              </a:rPr>
              <a:t>؛ اما </a:t>
            </a:r>
            <a:r>
              <a:rPr lang="fa-IR" dirty="0">
                <a:cs typeface="B Nazanin" panose="00000400000000000000" pitchFamily="2" charset="-78"/>
              </a:rPr>
              <a:t>اگر در معرض محییط های جوی سختی مثل باران و برف قرار بگیرد به مرور زمان ترک خورده و آب به داخل آن نفوذ پیدا می </a:t>
            </a:r>
            <a:r>
              <a:rPr lang="fa-IR" dirty="0" smtClean="0">
                <a:cs typeface="B Nazanin" panose="00000400000000000000" pitchFamily="2" charset="-78"/>
              </a:rPr>
              <a:t>کند. و </a:t>
            </a:r>
            <a:r>
              <a:rPr lang="fa-IR" dirty="0">
                <a:cs typeface="B Nazanin" panose="00000400000000000000" pitchFamily="2" charset="-78"/>
              </a:rPr>
              <a:t>در نتیجه به مرور آسیب خواهد دید و نیاز به تعویض و یا ترمیم خواهد داشت. خصوصا اگر در بند کشی استفاده شده </a:t>
            </a:r>
            <a:r>
              <a:rPr lang="fa-IR" dirty="0" smtClean="0">
                <a:cs typeface="B Nazanin" panose="00000400000000000000" pitchFamily="2" charset="-78"/>
              </a:rPr>
              <a:t>باشد. شاید </a:t>
            </a:r>
            <a:r>
              <a:rPr lang="fa-IR" dirty="0">
                <a:cs typeface="B Nazanin" panose="00000400000000000000" pitchFamily="2" charset="-78"/>
              </a:rPr>
              <a:t>برایتان جالب باشد که بدانید ساخت ملات ماسه سیمان نسبت به بتن معمولی سیمان بیشتری را استفاده خواهد کرد </a:t>
            </a:r>
            <a:r>
              <a:rPr lang="fa-IR" dirty="0" smtClean="0">
                <a:cs typeface="B Nazanin" panose="00000400000000000000" pitchFamily="2" charset="-78"/>
              </a:rPr>
              <a:t>؛ چرا </a:t>
            </a:r>
            <a:r>
              <a:rPr lang="fa-IR" dirty="0">
                <a:cs typeface="B Nazanin" panose="00000400000000000000" pitchFamily="2" charset="-78"/>
              </a:rPr>
              <a:t>که در ملات ماسه سیمان , فقط از ماسه به عنوان پر کننده استفاده می شود و کل چسپندگی به عهده سیمان </a:t>
            </a:r>
            <a:r>
              <a:rPr lang="fa-IR" dirty="0" smtClean="0">
                <a:cs typeface="B Nazanin" panose="00000400000000000000" pitchFamily="2" charset="-78"/>
              </a:rPr>
              <a:t>است. نحوه </a:t>
            </a:r>
            <a:r>
              <a:rPr lang="fa-IR" dirty="0">
                <a:cs typeface="B Nazanin" panose="00000400000000000000" pitchFamily="2" charset="-78"/>
              </a:rPr>
              <a:t>تهیه ملات ماسه سیمان معمولا به دو صورت دستی و مکانیکی تهیه می </a:t>
            </a:r>
            <a:r>
              <a:rPr lang="fa-IR" dirty="0" smtClean="0">
                <a:cs typeface="B Nazanin" panose="00000400000000000000" pitchFamily="2" charset="-78"/>
              </a:rPr>
              <a:t>شود. ملات </a:t>
            </a:r>
            <a:r>
              <a:rPr lang="fa-IR" dirty="0">
                <a:cs typeface="B Nazanin" panose="00000400000000000000" pitchFamily="2" charset="-78"/>
              </a:rPr>
              <a:t>دستی معمولا در امورات کم اهمیت تر ساخته شده و استفاده می شود.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8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88"/>
    </mc:Choice>
    <mc:Fallback xmlns="">
      <p:transition spd="slow" advTm="136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cap="all" dirty="0" smtClean="0">
                <a:cs typeface="B Nazanin" panose="00000400000000000000" pitchFamily="2" charset="-78"/>
              </a:rPr>
              <a:t>ملات ماسه سیمان</a:t>
            </a:r>
            <a:endParaRPr lang="fa-IR" b="1" cap="all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27" y="1444269"/>
            <a:ext cx="7576281" cy="541373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7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1"/>
    </mc:Choice>
    <mc:Fallback xmlns="">
      <p:transition spd="slow" advTm="2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cap="all" dirty="0" smtClean="0">
                <a:cs typeface="B Nazanin" panose="00000400000000000000" pitchFamily="2" charset="-78"/>
              </a:rPr>
              <a:t>انواع ملات ماسه سیمان</a:t>
            </a:r>
            <a:endParaRPr lang="fa-IR" b="1" cap="all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ملات </a:t>
            </a:r>
            <a:r>
              <a:rPr lang="fa-IR" dirty="0">
                <a:cs typeface="B Nazanin" panose="00000400000000000000" pitchFamily="2" charset="-78"/>
              </a:rPr>
              <a:t>ماسه سیمان به لحاظ طرح اختلاط و مقاومت ۲۸ روزه خود به دسته های مختلفی تقسیم می شوند: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سیمان </a:t>
            </a:r>
            <a:r>
              <a:rPr lang="fa-IR" dirty="0">
                <a:cs typeface="B Nazanin" panose="00000400000000000000" pitchFamily="2" charset="-78"/>
              </a:rPr>
              <a:t>تیپ یک ۱  : نسبت اختلاط سیمان به ماسه ۱ به ۳</a:t>
            </a:r>
          </a:p>
          <a:p>
            <a:r>
              <a:rPr lang="fa-IR" dirty="0">
                <a:cs typeface="B Nazanin" panose="00000400000000000000" pitchFamily="2" charset="-78"/>
              </a:rPr>
              <a:t>سیمان تیپ دو ۲  : نسبت اختلاط سیمان به ماسه ۱ به ۴</a:t>
            </a:r>
          </a:p>
          <a:p>
            <a:r>
              <a:rPr lang="fa-IR" dirty="0">
                <a:cs typeface="B Nazanin" panose="00000400000000000000" pitchFamily="2" charset="-78"/>
              </a:rPr>
              <a:t>سیمان تیپ سه ۳ : نسبت اختلاط سیمان به ماسه ۱ به ۵</a:t>
            </a:r>
          </a:p>
          <a:p>
            <a:r>
              <a:rPr lang="fa-IR" dirty="0">
                <a:cs typeface="B Nazanin" panose="00000400000000000000" pitchFamily="2" charset="-78"/>
              </a:rPr>
              <a:t>سیمان تیپ چهار ۴ : نسبت اختلاط سیمان به ماسه ۱ به ۶</a:t>
            </a:r>
          </a:p>
          <a:p>
            <a:pPr marL="0" indent="0">
              <a:buNone/>
            </a:pPr>
            <a:r>
              <a:rPr lang="fa-IR" dirty="0">
                <a:cs typeface="B Nazanin" panose="00000400000000000000" pitchFamily="2" charset="-78"/>
              </a:rPr>
              <a:t>نکته مهمی دیگری که باید در مورد این ملات بدانید این است که هرگز به این ملات گچ اضافه </a:t>
            </a:r>
            <a:r>
              <a:rPr lang="fa-IR" dirty="0" smtClean="0">
                <a:cs typeface="B Nazanin" panose="00000400000000000000" pitchFamily="2" charset="-78"/>
              </a:rPr>
              <a:t>نکنید چرا </a:t>
            </a:r>
            <a:r>
              <a:rPr lang="fa-IR" dirty="0">
                <a:cs typeface="B Nazanin" panose="00000400000000000000" pitchFamily="2" charset="-78"/>
              </a:rPr>
              <a:t>که باعث گیرش سریع تر ملات شده و پس از مدتی با فعالیت </a:t>
            </a:r>
            <a:r>
              <a:rPr lang="fa-IR">
                <a:cs typeface="B Nazanin" panose="00000400000000000000" pitchFamily="2" charset="-78"/>
              </a:rPr>
              <a:t>های </a:t>
            </a:r>
            <a:r>
              <a:rPr lang="fa-IR" smtClean="0">
                <a:cs typeface="B Nazanin" panose="00000400000000000000" pitchFamily="2" charset="-78"/>
              </a:rPr>
              <a:t>شیمیایی </a:t>
            </a:r>
            <a:r>
              <a:rPr lang="fa-IR" dirty="0">
                <a:cs typeface="B Nazanin" panose="00000400000000000000" pitchFamily="2" charset="-78"/>
              </a:rPr>
              <a:t>حاصل از ترکیب مواد با هم دیگر باعث خراب و متلاشی شدن ملات خواهد شد.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8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45"/>
    </mc:Choice>
    <mc:Fallback xmlns="">
      <p:transition spd="slow" advTm="11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d3c363d08844819f78485a3ba61b88110815565-240p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4" y="0"/>
            <a:ext cx="12172952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370"/>
    </mc:Choice>
    <mc:Fallback xmlns="">
      <p:transition spd="slow" advTm="25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97" objId="6"/>
        <p14:stopEvt time="254883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cap="all" dirty="0" smtClean="0">
                <a:cs typeface="B Nazanin" panose="00000400000000000000" pitchFamily="2" charset="-78"/>
              </a:rPr>
              <a:t>ملات ماسه سیمان آهک (باتارد)</a:t>
            </a:r>
            <a:endParaRPr lang="fa-IR" b="1" cap="all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/>
            <a:r>
              <a:rPr lang="fa-IR" dirty="0">
                <a:cs typeface="B Nazanin" panose="00000400000000000000" pitchFamily="2" charset="-78"/>
              </a:rPr>
              <a:t>ملات ماسه سیمان آهک که به ملات باتارد هم معروف است یکی دیگر  از انواع ملات </a:t>
            </a:r>
            <a:r>
              <a:rPr lang="fa-IR" dirty="0" smtClean="0">
                <a:cs typeface="B Nazanin" panose="00000400000000000000" pitchFamily="2" charset="-78"/>
              </a:rPr>
              <a:t>است. این </a:t>
            </a:r>
            <a:r>
              <a:rPr lang="fa-IR" dirty="0">
                <a:cs typeface="B Nazanin" panose="00000400000000000000" pitchFamily="2" charset="-78"/>
              </a:rPr>
              <a:t>ملات معمولا با نسبت ۶-۱-۱ ساخته می شود که به شرح یک حجم سیمان و یک حجم آهک و ۶ حجم ماسه می باشد که به همراه آب به مقدار کافی ساخته و تهیه می </a:t>
            </a:r>
            <a:r>
              <a:rPr lang="fa-IR" dirty="0" smtClean="0">
                <a:cs typeface="B Nazanin" panose="00000400000000000000" pitchFamily="2" charset="-78"/>
              </a:rPr>
              <a:t>شود. در </a:t>
            </a:r>
            <a:r>
              <a:rPr lang="fa-IR" dirty="0">
                <a:cs typeface="B Nazanin" panose="00000400000000000000" pitchFamily="2" charset="-78"/>
              </a:rPr>
              <a:t>این ملات حجم ماده پر کننده باید چیزی در حدود ۳ برابر ماده چسباننده باشد و نمی‌تواند از این حدود تجاوز کند </a:t>
            </a:r>
            <a:r>
              <a:rPr lang="fa-IR" dirty="0" smtClean="0">
                <a:cs typeface="B Nazanin" panose="00000400000000000000" pitchFamily="2" charset="-78"/>
              </a:rPr>
              <a:t>؛ در </a:t>
            </a:r>
            <a:r>
              <a:rPr lang="fa-IR" dirty="0">
                <a:cs typeface="B Nazanin" panose="00000400000000000000" pitchFamily="2" charset="-78"/>
              </a:rPr>
              <a:t>صورتی که این مقدار کمتر باشد مصالح ترک خورده و اگر بیشتر باشد کارایی آن کم خواهد </a:t>
            </a:r>
            <a:r>
              <a:rPr lang="fa-IR" dirty="0" smtClean="0">
                <a:cs typeface="B Nazanin" panose="00000400000000000000" pitchFamily="2" charset="-78"/>
              </a:rPr>
              <a:t>شد. دلیل </a:t>
            </a:r>
            <a:r>
              <a:rPr lang="fa-IR" dirty="0">
                <a:cs typeface="B Nazanin" panose="00000400000000000000" pitchFamily="2" charset="-78"/>
              </a:rPr>
              <a:t>اضافه کردن آهک و کاربرد آن این است که مقاومت ملات ماسه </a:t>
            </a:r>
            <a:r>
              <a:rPr lang="fa-IR" dirty="0" smtClean="0">
                <a:cs typeface="B Nazanin" panose="00000400000000000000" pitchFamily="2" charset="-78"/>
              </a:rPr>
              <a:t>سیمان در </a:t>
            </a:r>
            <a:r>
              <a:rPr lang="fa-IR" dirty="0">
                <a:cs typeface="B Nazanin" panose="00000400000000000000" pitchFamily="2" charset="-78"/>
              </a:rPr>
              <a:t>خیلی از کارهای بنایی زیادتر از حد مورد نیاز بوده و برای این که کمی مقاومت کمتر </a:t>
            </a:r>
            <a:r>
              <a:rPr lang="fa-IR" dirty="0" smtClean="0">
                <a:cs typeface="B Nazanin" panose="00000400000000000000" pitchFamily="2" charset="-78"/>
              </a:rPr>
              <a:t>شود و </a:t>
            </a:r>
            <a:r>
              <a:rPr lang="fa-IR" dirty="0">
                <a:cs typeface="B Nazanin" panose="00000400000000000000" pitchFamily="2" charset="-78"/>
              </a:rPr>
              <a:t>ملات به صرفه تر شود و در عوض از کارایی آن هم کم نشود به آن آهک اضافه می </a:t>
            </a:r>
            <a:r>
              <a:rPr lang="fa-IR" dirty="0" smtClean="0">
                <a:cs typeface="B Nazanin" panose="00000400000000000000" pitchFamily="2" charset="-78"/>
              </a:rPr>
              <a:t>کنند. </a:t>
            </a:r>
          </a:p>
          <a:p>
            <a:pPr algn="justLow"/>
            <a:r>
              <a:rPr lang="fa-IR" dirty="0" smtClean="0">
                <a:cs typeface="B Nazanin" panose="00000400000000000000" pitchFamily="2" charset="-78"/>
              </a:rPr>
              <a:t>ملات </a:t>
            </a:r>
            <a:r>
              <a:rPr lang="fa-IR" dirty="0">
                <a:cs typeface="B Nazanin" panose="00000400000000000000" pitchFamily="2" charset="-78"/>
              </a:rPr>
              <a:t>باتارد در مجاری آب، فاضلاب‌ها، منابع و مخازن آب، سفت‌کاری و کف‌پوش‌ها و فونداسیون ها برای پوشش استفاده می شود.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0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38"/>
    </mc:Choice>
    <mc:Fallback xmlns="">
      <p:transition spd="slow" advTm="143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cap="all" dirty="0" smtClean="0">
                <a:cs typeface="B Nazanin" panose="00000400000000000000" pitchFamily="2" charset="-78"/>
              </a:rPr>
              <a:t>ملات سیمان بنایی</a:t>
            </a:r>
            <a:endParaRPr lang="fa-IR" b="1" cap="all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سیمان بنایی یکی دیگر از انواع ملات است که بیشتر کاربرد آن در سازه های بنایی </a:t>
            </a:r>
            <a:r>
              <a:rPr lang="fa-IR" dirty="0" smtClean="0">
                <a:cs typeface="B Nazanin" panose="00000400000000000000" pitchFamily="2" charset="-78"/>
              </a:rPr>
              <a:t>است. این </a:t>
            </a:r>
            <a:r>
              <a:rPr lang="fa-IR" dirty="0">
                <a:cs typeface="B Nazanin" panose="00000400000000000000" pitchFamily="2" charset="-78"/>
              </a:rPr>
              <a:t>ملات بیشتر برای اتصال آجر ، سنگ یا بلوک مورد استفاده قرار </a:t>
            </a:r>
            <a:r>
              <a:rPr lang="fa-IR" dirty="0" smtClean="0">
                <a:cs typeface="B Nazanin" panose="00000400000000000000" pitchFamily="2" charset="-78"/>
              </a:rPr>
              <a:t>می‌گیرد. این </a:t>
            </a:r>
            <a:r>
              <a:rPr lang="fa-IR" dirty="0">
                <a:cs typeface="B Nazanin" panose="00000400000000000000" pitchFamily="2" charset="-78"/>
              </a:rPr>
              <a:t>ملات ها معمولا از چسپاننده تولید می شوند و برای کارایی بهتر به آن ها آب اضافه می </a:t>
            </a:r>
            <a:r>
              <a:rPr lang="fa-IR" dirty="0" smtClean="0">
                <a:cs typeface="B Nazanin" panose="00000400000000000000" pitchFamily="2" charset="-78"/>
              </a:rPr>
              <a:t>شود. همچنین </a:t>
            </a:r>
            <a:r>
              <a:rPr lang="fa-IR" dirty="0">
                <a:cs typeface="B Nazanin" panose="00000400000000000000" pitchFamily="2" charset="-78"/>
              </a:rPr>
              <a:t>از دیگر کاربردهای ملات سیمان بنایی می توان به اندود کاری بیرونی و داخلی ساختمان‌ ، پوشش های کف (کف پوش‌ها‌) ، جداول و … </a:t>
            </a:r>
            <a:r>
              <a:rPr lang="fa-IR" dirty="0" smtClean="0">
                <a:cs typeface="B Nazanin" panose="00000400000000000000" pitchFamily="2" charset="-78"/>
              </a:rPr>
              <a:t>اشاره کرد.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1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16"/>
    </mc:Choice>
    <mc:Fallback xmlns="">
      <p:transition spd="slow" advTm="6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cap="all" dirty="0" smtClean="0">
                <a:cs typeface="B Nazanin" panose="00000400000000000000" pitchFamily="2" charset="-78"/>
              </a:rPr>
              <a:t>ملات سیمان بنایی</a:t>
            </a:r>
            <a:endParaRPr lang="fa-IR" b="1" cap="all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54" y="1323388"/>
            <a:ext cx="7745449" cy="55346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53"/>
    </mc:Choice>
    <mc:Fallback xmlns="">
      <p:transition spd="slow" advTm="9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cap="all" dirty="0" smtClean="0">
                <a:cs typeface="B Nazanin" panose="00000400000000000000" pitchFamily="2" charset="-78"/>
              </a:rPr>
              <a:t>چرا از ملات سیمان بنایی استفاده می کنیم؟</a:t>
            </a:r>
            <a:endParaRPr lang="fa-IR" b="1" cap="all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چسبندگی </a:t>
            </a:r>
            <a:r>
              <a:rPr lang="fa-IR" dirty="0">
                <a:cs typeface="B Nazanin" panose="00000400000000000000" pitchFamily="2" charset="-78"/>
              </a:rPr>
              <a:t>بهتر نسبت به سایر مصالح</a:t>
            </a:r>
          </a:p>
          <a:p>
            <a:r>
              <a:rPr lang="fa-IR" dirty="0">
                <a:cs typeface="B Nazanin" panose="00000400000000000000" pitchFamily="2" charset="-78"/>
              </a:rPr>
              <a:t>جذب آب حدودا نصف نسبت به سایر سیمان ها</a:t>
            </a:r>
          </a:p>
          <a:p>
            <a:r>
              <a:rPr lang="fa-IR" dirty="0">
                <a:cs typeface="B Nazanin" panose="00000400000000000000" pitchFamily="2" charset="-78"/>
              </a:rPr>
              <a:t>کارایی بهتر نسبت به ملات سیمانی</a:t>
            </a:r>
          </a:p>
          <a:p>
            <a:r>
              <a:rPr lang="fa-IR" dirty="0">
                <a:cs typeface="B Nazanin" panose="00000400000000000000" pitchFamily="2" charset="-78"/>
              </a:rPr>
              <a:t>جمع شدگی کمتر</a:t>
            </a:r>
          </a:p>
          <a:p>
            <a:r>
              <a:rPr lang="fa-IR" dirty="0">
                <a:cs typeface="B Nazanin" panose="00000400000000000000" pitchFamily="2" charset="-78"/>
              </a:rPr>
              <a:t>پایداری بهتر در برابر تغییرات شیمیایی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52"/>
    </mc:Choice>
    <mc:Fallback xmlns="">
      <p:transition spd="slow" advTm="82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4564" y="2404534"/>
            <a:ext cx="8089439" cy="1646302"/>
          </a:xfrm>
        </p:spPr>
        <p:txBody>
          <a:bodyPr/>
          <a:lstStyle/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بسمه تعالی</a:t>
            </a:r>
            <a:endParaRPr lang="fa-IR" b="1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5"/>
    </mc:Choice>
    <mc:Fallback xmlns="">
      <p:transition spd="slow" advTm="7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4564" y="2404534"/>
            <a:ext cx="8089439" cy="1646302"/>
          </a:xfrm>
        </p:spPr>
        <p:txBody>
          <a:bodyPr/>
          <a:lstStyle/>
          <a:p>
            <a:r>
              <a:rPr lang="fa-IR" b="1" dirty="0" smtClean="0">
                <a:cs typeface="B Nazanin" panose="00000400000000000000" pitchFamily="2" charset="-78"/>
              </a:rPr>
              <a:t>کارگاه فناوری و ساخت 1</a:t>
            </a:r>
            <a:endParaRPr lang="fa-IR" b="1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8"/>
    </mc:Choice>
    <mc:Fallback xmlns="">
      <p:transition spd="slow" advTm="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77286" y="2031047"/>
            <a:ext cx="7509598" cy="1948525"/>
          </a:xfrm>
        </p:spPr>
        <p:txBody>
          <a:bodyPr/>
          <a:lstStyle/>
          <a:p>
            <a:pPr algn="justLow"/>
            <a:r>
              <a:rPr lang="fa-IR" sz="4400" b="1" dirty="0">
                <a:cs typeface="B Nazanin" panose="00000400000000000000" pitchFamily="2" charset="-78"/>
              </a:rPr>
              <a:t>آشنایي با خصوصیات ملات سیمان و بتن و کاربرد آنها در معماري داخلي و تزیینات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7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3"/>
    </mc:Choice>
    <mc:Fallback xmlns="">
      <p:transition spd="slow" advTm="1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Nazanin" panose="00000400000000000000" pitchFamily="2" charset="-78"/>
              </a:rPr>
              <a:t>ملات چیست؟</a:t>
            </a:r>
            <a:endParaRPr lang="fa-IR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22707"/>
            <a:ext cx="8596668" cy="3880773"/>
          </a:xfrm>
        </p:spPr>
        <p:txBody>
          <a:bodyPr/>
          <a:lstStyle/>
          <a:p>
            <a:r>
              <a:rPr lang="fa-IR" dirty="0">
                <a:cs typeface="B Nazanin" panose="00000400000000000000" pitchFamily="2" charset="-78"/>
              </a:rPr>
              <a:t>ملات ها مواد خمیری هستند که برای بهم </a:t>
            </a:r>
            <a:r>
              <a:rPr lang="fa-IR" dirty="0" smtClean="0">
                <a:cs typeface="B Nazanin" panose="00000400000000000000" pitchFamily="2" charset="-78"/>
              </a:rPr>
              <a:t>چسباندن </a:t>
            </a:r>
            <a:r>
              <a:rPr lang="fa-IR" dirty="0">
                <a:cs typeface="B Nazanin" panose="00000400000000000000" pitchFamily="2" charset="-78"/>
              </a:rPr>
              <a:t>انواع مصالح و اندود </a:t>
            </a:r>
            <a:r>
              <a:rPr lang="fa-IR" dirty="0" smtClean="0">
                <a:cs typeface="B Nazanin" panose="00000400000000000000" pitchFamily="2" charset="-78"/>
              </a:rPr>
              <a:t>سطوح مورد </a:t>
            </a:r>
            <a:r>
              <a:rPr lang="fa-IR" dirty="0">
                <a:cs typeface="B Nazanin" panose="00000400000000000000" pitchFamily="2" charset="-78"/>
              </a:rPr>
              <a:t>استفاده قرار می گیرند , ملات ها همیشه از یک ماده </a:t>
            </a:r>
            <a:r>
              <a:rPr lang="fa-IR" dirty="0" smtClean="0">
                <a:cs typeface="B Nazanin" panose="00000400000000000000" pitchFamily="2" charset="-78"/>
              </a:rPr>
              <a:t>چسباننده مثل </a:t>
            </a:r>
            <a:r>
              <a:rPr lang="fa-IR" dirty="0">
                <a:cs typeface="B Nazanin" panose="00000400000000000000" pitchFamily="2" charset="-78"/>
              </a:rPr>
              <a:t>سیمان , آهک و … به همراه مواد پر کننده مثل ماسه و یا گاها پوکه ها ساخته می شوند.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1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10"/>
    </mc:Choice>
    <mc:Fallback xmlns="">
      <p:transition spd="slow" advTm="35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cap="all" dirty="0" smtClean="0">
                <a:cs typeface="B Nazanin" panose="00000400000000000000" pitchFamily="2" charset="-78"/>
              </a:rPr>
              <a:t>انواع ملات ها</a:t>
            </a:r>
            <a:endParaRPr lang="fa-IR" b="1" cap="all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ملات هوازی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ملات آبی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7"/>
    </mc:Choice>
    <mc:Fallback xmlns="">
      <p:transition spd="slow" advTm="5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Nazanin" panose="00000400000000000000" pitchFamily="2" charset="-78"/>
              </a:rPr>
              <a:t>ملات هوازی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758" y="1194673"/>
            <a:ext cx="8596668" cy="3880773"/>
          </a:xfrm>
        </p:spPr>
        <p:txBody>
          <a:bodyPr>
            <a:normAutofit/>
          </a:bodyPr>
          <a:lstStyle/>
          <a:p>
            <a:pPr algn="justLow"/>
            <a:r>
              <a:rPr lang="fa-IR" dirty="0">
                <a:cs typeface="B Nazanin" panose="00000400000000000000" pitchFamily="2" charset="-78"/>
              </a:rPr>
              <a:t>ملاتی است که باید در مجاورت هوا خشک شود و اگر رطوبت به آن برسد </a:t>
            </a:r>
            <a:r>
              <a:rPr lang="fa-IR" dirty="0" smtClean="0">
                <a:cs typeface="B Nazanin" panose="00000400000000000000" pitchFamily="2" charset="-78"/>
              </a:rPr>
              <a:t>؛باعث </a:t>
            </a:r>
            <a:r>
              <a:rPr lang="fa-IR" dirty="0">
                <a:cs typeface="B Nazanin" panose="00000400000000000000" pitchFamily="2" charset="-78"/>
              </a:rPr>
              <a:t>می شود که طبله کرده و همین عامل می تواند باعث شود که سازه و اسکلت </a:t>
            </a:r>
            <a:r>
              <a:rPr lang="fa-IR" dirty="0" smtClean="0">
                <a:cs typeface="B Nazanin" panose="00000400000000000000" pitchFamily="2" charset="-78"/>
              </a:rPr>
              <a:t>سازه دچار </a:t>
            </a:r>
            <a:r>
              <a:rPr lang="fa-IR" dirty="0">
                <a:cs typeface="B Nazanin" panose="00000400000000000000" pitchFamily="2" charset="-78"/>
              </a:rPr>
              <a:t>نقص فنی شود و مشکلاتی را در سازه به وجود آورد.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2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04"/>
    </mc:Choice>
    <mc:Fallback xmlns="">
      <p:transition spd="slow" advTm="28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 smtClean="0">
                <a:cs typeface="B Nazanin" panose="00000400000000000000" pitchFamily="2" charset="-78"/>
              </a:rPr>
              <a:t>ملات آبی</a:t>
            </a:r>
            <a:r>
              <a:rPr lang="fa-IR" b="1" dirty="0"/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19676"/>
            <a:ext cx="8596668" cy="3880773"/>
          </a:xfrm>
        </p:spPr>
        <p:txBody>
          <a:bodyPr>
            <a:normAutofit/>
          </a:bodyPr>
          <a:lstStyle/>
          <a:p>
            <a:pPr algn="justLow"/>
            <a:r>
              <a:rPr lang="fa-IR" dirty="0">
                <a:cs typeface="B Nazanin" panose="00000400000000000000" pitchFamily="2" charset="-78"/>
              </a:rPr>
              <a:t>ملات آبی همان طور که از نام آن مشخص است , ملاتی است </a:t>
            </a:r>
            <a:r>
              <a:rPr lang="fa-IR" dirty="0" smtClean="0">
                <a:cs typeface="B Nazanin" panose="00000400000000000000" pitchFamily="2" charset="-78"/>
              </a:rPr>
              <a:t>که در </a:t>
            </a:r>
            <a:r>
              <a:rPr lang="fa-IR" dirty="0">
                <a:cs typeface="B Nazanin" panose="00000400000000000000" pitchFamily="2" charset="-78"/>
              </a:rPr>
              <a:t>زیر آب و یا در مجاورت رطوبت گیرش دارد و اگر در مجاورت هوای گرم قرار </a:t>
            </a:r>
            <a:r>
              <a:rPr lang="fa-IR" dirty="0" smtClean="0">
                <a:cs typeface="B Nazanin" panose="00000400000000000000" pitchFamily="2" charset="-78"/>
              </a:rPr>
              <a:t>گیرد، باعث </a:t>
            </a:r>
            <a:r>
              <a:rPr lang="fa-IR" dirty="0">
                <a:cs typeface="B Nazanin" panose="00000400000000000000" pitchFamily="2" charset="-78"/>
              </a:rPr>
              <a:t>پوک شدن ملات شده و خرابی های زیادی می تواند بشود.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4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56"/>
    </mc:Choice>
    <mc:Fallback xmlns="">
      <p:transition spd="slow" advTm="23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cap="all" dirty="0" smtClean="0">
                <a:cs typeface="B Nazanin" panose="00000400000000000000" pitchFamily="2" charset="-78"/>
              </a:rPr>
              <a:t>انواع ملات رایج در ایران</a:t>
            </a:r>
            <a:endParaRPr lang="fa-IR" b="1" cap="all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93949"/>
            <a:ext cx="8596668" cy="5190186"/>
          </a:xfrm>
        </p:spPr>
        <p:txBody>
          <a:bodyPr>
            <a:norm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 ملات گل و ملات کاهگل</a:t>
            </a:r>
          </a:p>
          <a:p>
            <a:r>
              <a:rPr lang="fa-IR" dirty="0">
                <a:cs typeface="B Nazanin" panose="00000400000000000000" pitchFamily="2" charset="-78"/>
              </a:rPr>
              <a:t> ملات گل آهک</a:t>
            </a:r>
          </a:p>
          <a:p>
            <a:r>
              <a:rPr lang="fa-IR" dirty="0">
                <a:cs typeface="B Nazanin" panose="00000400000000000000" pitchFamily="2" charset="-78"/>
              </a:rPr>
              <a:t> ملات ساروج ( شامل ملات ساروج سرد و ملات ساروج گرم)</a:t>
            </a:r>
          </a:p>
          <a:p>
            <a:r>
              <a:rPr lang="fa-IR" dirty="0">
                <a:cs typeface="B Nazanin" panose="00000400000000000000" pitchFamily="2" charset="-78"/>
              </a:rPr>
              <a:t> ملات گچ</a:t>
            </a:r>
          </a:p>
          <a:p>
            <a:r>
              <a:rPr lang="fa-IR" dirty="0">
                <a:cs typeface="B Nazanin" panose="00000400000000000000" pitchFamily="2" charset="-78"/>
              </a:rPr>
              <a:t> ملات گچ و خاک</a:t>
            </a:r>
          </a:p>
          <a:p>
            <a:r>
              <a:rPr lang="fa-IR" dirty="0">
                <a:cs typeface="B Nazanin" panose="00000400000000000000" pitchFamily="2" charset="-78"/>
              </a:rPr>
              <a:t> ملات گچ و ماسه</a:t>
            </a:r>
          </a:p>
          <a:p>
            <a:r>
              <a:rPr lang="fa-IR" dirty="0">
                <a:cs typeface="B Nazanin" panose="00000400000000000000" pitchFamily="2" charset="-78"/>
              </a:rPr>
              <a:t> ملات گچ و آهک</a:t>
            </a:r>
          </a:p>
          <a:p>
            <a:r>
              <a:rPr lang="fa-IR" dirty="0">
                <a:cs typeface="B Nazanin" panose="00000400000000000000" pitchFamily="2" charset="-78"/>
              </a:rPr>
              <a:t> ملات ماسه سیمان</a:t>
            </a:r>
          </a:p>
          <a:p>
            <a:r>
              <a:rPr lang="fa-IR" dirty="0">
                <a:cs typeface="B Nazanin" panose="00000400000000000000" pitchFamily="2" charset="-78"/>
              </a:rPr>
              <a:t> ملات ماسه سیمان آهک ( ملات باتارد)</a:t>
            </a:r>
          </a:p>
          <a:p>
            <a:r>
              <a:rPr lang="fa-IR" dirty="0">
                <a:cs typeface="B Nazanin" panose="00000400000000000000" pitchFamily="2" charset="-78"/>
              </a:rPr>
              <a:t> ملات سیمان بنایی</a:t>
            </a:r>
          </a:p>
          <a:p>
            <a:r>
              <a:rPr lang="fa-IR" dirty="0">
                <a:cs typeface="B Nazanin" panose="00000400000000000000" pitchFamily="2" charset="-78"/>
              </a:rPr>
              <a:t> ملات ماسه آهک</a:t>
            </a:r>
          </a:p>
          <a:p>
            <a:r>
              <a:rPr lang="fa-IR" dirty="0">
                <a:cs typeface="B Nazanin" panose="00000400000000000000" pitchFamily="2" charset="-78"/>
              </a:rPr>
              <a:t>ملات گچ و پرلیت</a:t>
            </a:r>
          </a:p>
          <a:p>
            <a:r>
              <a:rPr lang="fa-IR" dirty="0">
                <a:cs typeface="B Nazanin" panose="00000400000000000000" pitchFamily="2" charset="-78"/>
              </a:rPr>
              <a:t>ملات قیر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10"/>
    </mc:Choice>
    <mc:Fallback xmlns="">
      <p:transition spd="slow" advTm="42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196</TotalTime>
  <Words>372</Words>
  <Application>Microsoft Office PowerPoint</Application>
  <PresentationFormat>Widescreen</PresentationFormat>
  <Paragraphs>48</Paragraphs>
  <Slides>17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 Nazanin</vt:lpstr>
      <vt:lpstr>Tahoma</vt:lpstr>
      <vt:lpstr>Trebuchet MS</vt:lpstr>
      <vt:lpstr>Wingdings 3</vt:lpstr>
      <vt:lpstr>Facet</vt:lpstr>
      <vt:lpstr>PowerPoint Presentation</vt:lpstr>
      <vt:lpstr>بسمه تعالی</vt:lpstr>
      <vt:lpstr>کارگاه فناوری و ساخت 1</vt:lpstr>
      <vt:lpstr>آشنایي با خصوصیات ملات سیمان و بتن و کاربرد آنها در معماري داخلي و تزیینات</vt:lpstr>
      <vt:lpstr>ملات چیست؟</vt:lpstr>
      <vt:lpstr>انواع ملات ها</vt:lpstr>
      <vt:lpstr>ملات هوازی</vt:lpstr>
      <vt:lpstr>ملات آبی </vt:lpstr>
      <vt:lpstr>انواع ملات رایج در ایران</vt:lpstr>
      <vt:lpstr>ملات ماسه سیمان</vt:lpstr>
      <vt:lpstr>ملات ماسه سیمان</vt:lpstr>
      <vt:lpstr>انواع ملات ماسه سیمان</vt:lpstr>
      <vt:lpstr>PowerPoint Presentation</vt:lpstr>
      <vt:lpstr>ملات ماسه سیمان آهک (باتارد)</vt:lpstr>
      <vt:lpstr>ملات سیمان بنایی</vt:lpstr>
      <vt:lpstr>ملات سیمان بنایی</vt:lpstr>
      <vt:lpstr>چرا از ملات سیمان بنایی استفاده می کنیم؟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بارهای وارد بر ساختمان</dc:title>
  <dc:creator>my system</dc:creator>
  <cp:lastModifiedBy>my system</cp:lastModifiedBy>
  <cp:revision>22</cp:revision>
  <dcterms:created xsi:type="dcterms:W3CDTF">2020-04-01T12:24:26Z</dcterms:created>
  <dcterms:modified xsi:type="dcterms:W3CDTF">2020-04-18T11:49:17Z</dcterms:modified>
</cp:coreProperties>
</file>