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60" r:id="rId5"/>
    <p:sldId id="286" r:id="rId6"/>
    <p:sldId id="287" r:id="rId7"/>
    <p:sldId id="274" r:id="rId8"/>
    <p:sldId id="283" r:id="rId9"/>
    <p:sldId id="275" r:id="rId10"/>
    <p:sldId id="276" r:id="rId11"/>
    <p:sldId id="277" r:id="rId12"/>
    <p:sldId id="278" r:id="rId13"/>
    <p:sldId id="280" r:id="rId14"/>
    <p:sldId id="282" r:id="rId15"/>
    <p:sldId id="289" r:id="rId16"/>
    <p:sldId id="290" r:id="rId17"/>
    <p:sldId id="268" r:id="rId18"/>
    <p:sldId id="288" r:id="rId19"/>
    <p:sldId id="26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7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fontAlgn="base">
              <a:spcBef>
                <a:spcPct val="0"/>
              </a:spcBef>
              <a:spcAft>
                <a:spcPct val="0"/>
              </a:spcAft>
            </a:pP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fontAlgn="base">
                <a:spcBef>
                  <a:spcPct val="0"/>
                </a:spcBef>
                <a:spcAft>
                  <a:spcPct val="0"/>
                </a:spcAft>
              </a:pP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lt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lt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6CF2910-ADF6-4D31-B4B2-6F020E3C7E34}" type="slidenum">
              <a:rPr lang="ar-SA" altLang="en-US" smtClean="0"/>
              <a:pPr/>
              <a:t>‹#›</a:t>
            </a:fld>
            <a:endParaRPr lang="en-US" altLang="en-US"/>
          </a:p>
        </p:txBody>
      </p:sp>
    </p:spTree>
    <p:extLst>
      <p:ext uri="{BB962C8B-B14F-4D97-AF65-F5344CB8AC3E}">
        <p14:creationId xmlns:p14="http://schemas.microsoft.com/office/powerpoint/2010/main" val="691000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ltLang="en-US">
              <a:solidFill>
                <a:prstClr val="black"/>
              </a:solidFill>
            </a:endParaRPr>
          </a:p>
        </p:txBody>
      </p:sp>
      <p:sp>
        <p:nvSpPr>
          <p:cNvPr id="6" name="Slide Number Placeholder 5"/>
          <p:cNvSpPr>
            <a:spLocks noGrp="1"/>
          </p:cNvSpPr>
          <p:nvPr>
            <p:ph type="sldNum" sz="quarter" idx="12"/>
          </p:nvPr>
        </p:nvSpPr>
        <p:spPr/>
        <p:txBody>
          <a:bodyPr/>
          <a:lstStyle>
            <a:extLst/>
          </a:lstStyle>
          <a:p>
            <a:fld id="{E53FD230-F330-4D97-8718-F9009C60D16D}" type="slidenum">
              <a:rPr lang="ar-SA" altLang="en-US" smtClean="0">
                <a:solidFill>
                  <a:prstClr val="black"/>
                </a:solidFill>
              </a:rPr>
              <a:pPr/>
              <a:t>‹#›</a:t>
            </a:fld>
            <a:endParaRPr lang="en-US" alt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038161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lt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ltLang="en-US">
              <a:solidFill>
                <a:prstClr val="white"/>
              </a:solidFill>
            </a:endParaRPr>
          </a:p>
        </p:txBody>
      </p:sp>
      <p:sp>
        <p:nvSpPr>
          <p:cNvPr id="6" name="Slide Number Placeholder 5"/>
          <p:cNvSpPr>
            <a:spLocks noGrp="1"/>
          </p:cNvSpPr>
          <p:nvPr>
            <p:ph type="sldNum" sz="quarter" idx="12"/>
          </p:nvPr>
        </p:nvSpPr>
        <p:spPr/>
        <p:txBody>
          <a:bodyPr/>
          <a:lstStyle>
            <a:extLst/>
          </a:lstStyle>
          <a:p>
            <a:fld id="{119D3F44-0046-4AB4-9D1F-5944265324F1}" type="slidenum">
              <a:rPr lang="ar-SA" altLang="en-US" smtClean="0">
                <a:solidFill>
                  <a:prstClr val="white"/>
                </a:solidFill>
              </a:rPr>
              <a:pPr/>
              <a:t>‹#›</a:t>
            </a:fld>
            <a:endParaRPr lang="en-US" alt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74764781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ltLang="en-US">
              <a:solidFill>
                <a:prstClr val="white"/>
              </a:solidFill>
            </a:endParaRPr>
          </a:p>
        </p:txBody>
      </p:sp>
      <p:sp>
        <p:nvSpPr>
          <p:cNvPr id="7" name="Slide Number Placeholder 6"/>
          <p:cNvSpPr>
            <a:spLocks noGrp="1"/>
          </p:cNvSpPr>
          <p:nvPr>
            <p:ph type="sldNum" sz="quarter" idx="12"/>
          </p:nvPr>
        </p:nvSpPr>
        <p:spPr/>
        <p:txBody>
          <a:bodyPr/>
          <a:lstStyle>
            <a:extLst/>
          </a:lstStyle>
          <a:p>
            <a:fld id="{84D5D71E-E0AE-47B7-9FB6-2D78C2F56085}" type="slidenum">
              <a:rPr lang="ar-SA" altLang="en-US" smtClean="0">
                <a:solidFill>
                  <a:prstClr val="white"/>
                </a:solidFill>
              </a:rPr>
              <a:pPr/>
              <a:t>‹#›</a:t>
            </a:fld>
            <a:endParaRPr lang="en-US" alt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17696644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lt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ltLang="en-US">
              <a:solidFill>
                <a:prstClr val="black"/>
              </a:solidFill>
            </a:endParaRPr>
          </a:p>
        </p:txBody>
      </p:sp>
      <p:sp>
        <p:nvSpPr>
          <p:cNvPr id="9" name="Slide Number Placeholder 8"/>
          <p:cNvSpPr>
            <a:spLocks noGrp="1"/>
          </p:cNvSpPr>
          <p:nvPr>
            <p:ph type="sldNum" sz="quarter" idx="12"/>
          </p:nvPr>
        </p:nvSpPr>
        <p:spPr/>
        <p:txBody>
          <a:bodyPr/>
          <a:lstStyle>
            <a:extLst/>
          </a:lstStyle>
          <a:p>
            <a:fld id="{4EE2916A-EABE-44A7-97A8-929580185F99}"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07523413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endParaRPr lang="en-US" alt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ltLang="en-US">
              <a:solidFill>
                <a:prstClr val="white"/>
              </a:solidFill>
            </a:endParaRPr>
          </a:p>
        </p:txBody>
      </p:sp>
      <p:sp>
        <p:nvSpPr>
          <p:cNvPr id="5" name="Slide Number Placeholder 4"/>
          <p:cNvSpPr>
            <a:spLocks noGrp="1"/>
          </p:cNvSpPr>
          <p:nvPr>
            <p:ph type="sldNum" sz="quarter" idx="12"/>
          </p:nvPr>
        </p:nvSpPr>
        <p:spPr/>
        <p:txBody>
          <a:bodyPr/>
          <a:lstStyle>
            <a:extLst/>
          </a:lstStyle>
          <a:p>
            <a:fld id="{307930A3-E846-40C3-852F-0ECE0317DAC0}" type="slidenum">
              <a:rPr lang="ar-SA" altLang="en-US" smtClean="0">
                <a:solidFill>
                  <a:prstClr val="white"/>
                </a:solidFill>
              </a:rPr>
              <a:pPr/>
              <a:t>‹#›</a:t>
            </a:fld>
            <a:endParaRPr lang="en-US" alt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77539557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alt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ltLang="en-US">
              <a:solidFill>
                <a:prstClr val="black"/>
              </a:solidFill>
            </a:endParaRPr>
          </a:p>
        </p:txBody>
      </p:sp>
      <p:sp>
        <p:nvSpPr>
          <p:cNvPr id="4" name="Slide Number Placeholder 3"/>
          <p:cNvSpPr>
            <a:spLocks noGrp="1"/>
          </p:cNvSpPr>
          <p:nvPr>
            <p:ph type="sldNum" sz="quarter" idx="12"/>
          </p:nvPr>
        </p:nvSpPr>
        <p:spPr/>
        <p:txBody>
          <a:bodyPr/>
          <a:lstStyle>
            <a:extLst/>
          </a:lstStyle>
          <a:p>
            <a:fld id="{273ADA77-B49F-4387-8458-D8801FBE5008}"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847215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endParaRPr lang="en-US" alt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ltLang="en-US">
              <a:solidFill>
                <a:prstClr val="black"/>
              </a:solidFill>
            </a:endParaRPr>
          </a:p>
        </p:txBody>
      </p:sp>
      <p:sp>
        <p:nvSpPr>
          <p:cNvPr id="7" name="Slide Number Placeholder 6"/>
          <p:cNvSpPr>
            <a:spLocks noGrp="1"/>
          </p:cNvSpPr>
          <p:nvPr>
            <p:ph type="sldNum" sz="quarter" idx="12"/>
          </p:nvPr>
        </p:nvSpPr>
        <p:spPr/>
        <p:txBody>
          <a:bodyPr/>
          <a:lstStyle>
            <a:extLst/>
          </a:lstStyle>
          <a:p>
            <a:fld id="{60F1511C-1550-4540-8612-DFF8252D9F28}"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13025070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alt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lt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BB6CCA3-1D28-4780-A915-53FEB49DB602}" type="slidenum">
              <a:rPr lang="ar-SA" altLang="en-US" smtClean="0">
                <a:solidFill>
                  <a:prstClr val="white"/>
                </a:solidFill>
              </a:rPr>
              <a:pPr/>
              <a:t>‹#›</a:t>
            </a:fld>
            <a:endParaRPr lang="en-US" alt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white"/>
              </a:solidFill>
              <a:latin typeface="Verdana" pitchFamily="34" charset="0"/>
              <a:cs typeface="Arial" charset="0"/>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white"/>
              </a:solidFill>
              <a:latin typeface="Verdana" pitchFamily="34" charset="0"/>
              <a:cs typeface="Arial" charset="0"/>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fontAlgn="base">
              <a:spcBef>
                <a:spcPct val="0"/>
              </a:spcBef>
              <a:spcAft>
                <a:spcPct val="0"/>
              </a:spcAft>
            </a:pP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245926135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ltLang="en-US">
              <a:solidFill>
                <a:prstClr val="black"/>
              </a:solidFill>
            </a:endParaRPr>
          </a:p>
        </p:txBody>
      </p:sp>
      <p:sp>
        <p:nvSpPr>
          <p:cNvPr id="6" name="Slide Number Placeholder 5"/>
          <p:cNvSpPr>
            <a:spLocks noGrp="1"/>
          </p:cNvSpPr>
          <p:nvPr>
            <p:ph type="sldNum" sz="quarter" idx="12"/>
          </p:nvPr>
        </p:nvSpPr>
        <p:spPr/>
        <p:txBody>
          <a:bodyPr/>
          <a:lstStyle>
            <a:extLst/>
          </a:lstStyle>
          <a:p>
            <a:fld id="{B5FACCB6-3038-4F79-8D84-1CAEC5D4E74D}"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40279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ltLang="en-US">
              <a:solidFill>
                <a:prstClr val="black"/>
              </a:solidFill>
            </a:endParaRPr>
          </a:p>
        </p:txBody>
      </p:sp>
      <p:sp>
        <p:nvSpPr>
          <p:cNvPr id="6" name="Slide Number Placeholder 5"/>
          <p:cNvSpPr>
            <a:spLocks noGrp="1"/>
          </p:cNvSpPr>
          <p:nvPr>
            <p:ph type="sldNum" sz="quarter" idx="12"/>
          </p:nvPr>
        </p:nvSpPr>
        <p:spPr/>
        <p:txBody>
          <a:bodyPr/>
          <a:lstStyle>
            <a:extLst/>
          </a:lstStyle>
          <a:p>
            <a:fld id="{66DB9D0B-ADFC-40F4-8C48-579636E0C3E9}"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57693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solidFill>
                  <a:srgbClr val="DBF5F9">
                    <a:shade val="90000"/>
                  </a:srgbClr>
                </a:solidFill>
              </a:rPr>
              <a:pPr/>
              <a:t>4/12/2020</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B6F15528-21DE-4FAA-801E-634DDDAF4B2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20302590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20389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BF5F9">
                    <a:shade val="90000"/>
                  </a:srgbClr>
                </a:solidFill>
              </a:rPr>
              <a:pPr/>
              <a:t>4/12/2020</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3126814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83947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7687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20681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0605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4498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88463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03346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8118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fontAlgn="base">
              <a:spcBef>
                <a:spcPct val="0"/>
              </a:spcBef>
              <a:spcAft>
                <a:spcPct val="0"/>
              </a:spcAft>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rtl="1" fontAlgn="base">
              <a:spcBef>
                <a:spcPct val="0"/>
              </a:spcBef>
              <a:spcAft>
                <a:spcPct val="0"/>
              </a:spcAft>
            </a:pPr>
            <a:endParaRPr lang="en-US" altLang="en-US">
              <a:solidFill>
                <a:prstClr val="black"/>
              </a:solidFill>
              <a:latin typeface="Verdana" pitchFamily="34" charset="0"/>
              <a:cs typeface="Arial" charset="0"/>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rtl="1" fontAlgn="base">
              <a:spcBef>
                <a:spcPct val="0"/>
              </a:spcBef>
              <a:spcAft>
                <a:spcPct val="0"/>
              </a:spcAft>
            </a:pPr>
            <a:endParaRPr lang="en-US" altLang="en-US">
              <a:solidFill>
                <a:prstClr val="black"/>
              </a:solidFill>
              <a:latin typeface="Verdana" pitchFamily="34" charset="0"/>
              <a:cs typeface="Arial" charset="0"/>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rtl="1" fontAlgn="base">
              <a:spcBef>
                <a:spcPct val="0"/>
              </a:spcBef>
              <a:spcAft>
                <a:spcPct val="0"/>
              </a:spcAft>
            </a:pPr>
            <a:fld id="{628AAB11-0822-47CE-8D08-F5FFC911DDF2}" type="slidenum">
              <a:rPr lang="ar-SA" altLang="en-US" smtClean="0">
                <a:solidFill>
                  <a:prstClr val="black"/>
                </a:solidFill>
                <a:latin typeface="Verdana" pitchFamily="34" charset="0"/>
              </a:rPr>
              <a:pPr rtl="1" fontAlgn="base">
                <a:spcBef>
                  <a:spcPct val="0"/>
                </a:spcBef>
                <a:spcAft>
                  <a:spcPct val="0"/>
                </a:spcAft>
              </a:pPr>
              <a:t>‹#›</a:t>
            </a:fld>
            <a:endParaRPr lang="en-US" altLang="en-US">
              <a:solidFill>
                <a:prstClr val="black"/>
              </a:solidFill>
              <a:latin typeface="Verdana" pitchFamily="34" charset="0"/>
              <a:cs typeface="Arial" charset="0"/>
            </a:endParaRPr>
          </a:p>
        </p:txBody>
      </p:sp>
    </p:spTree>
    <p:extLst>
      <p:ext uri="{BB962C8B-B14F-4D97-AF65-F5344CB8AC3E}">
        <p14:creationId xmlns:p14="http://schemas.microsoft.com/office/powerpoint/2010/main" val="459312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9744250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5.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IMG_20200408_174624_56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04800"/>
            <a:ext cx="9144000" cy="5592763"/>
          </a:xfrm>
          <a:prstGeom prst="rect">
            <a:avLst/>
          </a:prstGeom>
        </p:spPr>
      </p:pic>
    </p:spTree>
    <p:extLst>
      <p:ext uri="{BB962C8B-B14F-4D97-AF65-F5344CB8AC3E}">
        <p14:creationId xmlns:p14="http://schemas.microsoft.com/office/powerpoint/2010/main" val="357226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r" rtl="1"/>
            <a:r>
              <a:rPr lang="fa-IR" dirty="0" smtClean="0">
                <a:cs typeface="B Zar" panose="00000400000000000000" pitchFamily="2" charset="-78"/>
              </a:rPr>
              <a:t>تعریف عرضه: مقدار کالا یا خدمتی است که یک تولیدکننده حاضر است با توجه به قیمت و سایر عوامل به بازار عرضه کند.</a:t>
            </a:r>
          </a:p>
          <a:p>
            <a:pPr algn="r" rtl="1"/>
            <a:endParaRPr lang="fa-IR" dirty="0">
              <a:cs typeface="B Zar" panose="00000400000000000000" pitchFamily="2" charset="-78"/>
            </a:endParaRPr>
          </a:p>
          <a:p>
            <a:pPr algn="r" rtl="1"/>
            <a:r>
              <a:rPr lang="fa-IR" b="1" dirty="0" smtClean="0">
                <a:cs typeface="B Zar" panose="00000400000000000000" pitchFamily="2" charset="-78"/>
              </a:rPr>
              <a:t>منحنی عرضه:</a:t>
            </a:r>
          </a:p>
          <a:p>
            <a:pPr algn="r" rtl="1"/>
            <a:r>
              <a:rPr lang="fa-IR" dirty="0" smtClean="0">
                <a:cs typeface="B Zar" panose="00000400000000000000" pitchFamily="2" charset="-78"/>
              </a:rPr>
              <a:t> و منحنی عرضه صعودی است و دارای شیب مثبت می باشد. چون هرچه قیمت کالا افزایش یابد، عرضه کالا بیشتر می شود.</a:t>
            </a:r>
            <a:endParaRPr lang="en-US" dirty="0">
              <a:cs typeface="B Zar" panose="00000400000000000000" pitchFamily="2" charset="-78"/>
            </a:endParaRPr>
          </a:p>
        </p:txBody>
      </p:sp>
      <p:sp>
        <p:nvSpPr>
          <p:cNvPr id="3" name="Title 2"/>
          <p:cNvSpPr>
            <a:spLocks noGrp="1"/>
          </p:cNvSpPr>
          <p:nvPr>
            <p:ph type="title"/>
          </p:nvPr>
        </p:nvSpPr>
        <p:spPr/>
        <p:txBody>
          <a:bodyPr/>
          <a:lstStyle/>
          <a:p>
            <a:pPr algn="r" rtl="1"/>
            <a:r>
              <a:rPr lang="fa-IR" dirty="0" smtClean="0"/>
              <a:t>عرضه</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1" y="4178199"/>
            <a:ext cx="4368421" cy="260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5" name="TextBox 4"/>
          <p:cNvSpPr txBox="1"/>
          <p:nvPr/>
        </p:nvSpPr>
        <p:spPr>
          <a:xfrm>
            <a:off x="685800" y="4178199"/>
            <a:ext cx="457200" cy="461665"/>
          </a:xfrm>
          <a:prstGeom prst="rect">
            <a:avLst/>
          </a:prstGeom>
          <a:noFill/>
        </p:spPr>
        <p:txBody>
          <a:bodyPr wrap="square" rtlCol="0">
            <a:spAutoFit/>
          </a:bodyPr>
          <a:lstStyle/>
          <a:p>
            <a:r>
              <a:rPr lang="fa-IR" sz="1200" dirty="0" smtClean="0"/>
              <a:t>قیمت کالا</a:t>
            </a:r>
            <a:endParaRPr lang="en-US" sz="1200" dirty="0"/>
          </a:p>
        </p:txBody>
      </p:sp>
      <p:sp>
        <p:nvSpPr>
          <p:cNvPr id="6" name="TextBox 5"/>
          <p:cNvSpPr txBox="1"/>
          <p:nvPr/>
        </p:nvSpPr>
        <p:spPr>
          <a:xfrm>
            <a:off x="3429000" y="5525165"/>
            <a:ext cx="609600" cy="461665"/>
          </a:xfrm>
          <a:prstGeom prst="rect">
            <a:avLst/>
          </a:prstGeom>
          <a:noFill/>
        </p:spPr>
        <p:txBody>
          <a:bodyPr wrap="square" rtlCol="0">
            <a:spAutoFit/>
          </a:bodyPr>
          <a:lstStyle/>
          <a:p>
            <a:r>
              <a:rPr lang="fa-IR" sz="1200" dirty="0" smtClean="0"/>
              <a:t>مقدار عرضه</a:t>
            </a:r>
            <a:endParaRPr lang="en-US" sz="1200" dirty="0"/>
          </a:p>
        </p:txBody>
      </p:sp>
    </p:spTree>
    <p:extLst>
      <p:ext uri="{BB962C8B-B14F-4D97-AF65-F5344CB8AC3E}">
        <p14:creationId xmlns:p14="http://schemas.microsoft.com/office/powerpoint/2010/main" val="2048043196"/>
      </p:ext>
    </p:extLst>
  </p:cSld>
  <p:clrMapOvr>
    <a:masterClrMapping/>
  </p:clrMapOvr>
  <mc:AlternateContent xmlns:mc="http://schemas.openxmlformats.org/markup-compatibility/2006" xmlns:p14="http://schemas.microsoft.com/office/powerpoint/2010/main">
    <mc:Choice Requires="p14">
      <p:transition spd="slow" p14:dur="2000" advTm="29701"/>
    </mc:Choice>
    <mc:Fallback xmlns="">
      <p:transition spd="slow" advTm="29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rmAutofit/>
          </a:bodyPr>
          <a:lstStyle/>
          <a:p>
            <a:pPr algn="ctr"/>
            <a:r>
              <a:rPr lang="fa-IR" sz="6600" b="1" dirty="0" smtClean="0"/>
              <a:t>تابع تقاضا</a:t>
            </a:r>
            <a:endParaRPr lang="en-US" sz="6600" b="1" dirty="0"/>
          </a:p>
        </p:txBody>
      </p:sp>
      <p:sp>
        <p:nvSpPr>
          <p:cNvPr id="3" name="Content Placeholder 2"/>
          <p:cNvSpPr>
            <a:spLocks noGrp="1"/>
          </p:cNvSpPr>
          <p:nvPr>
            <p:ph idx="1"/>
          </p:nvPr>
        </p:nvSpPr>
        <p:spPr/>
        <p:txBody>
          <a:bodyPr/>
          <a:lstStyle/>
          <a:p>
            <a:pPr lvl="0" algn="just" rtl="1" fontAlgn="base">
              <a:lnSpc>
                <a:spcPct val="90000"/>
              </a:lnSpc>
              <a:spcAft>
                <a:spcPct val="0"/>
              </a:spcAft>
              <a:buClr>
                <a:srgbClr val="EEC85E"/>
              </a:buClr>
              <a:buSzPct val="70000"/>
              <a:buFont typeface="Wingdings" pitchFamily="2" charset="2"/>
              <a:buChar char="u"/>
            </a:pPr>
            <a:r>
              <a:rPr lang="fa-IR" altLang="en-US" kern="0" dirty="0" smtClean="0">
                <a:solidFill>
                  <a:schemeClr val="bg2">
                    <a:lumMod val="10000"/>
                  </a:schemeClr>
                </a:solidFill>
                <a:effectLst>
                  <a:outerShdw blurRad="38100" dist="38100" dir="2700000" algn="tl">
                    <a:srgbClr val="000000"/>
                  </a:outerShdw>
                </a:effectLst>
                <a:latin typeface="Verdana"/>
                <a:cs typeface="B Zar" panose="00000400000000000000" pitchFamily="2" charset="-78"/>
              </a:rPr>
              <a:t>تابع</a:t>
            </a:r>
            <a:r>
              <a:rPr lang="fa-IR" altLang="en-US" kern="0" dirty="0" smtClean="0">
                <a:solidFill>
                  <a:schemeClr val="bg2">
                    <a:lumMod val="10000"/>
                  </a:schemeClr>
                </a:solidFill>
                <a:effectLst>
                  <a:outerShdw blurRad="38100" dist="38100" dir="2700000" algn="tl">
                    <a:srgbClr val="000000"/>
                  </a:outerShdw>
                </a:effectLst>
                <a:latin typeface="Verdana"/>
                <a:cs typeface="B Nazanin" panose="00000400000000000000" pitchFamily="2" charset="-78"/>
              </a:rPr>
              <a:t> </a:t>
            </a:r>
            <a:r>
              <a:rPr lang="fa-IR" altLang="en-US"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تقاضا :</a:t>
            </a:r>
            <a:r>
              <a:rPr lang="en-US" altLang="en-US"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          </a:t>
            </a:r>
            <a:r>
              <a:rPr lang="en-US" altLang="en-US" sz="3600" kern="0" dirty="0" err="1" smtClean="0">
                <a:solidFill>
                  <a:schemeClr val="bg2">
                    <a:lumMod val="10000"/>
                  </a:schemeClr>
                </a:solidFill>
                <a:effectLst>
                  <a:outerShdw blurRad="38100" dist="38100" dir="2700000" algn="tl">
                    <a:srgbClr val="000000"/>
                  </a:outerShdw>
                </a:effectLst>
                <a:latin typeface="Verdana"/>
                <a:cs typeface="B Nazanin" panose="00000400000000000000" pitchFamily="2" charset="-78"/>
              </a:rPr>
              <a:t>QDx</a:t>
            </a:r>
            <a:r>
              <a:rPr lang="en-US" altLang="en-US" sz="3600" kern="0" dirty="0" smtClean="0">
                <a:solidFill>
                  <a:schemeClr val="bg2">
                    <a:lumMod val="10000"/>
                  </a:schemeClr>
                </a:solidFill>
                <a:effectLst>
                  <a:outerShdw blurRad="38100" dist="38100" dir="2700000" algn="tl">
                    <a:srgbClr val="000000"/>
                  </a:outerShdw>
                </a:effectLst>
                <a:latin typeface="Verdana"/>
                <a:cs typeface="B Nazanin" panose="00000400000000000000" pitchFamily="2" charset="-78"/>
              </a:rPr>
              <a:t> </a:t>
            </a:r>
            <a:r>
              <a:rPr lang="en-US" altLang="en-US" sz="3600"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 F(</a:t>
            </a:r>
            <a:r>
              <a:rPr lang="en-US" altLang="en-US" sz="3600" kern="0" dirty="0" err="1">
                <a:solidFill>
                  <a:schemeClr val="bg2">
                    <a:lumMod val="10000"/>
                  </a:schemeClr>
                </a:solidFill>
                <a:effectLst>
                  <a:outerShdw blurRad="38100" dist="38100" dir="2700000" algn="tl">
                    <a:srgbClr val="000000"/>
                  </a:outerShdw>
                </a:effectLst>
                <a:latin typeface="Verdana"/>
                <a:cs typeface="B Nazanin" panose="00000400000000000000" pitchFamily="2" charset="-78"/>
              </a:rPr>
              <a:t>Px</a:t>
            </a:r>
            <a:r>
              <a:rPr lang="en-US" altLang="en-US" sz="3600"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 </a:t>
            </a:r>
            <a:r>
              <a:rPr lang="en-US" altLang="en-US"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    F´ &lt; 0</a:t>
            </a:r>
          </a:p>
          <a:p>
            <a:pPr lvl="0" algn="just" rtl="1" fontAlgn="base">
              <a:lnSpc>
                <a:spcPct val="90000"/>
              </a:lnSpc>
              <a:spcAft>
                <a:spcPct val="0"/>
              </a:spcAft>
              <a:buClr>
                <a:srgbClr val="EEC85E"/>
              </a:buClr>
              <a:buSzPct val="70000"/>
              <a:buNone/>
            </a:pPr>
            <a:r>
              <a:rPr lang="en-US" altLang="en-US"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 </a:t>
            </a:r>
            <a:endParaRPr lang="fa-IR" altLang="en-US"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endParaRPr>
          </a:p>
          <a:p>
            <a:pPr lvl="0" algn="just" rtl="1" fontAlgn="base">
              <a:lnSpc>
                <a:spcPct val="90000"/>
              </a:lnSpc>
              <a:spcAft>
                <a:spcPct val="0"/>
              </a:spcAft>
              <a:buClr>
                <a:srgbClr val="EEC85E"/>
              </a:buClr>
              <a:buSzPct val="70000"/>
              <a:buNone/>
            </a:pPr>
            <a:r>
              <a:rPr lang="fa-IR" altLang="en-US" sz="3600"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در تابع فوق </a:t>
            </a:r>
            <a:r>
              <a:rPr lang="en-US" altLang="en-US" sz="3600" kern="0" dirty="0" err="1">
                <a:solidFill>
                  <a:schemeClr val="bg2">
                    <a:lumMod val="10000"/>
                  </a:schemeClr>
                </a:solidFill>
                <a:effectLst>
                  <a:outerShdw blurRad="38100" dist="38100" dir="2700000" algn="tl">
                    <a:srgbClr val="000000"/>
                  </a:outerShdw>
                </a:effectLst>
                <a:latin typeface="Verdana"/>
                <a:cs typeface="B Nazanin" panose="00000400000000000000" pitchFamily="2" charset="-78"/>
              </a:rPr>
              <a:t>QDx</a:t>
            </a:r>
            <a:r>
              <a:rPr lang="fa-IR" altLang="en-US" sz="3600"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 معرف مقدار تقاضای کالای </a:t>
            </a:r>
            <a:r>
              <a:rPr lang="en-US" altLang="en-US" sz="3600"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X</a:t>
            </a:r>
            <a:r>
              <a:rPr lang="fa-IR" altLang="en-US" sz="3600"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 و  </a:t>
            </a:r>
            <a:r>
              <a:rPr lang="en-US" altLang="en-US" sz="3600" kern="0" dirty="0" err="1">
                <a:solidFill>
                  <a:schemeClr val="bg2">
                    <a:lumMod val="10000"/>
                  </a:schemeClr>
                </a:solidFill>
                <a:effectLst>
                  <a:outerShdw blurRad="38100" dist="38100" dir="2700000" algn="tl">
                    <a:srgbClr val="000000"/>
                  </a:outerShdw>
                </a:effectLst>
                <a:latin typeface="Verdana"/>
                <a:cs typeface="B Nazanin" panose="00000400000000000000" pitchFamily="2" charset="-78"/>
              </a:rPr>
              <a:t>Px</a:t>
            </a:r>
            <a:r>
              <a:rPr lang="fa-IR" altLang="en-US" sz="3600"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 بیانگر قیمت کالای </a:t>
            </a:r>
            <a:r>
              <a:rPr lang="en-US" altLang="en-US" sz="3600"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X</a:t>
            </a:r>
            <a:r>
              <a:rPr lang="fa-IR" altLang="en-US" sz="3600"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 می باشد. </a:t>
            </a:r>
            <a:r>
              <a:rPr lang="en-US" altLang="en-US" sz="3600"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F´ &lt; 0</a:t>
            </a:r>
            <a:r>
              <a:rPr lang="fa-IR" altLang="en-US" sz="3600" kern="0" dirty="0">
                <a:solidFill>
                  <a:schemeClr val="bg2">
                    <a:lumMod val="10000"/>
                  </a:schemeClr>
                </a:solidFill>
                <a:effectLst>
                  <a:outerShdw blurRad="38100" dist="38100" dir="2700000" algn="tl">
                    <a:srgbClr val="000000"/>
                  </a:outerShdw>
                </a:effectLst>
                <a:latin typeface="Verdana"/>
                <a:cs typeface="B Nazanin" panose="00000400000000000000" pitchFamily="2" charset="-78"/>
              </a:rPr>
              <a:t> است یعنی مشتق تابع منفی است یا به عبارت دیگر شیب منحنی تقاضا منفی </a:t>
            </a:r>
            <a:r>
              <a:rPr lang="fa-IR" altLang="en-US" sz="3600" kern="0" dirty="0" smtClean="0">
                <a:solidFill>
                  <a:schemeClr val="bg2">
                    <a:lumMod val="10000"/>
                  </a:schemeClr>
                </a:solidFill>
                <a:effectLst>
                  <a:outerShdw blurRad="38100" dist="38100" dir="2700000" algn="tl">
                    <a:srgbClr val="000000"/>
                  </a:outerShdw>
                </a:effectLst>
                <a:latin typeface="Verdana"/>
                <a:cs typeface="B Nazanin" panose="00000400000000000000" pitchFamily="2" charset="-78"/>
              </a:rPr>
              <a:t>است و نشان دهنده </a:t>
            </a:r>
            <a:r>
              <a:rPr lang="fa-IR" altLang="en-US" sz="3600" b="1" kern="0" dirty="0" smtClean="0">
                <a:solidFill>
                  <a:srgbClr val="C00000"/>
                </a:solidFill>
                <a:effectLst>
                  <a:outerShdw blurRad="38100" dist="38100" dir="2700000" algn="tl">
                    <a:srgbClr val="000000"/>
                  </a:outerShdw>
                </a:effectLst>
                <a:latin typeface="Verdana"/>
                <a:cs typeface="B Nazanin" panose="00000400000000000000" pitchFamily="2" charset="-78"/>
              </a:rPr>
              <a:t>رابطه معکوس یا منفی میان قیمت و مقدار تقاضا است.</a:t>
            </a:r>
            <a:endParaRPr lang="en-US" b="1" dirty="0">
              <a:solidFill>
                <a:srgbClr val="C00000"/>
              </a:solidFill>
              <a:cs typeface="B Nazanin" panose="00000400000000000000" pitchFamily="2" charset="-78"/>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057955"/>
            <a:ext cx="1752600" cy="125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288635"/>
      </p:ext>
    </p:extLst>
  </p:cSld>
  <p:clrMapOvr>
    <a:masterClrMapping/>
  </p:clrMapOvr>
  <mc:AlternateContent xmlns:mc="http://schemas.openxmlformats.org/markup-compatibility/2006" xmlns:p14="http://schemas.microsoft.com/office/powerpoint/2010/main">
    <mc:Choice Requires="p14">
      <p:transition spd="slow" p14:dur="2000" advTm="46708"/>
    </mc:Choice>
    <mc:Fallback xmlns="">
      <p:transition spd="slow" advTm="46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fa-IR" altLang="en-US" kern="0" dirty="0">
                <a:solidFill>
                  <a:schemeClr val="bg2">
                    <a:lumMod val="10000"/>
                  </a:schemeClr>
                </a:solidFill>
                <a:effectLst>
                  <a:outerShdw blurRad="38100" dist="38100" dir="2700000" algn="tl">
                    <a:srgbClr val="000000"/>
                  </a:outerShdw>
                </a:effectLst>
                <a:latin typeface="Verdana"/>
              </a:rPr>
              <a:t>تابع عرضه :</a:t>
            </a:r>
            <a:br>
              <a:rPr lang="fa-IR" altLang="en-US" kern="0" dirty="0">
                <a:solidFill>
                  <a:schemeClr val="bg2">
                    <a:lumMod val="10000"/>
                  </a:schemeClr>
                </a:solidFill>
                <a:effectLst>
                  <a:outerShdw blurRad="38100" dist="38100" dir="2700000" algn="tl">
                    <a:srgbClr val="000000"/>
                  </a:outerShdw>
                </a:effectLst>
                <a:latin typeface="Verdana"/>
              </a:rPr>
            </a:br>
            <a:endParaRPr lang="en-US" dirty="0"/>
          </a:p>
        </p:txBody>
      </p:sp>
      <p:sp>
        <p:nvSpPr>
          <p:cNvPr id="3" name="Content Placeholder 2"/>
          <p:cNvSpPr>
            <a:spLocks noGrp="1"/>
          </p:cNvSpPr>
          <p:nvPr>
            <p:ph idx="1"/>
          </p:nvPr>
        </p:nvSpPr>
        <p:spPr/>
        <p:txBody>
          <a:bodyPr>
            <a:normAutofit/>
          </a:bodyPr>
          <a:lstStyle/>
          <a:p>
            <a:pPr lvl="0" algn="just" rtl="1" fontAlgn="base">
              <a:spcAft>
                <a:spcPct val="0"/>
              </a:spcAft>
              <a:buClr>
                <a:srgbClr val="EEC85E"/>
              </a:buClr>
              <a:buSzPct val="70000"/>
              <a:buFont typeface="Wingdings" pitchFamily="2" charset="2"/>
              <a:buChar char="u"/>
            </a:pPr>
            <a:r>
              <a:rPr lang="en-US" altLang="en-US" sz="3600" kern="0" dirty="0" err="1" smtClean="0">
                <a:solidFill>
                  <a:schemeClr val="bg2">
                    <a:lumMod val="10000"/>
                  </a:schemeClr>
                </a:solidFill>
                <a:effectLst>
                  <a:outerShdw blurRad="38100" dist="38100" dir="2700000" algn="tl">
                    <a:srgbClr val="000000"/>
                  </a:outerShdw>
                </a:effectLst>
                <a:latin typeface="Verdana"/>
                <a:cs typeface="Arial"/>
              </a:rPr>
              <a:t>QSx</a:t>
            </a:r>
            <a:r>
              <a:rPr lang="en-US" altLang="en-US" sz="3600" kern="0" dirty="0" smtClean="0">
                <a:solidFill>
                  <a:schemeClr val="bg2">
                    <a:lumMod val="10000"/>
                  </a:schemeClr>
                </a:solidFill>
                <a:effectLst>
                  <a:outerShdw blurRad="38100" dist="38100" dir="2700000" algn="tl">
                    <a:srgbClr val="000000"/>
                  </a:outerShdw>
                </a:effectLst>
                <a:latin typeface="Verdana"/>
                <a:cs typeface="Arial"/>
              </a:rPr>
              <a:t> </a:t>
            </a:r>
            <a:r>
              <a:rPr lang="en-US" altLang="en-US" sz="3600" kern="0" dirty="0">
                <a:solidFill>
                  <a:schemeClr val="bg2">
                    <a:lumMod val="10000"/>
                  </a:schemeClr>
                </a:solidFill>
                <a:effectLst>
                  <a:outerShdw blurRad="38100" dist="38100" dir="2700000" algn="tl">
                    <a:srgbClr val="000000"/>
                  </a:outerShdw>
                </a:effectLst>
                <a:latin typeface="Verdana"/>
                <a:cs typeface="Arial"/>
              </a:rPr>
              <a:t>= F ( </a:t>
            </a:r>
            <a:r>
              <a:rPr lang="en-US" altLang="en-US" sz="3600" kern="0" dirty="0" err="1">
                <a:solidFill>
                  <a:schemeClr val="bg2">
                    <a:lumMod val="10000"/>
                  </a:schemeClr>
                </a:solidFill>
                <a:effectLst>
                  <a:outerShdw blurRad="38100" dist="38100" dir="2700000" algn="tl">
                    <a:srgbClr val="000000"/>
                  </a:outerShdw>
                </a:effectLst>
                <a:latin typeface="Verdana"/>
                <a:cs typeface="Arial"/>
              </a:rPr>
              <a:t>Px</a:t>
            </a:r>
            <a:r>
              <a:rPr lang="en-US" altLang="en-US" sz="3600" kern="0" dirty="0">
                <a:solidFill>
                  <a:schemeClr val="bg2">
                    <a:lumMod val="10000"/>
                  </a:schemeClr>
                </a:solidFill>
                <a:effectLst>
                  <a:outerShdw blurRad="38100" dist="38100" dir="2700000" algn="tl">
                    <a:srgbClr val="000000"/>
                  </a:outerShdw>
                </a:effectLst>
                <a:latin typeface="Verdana"/>
                <a:cs typeface="Arial"/>
              </a:rPr>
              <a:t> </a:t>
            </a:r>
            <a:r>
              <a:rPr lang="en-US" altLang="en-US" sz="3600" kern="0" dirty="0" smtClean="0">
                <a:solidFill>
                  <a:schemeClr val="bg2">
                    <a:lumMod val="10000"/>
                  </a:schemeClr>
                </a:solidFill>
                <a:effectLst>
                  <a:outerShdw blurRad="38100" dist="38100" dir="2700000" algn="tl">
                    <a:srgbClr val="000000"/>
                  </a:outerShdw>
                </a:effectLst>
                <a:latin typeface="Verdana"/>
                <a:cs typeface="Arial"/>
              </a:rPr>
              <a:t>)</a:t>
            </a:r>
            <a:r>
              <a:rPr lang="fa-IR" altLang="en-US" sz="3600" kern="0" dirty="0" smtClean="0">
                <a:solidFill>
                  <a:schemeClr val="bg2">
                    <a:lumMod val="10000"/>
                  </a:schemeClr>
                </a:solidFill>
                <a:effectLst>
                  <a:outerShdw blurRad="38100" dist="38100" dir="2700000" algn="tl">
                    <a:srgbClr val="000000"/>
                  </a:outerShdw>
                </a:effectLst>
                <a:latin typeface="Verdana"/>
                <a:cs typeface="Arial"/>
              </a:rPr>
              <a:t>        </a:t>
            </a:r>
            <a:r>
              <a:rPr lang="en-US" altLang="en-US" sz="3600" kern="0" dirty="0" smtClean="0">
                <a:solidFill>
                  <a:schemeClr val="bg2">
                    <a:lumMod val="10000"/>
                  </a:schemeClr>
                </a:solidFill>
                <a:effectLst>
                  <a:outerShdw blurRad="38100" dist="38100" dir="2700000" algn="tl">
                    <a:srgbClr val="000000"/>
                  </a:outerShdw>
                </a:effectLst>
                <a:latin typeface="Verdana"/>
                <a:cs typeface="Arial"/>
              </a:rPr>
              <a:t> </a:t>
            </a:r>
            <a:r>
              <a:rPr lang="en-US" altLang="en-US" sz="3600" kern="0" dirty="0">
                <a:solidFill>
                  <a:schemeClr val="bg2">
                    <a:lumMod val="10000"/>
                  </a:schemeClr>
                </a:solidFill>
                <a:effectLst>
                  <a:outerShdw blurRad="38100" dist="38100" dir="2700000" algn="tl">
                    <a:srgbClr val="000000"/>
                  </a:outerShdw>
                </a:effectLst>
                <a:latin typeface="Verdana"/>
                <a:cs typeface="Arial"/>
              </a:rPr>
              <a:t>F́ &gt;0</a:t>
            </a:r>
            <a:endParaRPr lang="fa-IR" altLang="en-US" sz="3600" kern="0" dirty="0">
              <a:solidFill>
                <a:schemeClr val="bg2">
                  <a:lumMod val="10000"/>
                </a:schemeClr>
              </a:solidFill>
              <a:effectLst>
                <a:outerShdw blurRad="38100" dist="38100" dir="2700000" algn="tl">
                  <a:srgbClr val="000000"/>
                </a:outerShdw>
              </a:effectLst>
              <a:latin typeface="Verdana"/>
            </a:endParaRPr>
          </a:p>
          <a:p>
            <a:pPr lvl="0" algn="just" rtl="1" fontAlgn="base">
              <a:spcAft>
                <a:spcPct val="0"/>
              </a:spcAft>
              <a:buClr>
                <a:srgbClr val="EEC85E"/>
              </a:buClr>
              <a:buSzPct val="70000"/>
              <a:buFont typeface="Wingdings" pitchFamily="2" charset="2"/>
              <a:buChar char="u"/>
            </a:pPr>
            <a:r>
              <a:rPr lang="fa-IR" altLang="en-US" sz="3600" kern="0" dirty="0">
                <a:solidFill>
                  <a:schemeClr val="bg2">
                    <a:lumMod val="10000"/>
                  </a:schemeClr>
                </a:solidFill>
                <a:effectLst>
                  <a:outerShdw blurRad="38100" dist="38100" dir="2700000" algn="tl">
                    <a:srgbClr val="000000"/>
                  </a:outerShdw>
                </a:effectLst>
                <a:latin typeface="Verdana"/>
              </a:rPr>
              <a:t>در تابع فوق </a:t>
            </a:r>
            <a:r>
              <a:rPr lang="en-US" altLang="en-US" sz="3600" kern="0" dirty="0" err="1">
                <a:solidFill>
                  <a:schemeClr val="bg2">
                    <a:lumMod val="10000"/>
                  </a:schemeClr>
                </a:solidFill>
                <a:effectLst>
                  <a:outerShdw blurRad="38100" dist="38100" dir="2700000" algn="tl">
                    <a:srgbClr val="000000"/>
                  </a:outerShdw>
                </a:effectLst>
                <a:latin typeface="Verdana"/>
                <a:cs typeface="Arial"/>
              </a:rPr>
              <a:t>QSx</a:t>
            </a:r>
            <a:r>
              <a:rPr lang="fa-IR" altLang="en-US" sz="3600" kern="0" dirty="0">
                <a:solidFill>
                  <a:schemeClr val="bg2">
                    <a:lumMod val="10000"/>
                  </a:schemeClr>
                </a:solidFill>
                <a:effectLst>
                  <a:outerShdw blurRad="38100" dist="38100" dir="2700000" algn="tl">
                    <a:srgbClr val="000000"/>
                  </a:outerShdw>
                </a:effectLst>
                <a:latin typeface="Verdana"/>
              </a:rPr>
              <a:t> معرف مقدار عرضه کالای </a:t>
            </a:r>
            <a:r>
              <a:rPr lang="en-US" altLang="en-US" sz="3600" kern="0" dirty="0">
                <a:solidFill>
                  <a:schemeClr val="bg2">
                    <a:lumMod val="10000"/>
                  </a:schemeClr>
                </a:solidFill>
                <a:effectLst>
                  <a:outerShdw blurRad="38100" dist="38100" dir="2700000" algn="tl">
                    <a:srgbClr val="000000"/>
                  </a:outerShdw>
                </a:effectLst>
                <a:latin typeface="Verdana"/>
                <a:cs typeface="Arial"/>
              </a:rPr>
              <a:t>X</a:t>
            </a:r>
            <a:r>
              <a:rPr lang="fa-IR" altLang="en-US" sz="3600" kern="0" dirty="0">
                <a:solidFill>
                  <a:schemeClr val="bg2">
                    <a:lumMod val="10000"/>
                  </a:schemeClr>
                </a:solidFill>
                <a:effectLst>
                  <a:outerShdw blurRad="38100" dist="38100" dir="2700000" algn="tl">
                    <a:srgbClr val="000000"/>
                  </a:outerShdw>
                </a:effectLst>
                <a:latin typeface="Verdana"/>
              </a:rPr>
              <a:t> و  </a:t>
            </a:r>
            <a:r>
              <a:rPr lang="en-US" altLang="en-US" sz="3600" kern="0" dirty="0" err="1">
                <a:solidFill>
                  <a:schemeClr val="bg2">
                    <a:lumMod val="10000"/>
                  </a:schemeClr>
                </a:solidFill>
                <a:effectLst>
                  <a:outerShdw blurRad="38100" dist="38100" dir="2700000" algn="tl">
                    <a:srgbClr val="000000"/>
                  </a:outerShdw>
                </a:effectLst>
                <a:latin typeface="Verdana"/>
                <a:cs typeface="Arial"/>
              </a:rPr>
              <a:t>Px</a:t>
            </a:r>
            <a:r>
              <a:rPr lang="fa-IR" altLang="en-US" sz="3600" kern="0" dirty="0">
                <a:solidFill>
                  <a:schemeClr val="bg2">
                    <a:lumMod val="10000"/>
                  </a:schemeClr>
                </a:solidFill>
                <a:effectLst>
                  <a:outerShdw blurRad="38100" dist="38100" dir="2700000" algn="tl">
                    <a:srgbClr val="000000"/>
                  </a:outerShdw>
                </a:effectLst>
                <a:latin typeface="Verdana"/>
              </a:rPr>
              <a:t> بیانگر قیمت کالای </a:t>
            </a:r>
            <a:r>
              <a:rPr lang="en-US" altLang="en-US" sz="3600" kern="0" dirty="0">
                <a:solidFill>
                  <a:schemeClr val="bg2">
                    <a:lumMod val="10000"/>
                  </a:schemeClr>
                </a:solidFill>
                <a:effectLst>
                  <a:outerShdw blurRad="38100" dist="38100" dir="2700000" algn="tl">
                    <a:srgbClr val="000000"/>
                  </a:outerShdw>
                </a:effectLst>
                <a:latin typeface="Verdana"/>
                <a:cs typeface="Arial"/>
              </a:rPr>
              <a:t>X</a:t>
            </a:r>
            <a:r>
              <a:rPr lang="fa-IR" altLang="en-US" sz="3600" kern="0" dirty="0">
                <a:solidFill>
                  <a:schemeClr val="bg2">
                    <a:lumMod val="10000"/>
                  </a:schemeClr>
                </a:solidFill>
                <a:effectLst>
                  <a:outerShdw blurRad="38100" dist="38100" dir="2700000" algn="tl">
                    <a:srgbClr val="000000"/>
                  </a:outerShdw>
                </a:effectLst>
                <a:latin typeface="Verdana"/>
              </a:rPr>
              <a:t> می باشد. </a:t>
            </a:r>
            <a:r>
              <a:rPr lang="en-US" altLang="en-US" sz="3600" kern="0" dirty="0">
                <a:solidFill>
                  <a:schemeClr val="bg2">
                    <a:lumMod val="10000"/>
                  </a:schemeClr>
                </a:solidFill>
                <a:effectLst>
                  <a:outerShdw blurRad="38100" dist="38100" dir="2700000" algn="tl">
                    <a:srgbClr val="000000"/>
                  </a:outerShdw>
                </a:effectLst>
                <a:latin typeface="Verdana"/>
                <a:cs typeface="Arial"/>
              </a:rPr>
              <a:t> F́ &gt; 0</a:t>
            </a:r>
            <a:r>
              <a:rPr lang="fa-IR" altLang="en-US" sz="3600" kern="0" dirty="0">
                <a:solidFill>
                  <a:schemeClr val="bg2">
                    <a:lumMod val="10000"/>
                  </a:schemeClr>
                </a:solidFill>
                <a:effectLst>
                  <a:outerShdw blurRad="38100" dist="38100" dir="2700000" algn="tl">
                    <a:srgbClr val="000000"/>
                  </a:outerShdw>
                </a:effectLst>
                <a:latin typeface="Verdana"/>
              </a:rPr>
              <a:t>است یعنی مشتق تابع مثبت است یا به عبارت دیگر شیب منحنی عرضه مثبت </a:t>
            </a:r>
            <a:r>
              <a:rPr lang="fa-IR" altLang="en-US" sz="3600" kern="0" dirty="0" smtClean="0">
                <a:solidFill>
                  <a:schemeClr val="bg2">
                    <a:lumMod val="10000"/>
                  </a:schemeClr>
                </a:solidFill>
                <a:effectLst>
                  <a:outerShdw blurRad="38100" dist="38100" dir="2700000" algn="tl">
                    <a:srgbClr val="000000"/>
                  </a:outerShdw>
                </a:effectLst>
                <a:latin typeface="Verdana"/>
              </a:rPr>
              <a:t>است و </a:t>
            </a:r>
            <a:r>
              <a:rPr lang="fa-IR" altLang="en-US" sz="3600" b="1" kern="0" dirty="0" smtClean="0">
                <a:solidFill>
                  <a:schemeClr val="accent5">
                    <a:lumMod val="75000"/>
                  </a:schemeClr>
                </a:solidFill>
                <a:effectLst>
                  <a:outerShdw blurRad="38100" dist="38100" dir="2700000" algn="tl">
                    <a:srgbClr val="000000"/>
                  </a:outerShdw>
                </a:effectLst>
                <a:latin typeface="Verdana"/>
              </a:rPr>
              <a:t>نشان دهنده رابطه مثبت میان قیمت کالا و مقدار عرضه است</a:t>
            </a:r>
            <a:r>
              <a:rPr lang="fa-IR" altLang="en-US" sz="3600" kern="0" dirty="0" smtClean="0">
                <a:solidFill>
                  <a:schemeClr val="bg2">
                    <a:lumMod val="10000"/>
                  </a:schemeClr>
                </a:solidFill>
                <a:effectLst>
                  <a:outerShdw blurRad="38100" dist="38100" dir="2700000" algn="tl">
                    <a:srgbClr val="000000"/>
                  </a:outerShdw>
                </a:effectLst>
                <a:latin typeface="Verdana"/>
              </a:rPr>
              <a:t>.</a:t>
            </a:r>
            <a:endParaRPr lang="en-US" altLang="en-US" sz="3600" kern="0" dirty="0">
              <a:solidFill>
                <a:schemeClr val="bg2">
                  <a:lumMod val="10000"/>
                </a:schemeClr>
              </a:solidFill>
              <a:effectLst>
                <a:outerShdw blurRad="38100" dist="38100" dir="2700000" algn="tl">
                  <a:srgbClr val="000000"/>
                </a:outerShdw>
              </a:effectLst>
              <a:latin typeface="Verdana"/>
              <a:cs typeface="Arial"/>
            </a:endParaRPr>
          </a:p>
          <a:p>
            <a:endParaRPr lang="en-US"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90600"/>
            <a:ext cx="11461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2671142"/>
      </p:ext>
    </p:extLst>
  </p:cSld>
  <p:clrMapOvr>
    <a:masterClrMapping/>
  </p:clrMapOvr>
  <mc:AlternateContent xmlns:mc="http://schemas.openxmlformats.org/markup-compatibility/2006" xmlns:p14="http://schemas.microsoft.com/office/powerpoint/2010/main">
    <mc:Choice Requires="p14">
      <p:transition spd="slow" p14:dur="2000" advTm="37922"/>
    </mc:Choice>
    <mc:Fallback xmlns="">
      <p:transition spd="slow" advTm="37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smtClean="0"/>
              <a:t>تقاضای بازار</a:t>
            </a:r>
            <a:endParaRPr lang="en-US" b="1" dirty="0"/>
          </a:p>
        </p:txBody>
      </p:sp>
      <p:sp>
        <p:nvSpPr>
          <p:cNvPr id="3" name="Content Placeholder 2"/>
          <p:cNvSpPr>
            <a:spLocks noGrp="1"/>
          </p:cNvSpPr>
          <p:nvPr>
            <p:ph idx="1"/>
          </p:nvPr>
        </p:nvSpPr>
        <p:spPr/>
        <p:txBody>
          <a:bodyPr>
            <a:normAutofit/>
          </a:bodyPr>
          <a:lstStyle/>
          <a:p>
            <a:pPr algn="just" rtl="1"/>
            <a:r>
              <a:rPr lang="fa-IR" sz="3600" dirty="0" smtClean="0">
                <a:cs typeface="B Zar" panose="00000400000000000000" pitchFamily="2" charset="-78"/>
              </a:rPr>
              <a:t>تقاضای بازار از جمع توابع تقاضای فردی مصرف کنندگان به وجود می آید. هرچه تعداد مصرف کنندگان زیاد باشد، تقاضای بازار نیز افزایش می یابد.</a:t>
            </a:r>
            <a:endParaRPr lang="en-US" sz="3600" dirty="0">
              <a:cs typeface="B Zar" panose="00000400000000000000" pitchFamily="2"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2820662"/>
      </p:ext>
    </p:extLst>
  </p:cSld>
  <p:clrMapOvr>
    <a:masterClrMapping/>
  </p:clrMapOvr>
  <mc:AlternateContent xmlns:mc="http://schemas.openxmlformats.org/markup-compatibility/2006" xmlns:p14="http://schemas.microsoft.com/office/powerpoint/2010/main">
    <mc:Choice Requires="p14">
      <p:transition spd="slow" p14:dur="2000" advTm="17389"/>
    </mc:Choice>
    <mc:Fallback xmlns="">
      <p:transition spd="slow" advTm="17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4800" b="1" dirty="0" smtClean="0"/>
              <a:t>عرضه بازار</a:t>
            </a:r>
            <a:br>
              <a:rPr lang="fa-IR" sz="4800" b="1" dirty="0" smtClean="0"/>
            </a:br>
            <a:endParaRPr lang="en-US" sz="4800" b="1" dirty="0"/>
          </a:p>
        </p:txBody>
      </p:sp>
      <p:sp>
        <p:nvSpPr>
          <p:cNvPr id="3" name="Content Placeholder 2"/>
          <p:cNvSpPr>
            <a:spLocks noGrp="1"/>
          </p:cNvSpPr>
          <p:nvPr>
            <p:ph idx="1"/>
          </p:nvPr>
        </p:nvSpPr>
        <p:spPr/>
        <p:txBody>
          <a:bodyPr>
            <a:normAutofit/>
          </a:bodyPr>
          <a:lstStyle/>
          <a:p>
            <a:pPr algn="just" rtl="1"/>
            <a:r>
              <a:rPr lang="fa-IR" sz="3600" dirty="0" smtClean="0">
                <a:cs typeface="B Zar" panose="00000400000000000000" pitchFamily="2" charset="-78"/>
              </a:rPr>
              <a:t>عرضه بازار نیز ازجمع توابع عرضه تولیدکنندگان به دست می آید. و هرچقدر تعداد عرضه کنندگان بیشتر شود، مقدار عرضه بازار نیز افزایش می یابد.</a:t>
            </a:r>
            <a:endParaRPr lang="en-US" sz="3600" dirty="0">
              <a:cs typeface="B Zar" panose="00000400000000000000" pitchFamily="2" charset="-7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3307358"/>
      </p:ext>
    </p:extLst>
  </p:cSld>
  <p:clrMapOvr>
    <a:masterClrMapping/>
  </p:clrMapOvr>
  <mc:AlternateContent xmlns:mc="http://schemas.openxmlformats.org/markup-compatibility/2006" xmlns:p14="http://schemas.microsoft.com/office/powerpoint/2010/main">
    <mc:Choice Requires="p14">
      <p:transition spd="slow" p14:dur="2000" advTm="20681"/>
    </mc:Choice>
    <mc:Fallback xmlns="">
      <p:transition spd="slow" advTm="2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pPr algn="ctr" rtl="1"/>
            <a:r>
              <a:rPr lang="fa-IR" b="1" dirty="0">
                <a:solidFill>
                  <a:srgbClr val="04617B"/>
                </a:solidFill>
              </a:rPr>
              <a:t>خلاصه ای از </a:t>
            </a:r>
            <a:r>
              <a:rPr lang="fa-IR" b="1" dirty="0" smtClean="0">
                <a:solidFill>
                  <a:srgbClr val="04617B"/>
                </a:solidFill>
              </a:rPr>
              <a:t>جلسه 3</a:t>
            </a:r>
            <a:endParaRPr lang="en-US" dirty="0"/>
          </a:p>
        </p:txBody>
      </p:sp>
      <p:sp>
        <p:nvSpPr>
          <p:cNvPr id="3" name="Content Placeholder 2"/>
          <p:cNvSpPr>
            <a:spLocks noGrp="1"/>
          </p:cNvSpPr>
          <p:nvPr>
            <p:ph idx="1"/>
          </p:nvPr>
        </p:nvSpPr>
        <p:spPr/>
        <p:txBody>
          <a:bodyPr/>
          <a:lstStyle/>
          <a:p>
            <a:pPr marL="365760" lvl="0" indent="-256032" algn="just" rtl="1">
              <a:spcBef>
                <a:spcPts val="400"/>
              </a:spcBef>
              <a:buClr>
                <a:srgbClr val="2DA2BF"/>
              </a:buClr>
              <a:buSzPct val="68000"/>
              <a:buFont typeface="Wingdings 3"/>
              <a:buChar char=""/>
            </a:pPr>
            <a:r>
              <a:rPr lang="fa-IR" sz="2800" dirty="0">
                <a:solidFill>
                  <a:srgbClr val="FF0000"/>
                </a:solidFill>
                <a:latin typeface="Lucida Sans Unicode"/>
                <a:cs typeface="B Zar" panose="00000400000000000000" pitchFamily="2" charset="-78"/>
              </a:rPr>
              <a:t>هدف بنگاه حداکثر کردن سود می باشد. </a:t>
            </a:r>
          </a:p>
          <a:p>
            <a:pPr lvl="0" algn="just" rtl="1">
              <a:buClr>
                <a:srgbClr val="0BD0D9"/>
              </a:buClr>
            </a:pP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438400" y="2428727"/>
            <a:ext cx="6096000" cy="523220"/>
          </a:xfrm>
          <a:prstGeom prst="rect">
            <a:avLst/>
          </a:prstGeom>
        </p:spPr>
        <p:txBody>
          <a:bodyPr wrap="square">
            <a:spAutoFit/>
          </a:bodyPr>
          <a:lstStyle/>
          <a:p>
            <a:pPr marL="365760" lvl="0" indent="-256032" algn="just" rtl="1">
              <a:spcBef>
                <a:spcPts val="400"/>
              </a:spcBef>
              <a:buClr>
                <a:srgbClr val="2DA2BF"/>
              </a:buClr>
              <a:buSzPct val="68000"/>
              <a:buFont typeface="Wingdings 3"/>
              <a:buChar char=""/>
            </a:pPr>
            <a:r>
              <a:rPr lang="fa-IR" sz="2800" dirty="0">
                <a:solidFill>
                  <a:prstClr val="black"/>
                </a:solidFill>
                <a:latin typeface="Lucida Sans Unicode"/>
                <a:cs typeface="B Zar" panose="00000400000000000000" pitchFamily="2" charset="-78"/>
              </a:rPr>
              <a:t>هدف خانوار حداکثرکردن مطلوبیت است.</a:t>
            </a:r>
            <a:endParaRPr lang="en-US" sz="2800" dirty="0">
              <a:solidFill>
                <a:prstClr val="black"/>
              </a:solidFill>
              <a:latin typeface="Lucida Sans Unicode"/>
              <a:cs typeface="B Zar" panose="00000400000000000000" pitchFamily="2" charset="-78"/>
            </a:endParaRPr>
          </a:p>
        </p:txBody>
      </p:sp>
      <p:sp>
        <p:nvSpPr>
          <p:cNvPr id="6" name="Rectangle 5"/>
          <p:cNvSpPr/>
          <p:nvPr/>
        </p:nvSpPr>
        <p:spPr>
          <a:xfrm>
            <a:off x="542499" y="4648200"/>
            <a:ext cx="7839501" cy="954107"/>
          </a:xfrm>
          <a:prstGeom prst="rect">
            <a:avLst/>
          </a:prstGeom>
        </p:spPr>
        <p:txBody>
          <a:bodyPr wrap="square">
            <a:spAutoFit/>
          </a:bodyPr>
          <a:lstStyle/>
          <a:p>
            <a:pPr marL="365760" lvl="0" indent="-256032" algn="just" rtl="1">
              <a:spcBef>
                <a:spcPts val="400"/>
              </a:spcBef>
              <a:buClr>
                <a:srgbClr val="2DA2BF"/>
              </a:buClr>
              <a:buSzPct val="68000"/>
              <a:buFont typeface="Wingdings 3"/>
              <a:buChar char=""/>
            </a:pPr>
            <a:r>
              <a:rPr lang="fa-IR" sz="2800" dirty="0">
                <a:solidFill>
                  <a:srgbClr val="FF0000"/>
                </a:solidFill>
                <a:latin typeface="Lucida Sans Unicode"/>
                <a:cs typeface="B Zar" panose="00000400000000000000" pitchFamily="2" charset="-78"/>
              </a:rPr>
              <a:t>به رابطه منفی یا معکوس بین قیمت کالا و مقدار تقاضای آن، قانون تقاضا گفته  می شود. یعنی با افزایش قیمت تقاضا کاهش می یابد.</a:t>
            </a:r>
            <a:endParaRPr lang="en-US" sz="2800" dirty="0">
              <a:solidFill>
                <a:srgbClr val="FF0000"/>
              </a:solidFill>
              <a:latin typeface="Lucida Sans Unicode"/>
              <a:cs typeface="B Zar" panose="00000400000000000000" pitchFamily="2" charset="-78"/>
            </a:endParaRPr>
          </a:p>
        </p:txBody>
      </p:sp>
      <p:sp>
        <p:nvSpPr>
          <p:cNvPr id="7" name="Rectangle 6"/>
          <p:cNvSpPr/>
          <p:nvPr/>
        </p:nvSpPr>
        <p:spPr>
          <a:xfrm>
            <a:off x="533401" y="2951947"/>
            <a:ext cx="7839500" cy="2164695"/>
          </a:xfrm>
          <a:prstGeom prst="rect">
            <a:avLst/>
          </a:prstGeom>
        </p:spPr>
        <p:txBody>
          <a:bodyPr wrap="square">
            <a:spAutoFit/>
          </a:bodyPr>
          <a:lstStyle/>
          <a:p>
            <a:pPr marL="365760" lvl="0" indent="-256032" algn="just" rtl="1">
              <a:spcBef>
                <a:spcPts val="400"/>
              </a:spcBef>
              <a:buClr>
                <a:srgbClr val="2DA2BF"/>
              </a:buClr>
              <a:buSzPct val="68000"/>
              <a:buFont typeface="Wingdings 3"/>
              <a:buChar char=""/>
            </a:pPr>
            <a:r>
              <a:rPr lang="fa-IR" sz="2400" dirty="0">
                <a:solidFill>
                  <a:srgbClr val="FF0000"/>
                </a:solidFill>
                <a:latin typeface="Lucida Sans Unicode"/>
                <a:cs typeface="B Zar" panose="00000400000000000000" pitchFamily="2" charset="-78"/>
              </a:rPr>
              <a:t>تعریف تقاضا: مقدار کالا یا خدمتی است که یک مصرف کننده تمایل دارد با توجه به قیمت و سایر عوامل خریداری کند</a:t>
            </a:r>
            <a:r>
              <a:rPr lang="fa-IR" sz="2400" dirty="0" smtClean="0">
                <a:solidFill>
                  <a:srgbClr val="FF0000"/>
                </a:solidFill>
                <a:latin typeface="Lucida Sans Unicode"/>
                <a:cs typeface="B Zar" panose="00000400000000000000" pitchFamily="2" charset="-78"/>
              </a:rPr>
              <a:t>.</a:t>
            </a:r>
          </a:p>
          <a:p>
            <a:pPr marL="365760" lvl="0" indent="-256032" algn="just" rtl="1">
              <a:spcBef>
                <a:spcPts val="400"/>
              </a:spcBef>
              <a:buClr>
                <a:srgbClr val="2DA2BF"/>
              </a:buClr>
              <a:buSzPct val="68000"/>
              <a:buFont typeface="Wingdings 3"/>
              <a:buChar char=""/>
            </a:pPr>
            <a:r>
              <a:rPr lang="fa-IR" sz="2400" dirty="0">
                <a:cs typeface="B Zar" panose="00000400000000000000" pitchFamily="2" charset="-78"/>
              </a:rPr>
              <a:t>تعریف عرضه: مقدار کالا یا خدمتی است که یک تولیدکننده حاضر است با توجه به قیمت و سایر عوامل به بازار عرضه کند.</a:t>
            </a:r>
            <a:endParaRPr lang="fa-IR" sz="2400" dirty="0" smtClean="0">
              <a:solidFill>
                <a:prstClr val="black"/>
              </a:solidFill>
              <a:latin typeface="Lucida Sans Unicode"/>
              <a:cs typeface="B Zar" panose="00000400000000000000" pitchFamily="2" charset="-78"/>
            </a:endParaRPr>
          </a:p>
          <a:p>
            <a:pPr marL="365760" lvl="0" indent="-256032" algn="r" rtl="1">
              <a:spcBef>
                <a:spcPts val="400"/>
              </a:spcBef>
              <a:buClr>
                <a:srgbClr val="2DA2BF"/>
              </a:buClr>
              <a:buSzPct val="68000"/>
              <a:buFont typeface="Wingdings 3"/>
              <a:buChar char=""/>
            </a:pPr>
            <a:endParaRPr lang="en-US" sz="3200" dirty="0">
              <a:solidFill>
                <a:prstClr val="black"/>
              </a:solidFill>
              <a:latin typeface="Lucida Sans Unicode"/>
              <a:cs typeface="B Zar"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0514279"/>
      </p:ext>
    </p:extLst>
  </p:cSld>
  <p:clrMapOvr>
    <a:masterClrMapping/>
  </p:clrMapOvr>
  <mc:AlternateContent xmlns:mc="http://schemas.openxmlformats.org/markup-compatibility/2006" xmlns:p14="http://schemas.microsoft.com/office/powerpoint/2010/main">
    <mc:Choice Requires="p14">
      <p:transition spd="slow" p14:dur="2000" advTm="27825"/>
    </mc:Choice>
    <mc:Fallback xmlns="">
      <p:transition spd="slow" advTm="2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5400" b="1" dirty="0" smtClean="0"/>
              <a:t>خود آزمایی</a:t>
            </a:r>
            <a:endParaRPr lang="en-US" sz="5400" b="1" dirty="0"/>
          </a:p>
        </p:txBody>
      </p:sp>
      <p:sp>
        <p:nvSpPr>
          <p:cNvPr id="3" name="Content Placeholder 2"/>
          <p:cNvSpPr>
            <a:spLocks noGrp="1"/>
          </p:cNvSpPr>
          <p:nvPr>
            <p:ph idx="1"/>
          </p:nvPr>
        </p:nvSpPr>
        <p:spPr/>
        <p:txBody>
          <a:bodyPr/>
          <a:lstStyle/>
          <a:p>
            <a:pPr algn="just" rtl="1"/>
            <a:r>
              <a:rPr lang="fa-IR" b="1" dirty="0" smtClean="0"/>
              <a:t>1</a:t>
            </a:r>
            <a:r>
              <a:rPr lang="fa-IR" sz="3200" b="1" dirty="0" smtClean="0">
                <a:cs typeface="B Nazanin" panose="00000400000000000000" pitchFamily="2" charset="-78"/>
              </a:rPr>
              <a:t>-قانون تقاضا را بیان کنید.</a:t>
            </a:r>
          </a:p>
          <a:p>
            <a:pPr algn="just" rtl="1"/>
            <a:r>
              <a:rPr lang="fa-IR" sz="3200" b="1" dirty="0" smtClean="0">
                <a:cs typeface="B Nazanin" panose="00000400000000000000" pitchFamily="2" charset="-78"/>
              </a:rPr>
              <a:t>2- عرضه را تعریف کنید.</a:t>
            </a:r>
          </a:p>
          <a:p>
            <a:pPr algn="just" rtl="1"/>
            <a:r>
              <a:rPr lang="fa-IR" sz="3200" b="1" dirty="0" smtClean="0">
                <a:cs typeface="B Nazanin" panose="00000400000000000000" pitchFamily="2" charset="-78"/>
              </a:rPr>
              <a:t>3-تابع عرضه و تقاضا را نوشته و علامت شیب را مشخص کنید.</a:t>
            </a:r>
            <a:endParaRPr lang="fa-IR" sz="3200" b="1" dirty="0">
              <a:cs typeface="B Nazanin" panose="00000400000000000000" pitchFamily="2" charset="-7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36043"/>
      </p:ext>
    </p:extLst>
  </p:cSld>
  <p:clrMapOvr>
    <a:masterClrMapping/>
  </p:clrMapOvr>
  <mc:AlternateContent xmlns:mc="http://schemas.openxmlformats.org/markup-compatibility/2006" xmlns:p14="http://schemas.microsoft.com/office/powerpoint/2010/main">
    <mc:Choice Requires="p14">
      <p:transition spd="slow" p14:dur="2000" advTm="27203"/>
    </mc:Choice>
    <mc:Fallback xmlns="">
      <p:transition spd="slow" advTm="27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743200"/>
            <a:ext cx="8229600" cy="2788920"/>
          </a:xfrm>
        </p:spPr>
        <p:txBody>
          <a:bodyPr>
            <a:normAutofit/>
          </a:bodyPr>
          <a:lstStyle/>
          <a:p>
            <a:pPr algn="ctr" rtl="1"/>
            <a:r>
              <a:rPr lang="fa-IR" sz="4000" b="1" dirty="0">
                <a:solidFill>
                  <a:schemeClr val="accent6">
                    <a:lumMod val="50000"/>
                  </a:schemeClr>
                </a:solidFill>
              </a:rPr>
              <a:t>موفق باشید</a:t>
            </a:r>
          </a:p>
          <a:p>
            <a:pPr algn="ctr" rtl="1"/>
            <a:r>
              <a:rPr lang="fa-IR" sz="4000" b="1" dirty="0" smtClean="0">
                <a:solidFill>
                  <a:schemeClr val="accent6">
                    <a:lumMod val="50000"/>
                  </a:schemeClr>
                </a:solidFill>
              </a:rPr>
              <a:t>علی اشرفی</a:t>
            </a:r>
            <a:endParaRPr lang="en-US" sz="4000" b="1" dirty="0" smtClean="0">
              <a:solidFill>
                <a:schemeClr val="accent6">
                  <a:lumMod val="50000"/>
                </a:schemeClr>
              </a:solidFill>
            </a:endParaRPr>
          </a:p>
          <a:p>
            <a:pPr marL="0" indent="0" algn="ctr" rtl="1">
              <a:buNone/>
            </a:pPr>
            <a:endParaRPr lang="en-US" sz="4000" b="1" dirty="0">
              <a:solidFill>
                <a:schemeClr val="accent6">
                  <a:lumMod val="50000"/>
                </a:scheme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3340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3660819"/>
      </p:ext>
    </p:extLst>
  </p:cSld>
  <p:clrMapOvr>
    <a:masterClrMapping/>
  </p:clrMapOvr>
  <mc:AlternateContent xmlns:mc="http://schemas.openxmlformats.org/markup-compatibility/2006" xmlns:p14="http://schemas.microsoft.com/office/powerpoint/2010/main">
    <mc:Choice Requires="p14">
      <p:transition spd="slow" p14:dur="2000" advTm="6594"/>
    </mc:Choice>
    <mc:Fallback xmlns="">
      <p:transition spd="slow" advTm="6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828800"/>
            <a:ext cx="8229600" cy="4525963"/>
          </a:xfrm>
        </p:spPr>
        <p:txBody>
          <a:bodyPr>
            <a:normAutofit/>
          </a:bodyPr>
          <a:lstStyle/>
          <a:p>
            <a:pPr algn="ctr" rtl="1"/>
            <a:r>
              <a:rPr lang="fa-IR" sz="6600" dirty="0" smtClean="0">
                <a:solidFill>
                  <a:srgbClr val="00B050"/>
                </a:solidFill>
                <a:cs typeface="B Farnaz" panose="00000400000000000000" pitchFamily="2" charset="-78"/>
              </a:rPr>
              <a:t>بسم الله الرحمن الرحیم</a:t>
            </a:r>
            <a:endParaRPr lang="en-US" sz="6600" dirty="0">
              <a:solidFill>
                <a:srgbClr val="00B050"/>
              </a:solidFill>
              <a:cs typeface="B Farnaz" panose="00000400000000000000" pitchFamily="2"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4795519"/>
      </p:ext>
    </p:extLst>
  </p:cSld>
  <p:clrMapOvr>
    <a:masterClrMapping/>
  </p:clrMapOvr>
  <mc:AlternateContent xmlns:mc="http://schemas.openxmlformats.org/markup-compatibility/2006" xmlns:p14="http://schemas.microsoft.com/office/powerpoint/2010/main">
    <mc:Choice Requires="p14">
      <p:transition spd="slow" p14:dur="2000" advTm="3708"/>
    </mc:Choice>
    <mc:Fallback xmlns="">
      <p:transition spd="slow" advTm="3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Rectangle 3"/>
          <p:cNvSpPr>
            <a:spLocks noGrp="1" noChangeArrowheads="1"/>
          </p:cNvSpPr>
          <p:nvPr>
            <p:ph idx="1"/>
          </p:nvPr>
        </p:nvSpPr>
        <p:spPr>
          <a:xfrm>
            <a:off x="457200" y="1808921"/>
            <a:ext cx="8229600" cy="3921125"/>
          </a:xfrm>
        </p:spPr>
        <p:txBody>
          <a:bodyPr>
            <a:normAutofit fontScale="55000" lnSpcReduction="20000"/>
          </a:bodyPr>
          <a:lstStyle/>
          <a:p>
            <a:pPr algn="r" rtl="1"/>
            <a:endParaRPr lang="fa-IR" altLang="en-US" sz="3300" dirty="0" smtClean="0">
              <a:cs typeface="B Zar" panose="00000400000000000000" pitchFamily="2" charset="-78"/>
            </a:endParaRPr>
          </a:p>
          <a:p>
            <a:pPr algn="ctr" rtl="1"/>
            <a:r>
              <a:rPr lang="fa-IR" altLang="en-US" sz="3300" dirty="0" smtClean="0">
                <a:cs typeface="B Zar" panose="00000400000000000000" pitchFamily="2" charset="-78"/>
              </a:rPr>
              <a:t>وزارت علوم، تحقیقات و فناوری</a:t>
            </a:r>
          </a:p>
          <a:p>
            <a:pPr algn="ctr" rtl="1"/>
            <a:r>
              <a:rPr lang="fa-IR" altLang="en-US" sz="3300" dirty="0" smtClean="0">
                <a:cs typeface="B Zar" panose="00000400000000000000" pitchFamily="2" charset="-78"/>
              </a:rPr>
              <a:t>دانشگاه فنی و حرفه ای</a:t>
            </a:r>
          </a:p>
          <a:p>
            <a:pPr algn="ctr" rtl="1"/>
            <a:r>
              <a:rPr lang="fa-IR" altLang="en-US" sz="3300" dirty="0" smtClean="0">
                <a:cs typeface="B Zar" panose="00000400000000000000" pitchFamily="2" charset="-78"/>
              </a:rPr>
              <a:t>(</a:t>
            </a:r>
            <a:r>
              <a:rPr lang="fa-IR" altLang="en-US" sz="3300" dirty="0">
                <a:cs typeface="B Zar" panose="00000400000000000000" pitchFamily="2" charset="-78"/>
              </a:rPr>
              <a:t>آموزشکده فنی دختران ارومیه)</a:t>
            </a:r>
          </a:p>
          <a:p>
            <a:pPr algn="r" rtl="1"/>
            <a:endParaRPr lang="fa-IR" altLang="en-US" sz="3300" dirty="0" smtClean="0">
              <a:cs typeface="B Zar" panose="00000400000000000000" pitchFamily="2" charset="-78"/>
            </a:endParaRPr>
          </a:p>
          <a:p>
            <a:pPr algn="r" rtl="1"/>
            <a:r>
              <a:rPr lang="fa-IR" altLang="en-US" sz="3300" dirty="0" smtClean="0">
                <a:cs typeface="B Zar" panose="00000400000000000000" pitchFamily="2" charset="-78"/>
              </a:rPr>
              <a:t>نام </a:t>
            </a:r>
            <a:r>
              <a:rPr lang="fa-IR" altLang="en-US" sz="3300" dirty="0">
                <a:cs typeface="B Zar" panose="00000400000000000000" pitchFamily="2" charset="-78"/>
              </a:rPr>
              <a:t>درس: </a:t>
            </a:r>
            <a:r>
              <a:rPr lang="fa-IR" altLang="en-US" sz="3300" dirty="0" smtClean="0">
                <a:cs typeface="B Zar" panose="00000400000000000000" pitchFamily="2" charset="-78"/>
              </a:rPr>
              <a:t>کلیات اقتصاد (خرد و کلان )</a:t>
            </a:r>
          </a:p>
          <a:p>
            <a:pPr algn="r" rtl="1"/>
            <a:r>
              <a:rPr lang="fa-IR" altLang="en-US" sz="3300" dirty="0" smtClean="0">
                <a:cs typeface="B Zar" panose="00000400000000000000" pitchFamily="2" charset="-78"/>
              </a:rPr>
              <a:t>جلسه3</a:t>
            </a:r>
          </a:p>
          <a:p>
            <a:pPr algn="r" rtl="1"/>
            <a:r>
              <a:rPr lang="fa-IR" altLang="en-US" sz="3300" dirty="0" smtClean="0">
                <a:cs typeface="B Zar" panose="00000400000000000000" pitchFamily="2" charset="-78"/>
              </a:rPr>
              <a:t>گروه مدیریت خانواده                                                                         </a:t>
            </a:r>
            <a:r>
              <a:rPr lang="fa-IR" altLang="en-US" sz="3300" b="1" dirty="0" smtClean="0">
                <a:solidFill>
                  <a:srgbClr val="FF0000"/>
                </a:solidFill>
                <a:cs typeface="B Zar" panose="00000400000000000000" pitchFamily="2" charset="-78"/>
              </a:rPr>
              <a:t>این فایل همراه با صدا می باشد</a:t>
            </a:r>
            <a:r>
              <a:rPr lang="fa-IR" altLang="en-US" sz="3300" dirty="0">
                <a:cs typeface="B Zar" panose="00000400000000000000" pitchFamily="2" charset="-78"/>
              </a:rPr>
              <a:t/>
            </a:r>
            <a:br>
              <a:rPr lang="fa-IR" altLang="en-US" sz="3300" dirty="0">
                <a:cs typeface="B Zar" panose="00000400000000000000" pitchFamily="2" charset="-78"/>
              </a:rPr>
            </a:br>
            <a:r>
              <a:rPr lang="fa-IR" altLang="en-US" sz="3300" dirty="0">
                <a:cs typeface="B Zar" panose="00000400000000000000" pitchFamily="2" charset="-78"/>
              </a:rPr>
              <a:t>            </a:t>
            </a:r>
            <a:br>
              <a:rPr lang="fa-IR" altLang="en-US" sz="3300" dirty="0">
                <a:cs typeface="B Zar" panose="00000400000000000000" pitchFamily="2" charset="-78"/>
              </a:rPr>
            </a:br>
            <a:r>
              <a:rPr lang="fa-IR" altLang="en-US" sz="3600" dirty="0">
                <a:cs typeface="B Zar" panose="00000400000000000000" pitchFamily="2" charset="-78"/>
              </a:rPr>
              <a:t>مدرس: </a:t>
            </a:r>
            <a:r>
              <a:rPr lang="fa-IR" altLang="en-US" sz="3600" dirty="0" smtClean="0">
                <a:cs typeface="B Zar" panose="00000400000000000000" pitchFamily="2" charset="-78"/>
              </a:rPr>
              <a:t>کبری علی </a:t>
            </a:r>
            <a:r>
              <a:rPr lang="fa-IR" altLang="en-US" sz="3600" dirty="0">
                <a:cs typeface="B Zar" panose="00000400000000000000" pitchFamily="2" charset="-78"/>
              </a:rPr>
              <a:t>اشرفی</a:t>
            </a:r>
            <a:r>
              <a:rPr lang="fa-IR" altLang="en-US" sz="3300" dirty="0">
                <a:solidFill>
                  <a:srgbClr val="FFFF99"/>
                </a:solidFill>
              </a:rPr>
              <a:t/>
            </a:r>
            <a:br>
              <a:rPr lang="fa-IR" altLang="en-US" sz="3300" dirty="0">
                <a:solidFill>
                  <a:srgbClr val="FFFF99"/>
                </a:solidFill>
              </a:rPr>
            </a:br>
            <a:r>
              <a:rPr lang="fa-IR" altLang="en-US" sz="3300" dirty="0">
                <a:solidFill>
                  <a:srgbClr val="FFFF99"/>
                </a:solidFill>
              </a:rPr>
              <a:t>                      </a:t>
            </a:r>
            <a:br>
              <a:rPr lang="fa-IR" altLang="en-US" sz="3300" dirty="0">
                <a:solidFill>
                  <a:srgbClr val="FFFF99"/>
                </a:solidFill>
              </a:rPr>
            </a:br>
            <a:r>
              <a:rPr lang="fa-IR" altLang="en-US" sz="3300" dirty="0" smtClean="0">
                <a:cs typeface="B Zar" panose="00000400000000000000" pitchFamily="2" charset="-78"/>
              </a:rPr>
              <a:t>فروردین1399</a:t>
            </a:r>
            <a:r>
              <a:rPr lang="fa-IR" altLang="en-US" sz="3300" dirty="0"/>
              <a:t/>
            </a:r>
            <a:br>
              <a:rPr lang="fa-IR" altLang="en-US" sz="3300" dirty="0"/>
            </a:br>
            <a:r>
              <a:rPr lang="fa-IR" altLang="en-US" sz="3300" dirty="0"/>
              <a:t/>
            </a:r>
            <a:br>
              <a:rPr lang="fa-IR" altLang="en-US" sz="3300" dirty="0"/>
            </a:br>
            <a:endParaRPr lang="en-US" altLang="en-US" sz="4100" dirty="0">
              <a:solidFill>
                <a:srgbClr val="FFFF99"/>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79696"/>
            <a:ext cx="2971800"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971902905"/>
              </p:ext>
            </p:extLst>
          </p:nvPr>
        </p:nvGraphicFramePr>
        <p:xfrm>
          <a:off x="762000" y="3657600"/>
          <a:ext cx="3048000" cy="370840"/>
        </p:xfrm>
        <a:graphic>
          <a:graphicData uri="http://schemas.openxmlformats.org/drawingml/2006/table">
            <a:tbl>
              <a:tblPr firstRow="1" bandRow="1">
                <a:tableStyleId>{5940675A-B579-460E-94D1-54222C63F5DA}</a:tableStyleId>
              </a:tblPr>
              <a:tblGrid>
                <a:gridCol w="3048000"/>
              </a:tblGrid>
              <a:tr h="370840">
                <a:tc>
                  <a:txBody>
                    <a:bodyPr/>
                    <a:lstStyle/>
                    <a:p>
                      <a:endParaRPr lang="en-US" dirty="0"/>
                    </a:p>
                  </a:txBody>
                  <a:tcPr/>
                </a:tc>
              </a:tr>
            </a:tbl>
          </a:graphicData>
        </a:graphic>
      </p:graphicFrame>
    </p:spTree>
    <p:extLst>
      <p:ext uri="{BB962C8B-B14F-4D97-AF65-F5344CB8AC3E}">
        <p14:creationId xmlns:p14="http://schemas.microsoft.com/office/powerpoint/2010/main" val="3827779943"/>
      </p:ext>
    </p:extLst>
  </p:cSld>
  <p:clrMapOvr>
    <a:masterClrMapping/>
  </p:clrMapOvr>
  <mc:AlternateContent xmlns:mc="http://schemas.openxmlformats.org/markup-compatibility/2006" xmlns:p14="http://schemas.microsoft.com/office/powerpoint/2010/main">
    <mc:Choice Requires="p14">
      <p:transition spd="slow" p14:dur="2000" advTm="20074"/>
    </mc:Choice>
    <mc:Fallback xmlns="">
      <p:transition spd="slow" advTm="2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p:cNvSpPr>
            <a:spLocks noGrp="1" noChangeArrowheads="1"/>
          </p:cNvSpPr>
          <p:nvPr>
            <p:ph idx="1"/>
          </p:nvPr>
        </p:nvSpPr>
        <p:spPr/>
        <p:txBody>
          <a:bodyPr>
            <a:normAutofit/>
          </a:bodyPr>
          <a:lstStyle/>
          <a:p>
            <a:pPr algn="just" rtl="1"/>
            <a:r>
              <a:rPr lang="fa-IR" altLang="en-US" sz="2400" b="1" dirty="0" smtClean="0">
                <a:cs typeface="B Nazanin" panose="00000400000000000000" pitchFamily="2" charset="-78"/>
              </a:rPr>
              <a:t>خانوارها </a:t>
            </a:r>
            <a:r>
              <a:rPr lang="fa-IR" altLang="en-US" sz="2400" b="1" dirty="0">
                <a:cs typeface="B Nazanin" panose="00000400000000000000" pitchFamily="2" charset="-78"/>
              </a:rPr>
              <a:t>و بنگاهها</a:t>
            </a:r>
          </a:p>
          <a:p>
            <a:pPr algn="just" rtl="1"/>
            <a:r>
              <a:rPr lang="fa-IR" altLang="en-US" sz="2400" b="1" dirty="0">
                <a:cs typeface="B Nazanin" panose="00000400000000000000" pitchFamily="2" charset="-78"/>
              </a:rPr>
              <a:t>تقاضا</a:t>
            </a:r>
          </a:p>
          <a:p>
            <a:pPr algn="just" rtl="1"/>
            <a:r>
              <a:rPr lang="fa-IR" altLang="en-US" sz="2400" b="1" dirty="0">
                <a:cs typeface="B Nazanin" panose="00000400000000000000" pitchFamily="2" charset="-78"/>
              </a:rPr>
              <a:t>عرضه</a:t>
            </a:r>
            <a:endParaRPr lang="en-US" altLang="en-US" sz="2400" b="1" dirty="0">
              <a:cs typeface="B Nazanin" panose="00000400000000000000" pitchFamily="2" charset="-78"/>
            </a:endParaRPr>
          </a:p>
          <a:p>
            <a:pPr algn="just" rtl="1"/>
            <a:r>
              <a:rPr lang="fa-IR" sz="2400" b="1" dirty="0">
                <a:cs typeface="B Nazanin" panose="00000400000000000000" pitchFamily="2" charset="-78"/>
              </a:rPr>
              <a:t>تابع تقاضا</a:t>
            </a:r>
          </a:p>
          <a:p>
            <a:pPr algn="just" rtl="1"/>
            <a:r>
              <a:rPr lang="fa-IR" sz="2400" b="1" dirty="0">
                <a:cs typeface="B Nazanin" panose="00000400000000000000" pitchFamily="2" charset="-78"/>
              </a:rPr>
              <a:t>تابع </a:t>
            </a:r>
            <a:r>
              <a:rPr lang="fa-IR" sz="2400" b="1" dirty="0" smtClean="0">
                <a:cs typeface="B Nazanin" panose="00000400000000000000" pitchFamily="2" charset="-78"/>
              </a:rPr>
              <a:t>عرضه</a:t>
            </a:r>
          </a:p>
          <a:p>
            <a:pPr algn="just" rtl="1"/>
            <a:r>
              <a:rPr lang="fa-IR" sz="2400" b="1" dirty="0" smtClean="0">
                <a:cs typeface="B Nazanin" panose="00000400000000000000" pitchFamily="2" charset="-78"/>
              </a:rPr>
              <a:t>عرضه و تقاضای بازار</a:t>
            </a:r>
          </a:p>
          <a:p>
            <a:pPr algn="just" rtl="1"/>
            <a:endParaRPr lang="fa-IR" sz="2400" b="1" dirty="0">
              <a:cs typeface="B Nazanin" panose="00000400000000000000" pitchFamily="2" charset="-78"/>
            </a:endParaRPr>
          </a:p>
          <a:p>
            <a:pPr algn="just" rtl="1"/>
            <a:endParaRPr lang="fa-IR" sz="2400" b="1" dirty="0" smtClean="0">
              <a:cs typeface="B Nazanin" panose="00000400000000000000" pitchFamily="2" charset="-78"/>
            </a:endParaRPr>
          </a:p>
          <a:p>
            <a:pPr algn="just" rtl="1"/>
            <a:endParaRPr lang="fa-IR" sz="2400" b="1" dirty="0">
              <a:cs typeface="B Nazanin" panose="00000400000000000000" pitchFamily="2" charset="-78"/>
            </a:endParaRPr>
          </a:p>
          <a:p>
            <a:pPr algn="just" rtl="1"/>
            <a:r>
              <a:rPr lang="fa-IR" altLang="en-US" dirty="0" smtClean="0">
                <a:solidFill>
                  <a:srgbClr val="FF0000"/>
                </a:solidFill>
                <a:cs typeface="B Zar" panose="00000400000000000000" pitchFamily="2" charset="-78"/>
              </a:rPr>
              <a:t>منبع پیشنهادی: کتاب مبانی علم اقتصاد دکتر یگانه موسوی جهرمی</a:t>
            </a:r>
            <a:endParaRPr lang="en-US" altLang="en-US" dirty="0">
              <a:solidFill>
                <a:srgbClr val="FF0000"/>
              </a:solidFill>
              <a:cs typeface="B Zar" panose="00000400000000000000" pitchFamily="2" charset="-78"/>
            </a:endParaRPr>
          </a:p>
        </p:txBody>
      </p:sp>
      <p:sp>
        <p:nvSpPr>
          <p:cNvPr id="252930" name="Rectangle 2"/>
          <p:cNvSpPr>
            <a:spLocks noGrp="1" noChangeArrowheads="1"/>
          </p:cNvSpPr>
          <p:nvPr>
            <p:ph type="title"/>
          </p:nvPr>
        </p:nvSpPr>
        <p:spPr/>
        <p:txBody>
          <a:bodyPr/>
          <a:lstStyle/>
          <a:p>
            <a:pPr algn="ctr"/>
            <a:r>
              <a:rPr lang="fa-IR" altLang="en-US" sz="4800" dirty="0" smtClean="0">
                <a:solidFill>
                  <a:schemeClr val="tx1"/>
                </a:solidFill>
              </a:rPr>
              <a:t>سرفصل ها</a:t>
            </a:r>
            <a:endParaRPr lang="en-US" altLang="en-US" sz="4800" dirty="0">
              <a:solidFill>
                <a:schemeClr val="tx1"/>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828485"/>
      </p:ext>
    </p:extLst>
  </p:cSld>
  <p:clrMapOvr>
    <a:masterClrMapping/>
  </p:clrMapOvr>
  <mc:AlternateContent xmlns:mc="http://schemas.openxmlformats.org/markup-compatibility/2006" xmlns:p14="http://schemas.microsoft.com/office/powerpoint/2010/main">
    <mc:Choice Requires="p14">
      <p:transition spd="slow" p14:dur="2000" advTm="30337"/>
    </mc:Choice>
    <mc:Fallback xmlns="">
      <p:transition spd="slow" advTm="30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rtl="1"/>
            <a:r>
              <a:rPr lang="fa-IR" sz="2800" dirty="0">
                <a:cs typeface="B Zar" panose="00000400000000000000" pitchFamily="2" charset="-78"/>
              </a:rPr>
              <a:t>بنگاه کوچکترین واحد تولید دراقتصاد است. کارش تبدیل نهاده به </a:t>
            </a:r>
            <a:r>
              <a:rPr lang="fa-IR" sz="2800" dirty="0" smtClean="0">
                <a:cs typeface="B Zar" panose="00000400000000000000" pitchFamily="2" charset="-78"/>
              </a:rPr>
              <a:t>محصول </a:t>
            </a:r>
            <a:r>
              <a:rPr lang="fa-IR" sz="2800" dirty="0">
                <a:cs typeface="B Zar" panose="00000400000000000000" pitchFamily="2" charset="-78"/>
              </a:rPr>
              <a:t>است. هدف بنگاه حداکثر کردن سود می باشد. </a:t>
            </a:r>
            <a:endParaRPr lang="fa-IR" sz="2800" dirty="0" smtClean="0">
              <a:cs typeface="B Zar" panose="00000400000000000000" pitchFamily="2" charset="-78"/>
            </a:endParaRPr>
          </a:p>
          <a:p>
            <a:pPr algn="just" rtl="1"/>
            <a:endParaRPr lang="fa-IR" sz="2800" dirty="0">
              <a:cs typeface="B Zar" panose="00000400000000000000" pitchFamily="2" charset="-78"/>
            </a:endParaRPr>
          </a:p>
          <a:p>
            <a:pPr algn="just" rtl="1"/>
            <a:r>
              <a:rPr lang="fa-IR" sz="2800" dirty="0">
                <a:cs typeface="B Zar" panose="00000400000000000000" pitchFamily="2" charset="-78"/>
              </a:rPr>
              <a:t>خانوار کوچکترین واحد مصرف در اقتصاد است. فصل مشترک همه خانوارها (1نفره یا چند نفره) این است که در مصرف سبدی ازکالاها و خدمات اشتراک دارند. هدف خانوار حداکثرکردن مطلوبیت </a:t>
            </a:r>
            <a:r>
              <a:rPr lang="fa-IR" sz="2800" dirty="0" smtClean="0">
                <a:cs typeface="B Zar" panose="00000400000000000000" pitchFamily="2" charset="-78"/>
              </a:rPr>
              <a:t>است.</a:t>
            </a:r>
            <a:endParaRPr lang="en-US" sz="2800" dirty="0">
              <a:cs typeface="B Zar" panose="00000400000000000000" pitchFamily="2" charset="-78"/>
            </a:endParaRPr>
          </a:p>
        </p:txBody>
      </p:sp>
      <p:sp>
        <p:nvSpPr>
          <p:cNvPr id="3" name="Title 2"/>
          <p:cNvSpPr>
            <a:spLocks noGrp="1"/>
          </p:cNvSpPr>
          <p:nvPr>
            <p:ph type="title"/>
          </p:nvPr>
        </p:nvSpPr>
        <p:spPr/>
        <p:txBody>
          <a:bodyPr/>
          <a:lstStyle/>
          <a:p>
            <a:pPr algn="r" rtl="1"/>
            <a:r>
              <a:rPr lang="fa-IR" dirty="0" smtClean="0"/>
              <a:t>خانوارها و بنگاهها</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5" y="2286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3230091"/>
      </p:ext>
    </p:extLst>
  </p:cSld>
  <p:clrMapOvr>
    <a:masterClrMapping/>
  </p:clrMapOvr>
  <mc:AlternateContent xmlns:mc="http://schemas.openxmlformats.org/markup-compatibility/2006" xmlns:p14="http://schemas.microsoft.com/office/powerpoint/2010/main">
    <mc:Choice Requires="p14">
      <p:transition spd="slow" p14:dur="2000" advTm="23816"/>
    </mc:Choice>
    <mc:Fallback xmlns="">
      <p:transition spd="slow" advTm="23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rtl="1"/>
            <a:r>
              <a:rPr lang="fa-IR" sz="3200" dirty="0" smtClean="0">
                <a:cs typeface="B Zar" panose="00000400000000000000" pitchFamily="2" charset="-78"/>
              </a:rPr>
              <a:t>در یک چرخه اقتصادی خانوارها از بازار کالاها و خدمات ، کالا را خریداری می کنند و پول پرداخت میکنند و از طرف دیگر خانوارها نیروی کار و سرمایه خود را در اختیار بنگاهها قرار میدهند و حقوق و سود دریافت می کنند.</a:t>
            </a:r>
            <a:endParaRPr lang="en-US" sz="3200" dirty="0">
              <a:cs typeface="B Zar" panose="00000400000000000000" pitchFamily="2" charset="-78"/>
            </a:endParaRPr>
          </a:p>
        </p:txBody>
      </p:sp>
      <p:sp>
        <p:nvSpPr>
          <p:cNvPr id="3" name="Title 2"/>
          <p:cNvSpPr>
            <a:spLocks noGrp="1"/>
          </p:cNvSpPr>
          <p:nvPr>
            <p:ph type="title"/>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6306535"/>
      </p:ext>
    </p:extLst>
  </p:cSld>
  <p:clrMapOvr>
    <a:masterClrMapping/>
  </p:clrMapOvr>
  <mc:AlternateContent xmlns:mc="http://schemas.openxmlformats.org/markup-compatibility/2006" xmlns:p14="http://schemas.microsoft.com/office/powerpoint/2010/main">
    <mc:Choice Requires="p14">
      <p:transition spd="slow" p14:dur="2000" advTm="43767"/>
    </mc:Choice>
    <mc:Fallback xmlns="">
      <p:transition spd="slow" advTm="43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r" rtl="1"/>
            <a:r>
              <a:rPr lang="fa-IR" sz="3200" dirty="0" smtClean="0">
                <a:cs typeface="B Zar" panose="00000400000000000000" pitchFamily="2" charset="-78"/>
              </a:rPr>
              <a:t>تعریف تقاضا: مقدار کالا یا خدمتی است که یک مصرف کننده تمایل دارد با توجه به قیمت و سایر عوامل خریداری کند.</a:t>
            </a:r>
            <a:endParaRPr lang="en-US" sz="3200" dirty="0">
              <a:cs typeface="B Zar" panose="00000400000000000000" pitchFamily="2" charset="-78"/>
            </a:endParaRPr>
          </a:p>
        </p:txBody>
      </p:sp>
      <p:sp>
        <p:nvSpPr>
          <p:cNvPr id="3" name="Title 2"/>
          <p:cNvSpPr>
            <a:spLocks noGrp="1"/>
          </p:cNvSpPr>
          <p:nvPr>
            <p:ph type="title"/>
          </p:nvPr>
        </p:nvSpPr>
        <p:spPr/>
        <p:txBody>
          <a:bodyPr/>
          <a:lstStyle/>
          <a:p>
            <a:pPr algn="r" rtl="1"/>
            <a:r>
              <a:rPr lang="fa-IR" dirty="0" smtClean="0"/>
              <a:t>تقاضا</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4" y="19441"/>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066946"/>
      </p:ext>
    </p:extLst>
  </p:cSld>
  <p:clrMapOvr>
    <a:masterClrMapping/>
  </p:clrMapOvr>
  <mc:AlternateContent xmlns:mc="http://schemas.openxmlformats.org/markup-compatibility/2006" xmlns:p14="http://schemas.microsoft.com/office/powerpoint/2010/main">
    <mc:Choice Requires="p14">
      <p:transition spd="slow" p14:dur="2000" advTm="17017"/>
    </mc:Choice>
    <mc:Fallback xmlns="">
      <p:transition spd="slow" advTm="17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1"/>
            <a:ext cx="8229600" cy="4114800"/>
          </a:xfrm>
        </p:spPr>
        <p:txBody>
          <a:bodyPr/>
          <a:lstStyle/>
          <a:p>
            <a:pPr algn="just" rtl="1"/>
            <a:r>
              <a:rPr lang="fa-IR" dirty="0">
                <a:cs typeface="B Zar" panose="00000400000000000000" pitchFamily="2" charset="-78"/>
              </a:rPr>
              <a:t>جدول تقاضا : جدولی است که مقادیر مختلف تقاضای یک کالا را در ازای قیمت های مختلف ارائه می کند. به عبارت دیگر جدولی است که دو ستون دارد. یک ستون نشان دهنده قیمتهای مختلف کالا و ستون دیگر بیانگر مقادیر مختلف تقاضا می باشد.  </a:t>
            </a:r>
          </a:p>
          <a:p>
            <a:pPr algn="just" rtl="1"/>
            <a:r>
              <a:rPr lang="fa-IR" dirty="0" smtClean="0">
                <a:cs typeface="B Zar" panose="00000400000000000000" pitchFamily="2" charset="-78"/>
              </a:rPr>
              <a:t>منحنی </a:t>
            </a:r>
            <a:r>
              <a:rPr lang="fa-IR" dirty="0">
                <a:cs typeface="B Zar" panose="00000400000000000000" pitchFamily="2" charset="-78"/>
              </a:rPr>
              <a:t>تقاضا : اگر اطلاعات درون جدول تقاضا را روی دستگاه مختصات نشان دهیم، منحنی تقاضا بدست خواهد آمد. که شیب منحنی تقاضا منفی می باشد یعنی نزولی است. </a:t>
            </a:r>
          </a:p>
          <a:p>
            <a:pPr algn="just" rtl="1"/>
            <a:endParaRPr lang="fa-IR" dirty="0">
              <a:cs typeface="B Zar" panose="00000400000000000000" pitchFamily="2" charset="-78"/>
            </a:endParaRPr>
          </a:p>
          <a:p>
            <a:endParaRPr lang="en-US" dirty="0"/>
          </a:p>
        </p:txBody>
      </p:sp>
      <p:sp>
        <p:nvSpPr>
          <p:cNvPr id="3" name="Title 2"/>
          <p:cNvSpPr>
            <a:spLocks noGrp="1"/>
          </p:cNvSpPr>
          <p:nvPr>
            <p:ph type="title"/>
          </p:nvPr>
        </p:nvSpPr>
        <p:spPr>
          <a:xfrm>
            <a:off x="457200" y="274638"/>
            <a:ext cx="8229600" cy="944562"/>
          </a:xfrm>
        </p:spPr>
        <p:txBody>
          <a:bodyPr/>
          <a:lstStyle/>
          <a:p>
            <a:pPr algn="r" rtl="1"/>
            <a:r>
              <a:rPr lang="fa-IR" dirty="0" smtClean="0"/>
              <a:t>تقاضا</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8922" y="3630305"/>
            <a:ext cx="4648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5" name="TextBox 4"/>
          <p:cNvSpPr txBox="1"/>
          <p:nvPr/>
        </p:nvSpPr>
        <p:spPr>
          <a:xfrm>
            <a:off x="1344304" y="3659875"/>
            <a:ext cx="762000" cy="230832"/>
          </a:xfrm>
          <a:prstGeom prst="rect">
            <a:avLst/>
          </a:prstGeom>
          <a:noFill/>
        </p:spPr>
        <p:txBody>
          <a:bodyPr wrap="square" rtlCol="0">
            <a:spAutoFit/>
          </a:bodyPr>
          <a:lstStyle/>
          <a:p>
            <a:r>
              <a:rPr lang="fa-IR" sz="900" dirty="0" smtClean="0"/>
              <a:t>قیمت کالا</a:t>
            </a:r>
            <a:endParaRPr lang="en-US" sz="900" dirty="0"/>
          </a:p>
        </p:txBody>
      </p:sp>
      <p:sp>
        <p:nvSpPr>
          <p:cNvPr id="6" name="TextBox 5"/>
          <p:cNvSpPr txBox="1"/>
          <p:nvPr/>
        </p:nvSpPr>
        <p:spPr>
          <a:xfrm>
            <a:off x="5334000" y="5943600"/>
            <a:ext cx="473122" cy="461665"/>
          </a:xfrm>
          <a:prstGeom prst="rect">
            <a:avLst/>
          </a:prstGeom>
          <a:noFill/>
        </p:spPr>
        <p:txBody>
          <a:bodyPr wrap="square" rtlCol="0">
            <a:spAutoFit/>
          </a:bodyPr>
          <a:lstStyle/>
          <a:p>
            <a:r>
              <a:rPr lang="fa-IR" sz="1200" dirty="0" smtClean="0"/>
              <a:t>مقدار تقاضا</a:t>
            </a:r>
            <a:endParaRPr lang="en-US" sz="1200" dirty="0"/>
          </a:p>
        </p:txBody>
      </p:sp>
    </p:spTree>
    <p:extLst>
      <p:ext uri="{BB962C8B-B14F-4D97-AF65-F5344CB8AC3E}">
        <p14:creationId xmlns:p14="http://schemas.microsoft.com/office/powerpoint/2010/main" val="2718152368"/>
      </p:ext>
    </p:extLst>
  </p:cSld>
  <p:clrMapOvr>
    <a:masterClrMapping/>
  </p:clrMapOvr>
  <mc:AlternateContent xmlns:mc="http://schemas.openxmlformats.org/markup-compatibility/2006" xmlns:p14="http://schemas.microsoft.com/office/powerpoint/2010/main">
    <mc:Choice Requires="p14">
      <p:transition spd="slow" p14:dur="2000" advTm="24229"/>
    </mc:Choice>
    <mc:Fallback xmlns="">
      <p:transition spd="slow" advTm="2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dirty="0"/>
              <a:t> </a:t>
            </a:r>
            <a:r>
              <a:rPr lang="fa-IR" sz="3200" dirty="0">
                <a:cs typeface="B Zar" panose="00000400000000000000" pitchFamily="2" charset="-78"/>
              </a:rPr>
              <a:t>قانون تقاضا :                                                                       </a:t>
            </a:r>
          </a:p>
          <a:p>
            <a:pPr algn="just" rtl="1"/>
            <a:r>
              <a:rPr lang="fa-IR" sz="3200" dirty="0">
                <a:cs typeface="B Zar" panose="00000400000000000000" pitchFamily="2" charset="-78"/>
              </a:rPr>
              <a:t>به رابطه منفی یا معکوس بین قیمت کالا و مقدار تقاضای آن، قانون تقاضا گفته  می شود. </a:t>
            </a:r>
            <a:r>
              <a:rPr lang="fa-IR" sz="3200" dirty="0" smtClean="0">
                <a:cs typeface="B Zar" panose="00000400000000000000" pitchFamily="2" charset="-78"/>
              </a:rPr>
              <a:t>یعنی با افزایش قیمت تقاضا کاهش می یابد.</a:t>
            </a:r>
            <a:endParaRPr lang="en-US" sz="3200" dirty="0">
              <a:cs typeface="B Zar" panose="00000400000000000000" pitchFamily="2" charset="-78"/>
            </a:endParaRPr>
          </a:p>
        </p:txBody>
      </p:sp>
      <p:sp>
        <p:nvSpPr>
          <p:cNvPr id="3" name="Title 2"/>
          <p:cNvSpPr>
            <a:spLocks noGrp="1"/>
          </p:cNvSpPr>
          <p:nvPr>
            <p:ph type="title"/>
          </p:nvPr>
        </p:nvSpPr>
        <p:spPr/>
        <p:txBody>
          <a:bodyPr/>
          <a:lstStyle/>
          <a:p>
            <a:pPr algn="r" rtl="1"/>
            <a:r>
              <a:rPr lang="fa-IR" dirty="0" smtClean="0"/>
              <a:t>تقاضا</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2" y="3048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9595311"/>
      </p:ext>
    </p:extLst>
  </p:cSld>
  <p:clrMapOvr>
    <a:masterClrMapping/>
  </p:clrMapOvr>
  <mc:AlternateContent xmlns:mc="http://schemas.openxmlformats.org/markup-compatibility/2006" xmlns:p14="http://schemas.microsoft.com/office/powerpoint/2010/main">
    <mc:Choice Requires="p14">
      <p:transition spd="slow" p14:dur="2000" advTm="26184"/>
    </mc:Choice>
    <mc:Fallback xmlns="">
      <p:transition spd="slow" advTm="2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2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688</Words>
  <Application>Microsoft Office PowerPoint</Application>
  <PresentationFormat>On-screen Show (4:3)</PresentationFormat>
  <Paragraphs>65</Paragraphs>
  <Slides>17</Slides>
  <Notes>0</Notes>
  <HiddenSlides>0</HiddenSlides>
  <MMClips>17</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Office Theme</vt:lpstr>
      <vt:lpstr>Concourse</vt:lpstr>
      <vt:lpstr>24_Flow</vt:lpstr>
      <vt:lpstr>PowerPoint Presentation</vt:lpstr>
      <vt:lpstr>PowerPoint Presentation</vt:lpstr>
      <vt:lpstr>PowerPoint Presentation</vt:lpstr>
      <vt:lpstr>سرفصل ها</vt:lpstr>
      <vt:lpstr>خانوارها و بنگاهها</vt:lpstr>
      <vt:lpstr>PowerPoint Presentation</vt:lpstr>
      <vt:lpstr>تقاضا</vt:lpstr>
      <vt:lpstr>تقاضا</vt:lpstr>
      <vt:lpstr>تقاضا</vt:lpstr>
      <vt:lpstr>عرضه</vt:lpstr>
      <vt:lpstr>تابع تقاضا</vt:lpstr>
      <vt:lpstr>تابع عرضه : </vt:lpstr>
      <vt:lpstr>تقاضای بازار</vt:lpstr>
      <vt:lpstr>عرضه بازار </vt:lpstr>
      <vt:lpstr>خلاصه ای از جلسه 3</vt:lpstr>
      <vt:lpstr>خود آزمایی</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ایلیا</dc:creator>
  <cp:lastModifiedBy>M.N</cp:lastModifiedBy>
  <cp:revision>10</cp:revision>
  <dcterms:created xsi:type="dcterms:W3CDTF">2006-08-16T00:00:00Z</dcterms:created>
  <dcterms:modified xsi:type="dcterms:W3CDTF">2020-04-12T15:42:43Z</dcterms:modified>
</cp:coreProperties>
</file>