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24" r:id="rId2"/>
  </p:sldMasterIdLst>
  <p:notesMasterIdLst>
    <p:notesMasterId r:id="rId22"/>
  </p:notesMasterIdLst>
  <p:sldIdLst>
    <p:sldId id="256" r:id="rId3"/>
    <p:sldId id="257" r:id="rId4"/>
    <p:sldId id="258" r:id="rId5"/>
    <p:sldId id="263" r:id="rId6"/>
    <p:sldId id="259" r:id="rId7"/>
    <p:sldId id="260" r:id="rId8"/>
    <p:sldId id="273" r:id="rId9"/>
    <p:sldId id="265" r:id="rId10"/>
    <p:sldId id="274" r:id="rId11"/>
    <p:sldId id="262" r:id="rId12"/>
    <p:sldId id="261" r:id="rId13"/>
    <p:sldId id="264" r:id="rId14"/>
    <p:sldId id="266" r:id="rId15"/>
    <p:sldId id="267" r:id="rId16"/>
    <p:sldId id="268" r:id="rId17"/>
    <p:sldId id="269" r:id="rId18"/>
    <p:sldId id="271" r:id="rId19"/>
    <p:sldId id="270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64B2A-39D0-408E-8475-CA9F6983BB7D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86C74-E4CD-455C-833A-5522414D4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8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86C74-E4CD-455C-833A-5522414D43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32317A0-875B-4D77-9F4A-74688B9DB9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08D301-50F1-4969-8A49-F6CB52ED01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848600" cy="1524000"/>
          </a:xfrm>
        </p:spPr>
        <p:txBody>
          <a:bodyPr>
            <a:normAutofit/>
          </a:bodyPr>
          <a:lstStyle/>
          <a:p>
            <a:pPr algn="ctr"/>
            <a:r>
              <a:rPr lang="fa-IR" sz="3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به نام خدا</a:t>
            </a:r>
            <a:endParaRPr lang="en-US" sz="3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828800"/>
            <a:ext cx="6400800" cy="3886200"/>
          </a:xfrm>
        </p:spPr>
        <p:txBody>
          <a:bodyPr>
            <a:normAutofit/>
          </a:bodyPr>
          <a:lstStyle/>
          <a:p>
            <a:pPr algn="ctr"/>
            <a:r>
              <a:rPr lang="fa-IR" sz="3600" b="1" dirty="0"/>
              <a:t> </a:t>
            </a:r>
            <a:r>
              <a:rPr lang="fa-IR" sz="2400" dirty="0"/>
              <a:t>تن زنده والا به ورزندگی است        که ورزندگی مایه ی زندگی است</a:t>
            </a:r>
          </a:p>
          <a:p>
            <a:pPr algn="ctr"/>
            <a:r>
              <a:rPr lang="fa-IR" sz="2400" dirty="0"/>
              <a:t>به ورزش گرای وسرافراز باش         که فرجام سستی سرافکندگی است</a:t>
            </a:r>
          </a:p>
          <a:p>
            <a:pPr algn="ctr"/>
            <a:endParaRPr lang="fa-IR" b="1" dirty="0"/>
          </a:p>
          <a:p>
            <a:pPr algn="ctr"/>
            <a:r>
              <a:rPr lang="fa-IR" sz="3600" b="1" dirty="0">
                <a:solidFill>
                  <a:srgbClr val="FF0000"/>
                </a:solidFill>
              </a:rPr>
              <a:t>عضلات </a:t>
            </a:r>
          </a:p>
          <a:p>
            <a:pPr algn="ctr"/>
            <a:endParaRPr lang="fa-IR" sz="3600" b="1" dirty="0"/>
          </a:p>
          <a:p>
            <a:pPr algn="ctr"/>
            <a:endParaRPr lang="fa-IR" b="1" dirty="0"/>
          </a:p>
          <a:p>
            <a:pPr algn="ctr"/>
            <a:endParaRPr lang="fa-IR" sz="5000" b="1" dirty="0"/>
          </a:p>
        </p:txBody>
      </p:sp>
    </p:spTree>
    <p:extLst>
      <p:ext uri="{BB962C8B-B14F-4D97-AF65-F5344CB8AC3E}">
        <p14:creationId xmlns:p14="http://schemas.microsoft.com/office/powerpoint/2010/main" val="41048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6" y="4953000"/>
            <a:ext cx="7069668" cy="9906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/>
              <a:t>    </a:t>
            </a:r>
            <a:r>
              <a:rPr lang="fa-IR" sz="2200" dirty="0"/>
              <a:t>سه سربازویی        </a:t>
            </a:r>
            <a:r>
              <a:rPr lang="fa-IR" sz="2200" dirty="0">
                <a:solidFill>
                  <a:srgbClr val="FF0000"/>
                </a:solidFill>
              </a:rPr>
              <a:t>1:سه سرثابت-سطحی قابل لمس</a:t>
            </a:r>
            <a:br>
              <a:rPr lang="fa-IR" sz="2200" dirty="0">
                <a:solidFill>
                  <a:srgbClr val="FF0000"/>
                </a:solidFill>
              </a:rPr>
            </a:br>
            <a:r>
              <a:rPr lang="fa-IR" sz="2200" dirty="0">
                <a:solidFill>
                  <a:srgbClr val="FF0000"/>
                </a:solidFill>
              </a:rPr>
              <a:t>                                2:پشت استخوان بازو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577" y="1524001"/>
            <a:ext cx="6821245" cy="3810000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/>
              <a:t>       دوسربازویی</a:t>
            </a:r>
            <a:r>
              <a:rPr lang="fa-IR" dirty="0">
                <a:solidFill>
                  <a:srgbClr val="FF0000"/>
                </a:solidFill>
              </a:rPr>
              <a:t>         </a:t>
            </a:r>
            <a:r>
              <a:rPr lang="fa-IR" sz="2200" dirty="0">
                <a:solidFill>
                  <a:srgbClr val="FF0000"/>
                </a:solidFill>
              </a:rPr>
              <a:t>1:جلوی استخوان بازو</a:t>
            </a:r>
          </a:p>
          <a:p>
            <a:pPr marL="0" indent="0" algn="r">
              <a:buNone/>
            </a:pPr>
            <a:r>
              <a:rPr lang="fa-IR" sz="2000" dirty="0">
                <a:solidFill>
                  <a:srgbClr val="FF0000"/>
                </a:solidFill>
              </a:rPr>
              <a:t>                               2:ازروی استخوان کتف تا استخوان زند زبرین</a:t>
            </a:r>
            <a:endParaRPr lang="en-US" sz="2000" dirty="0"/>
          </a:p>
        </p:txBody>
      </p:sp>
      <p:sp>
        <p:nvSpPr>
          <p:cNvPr id="6" name="Right Brace 5"/>
          <p:cNvSpPr/>
          <p:nvPr/>
        </p:nvSpPr>
        <p:spPr>
          <a:xfrm>
            <a:off x="6934200" y="1524000"/>
            <a:ext cx="457199" cy="441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105400" y="1778577"/>
            <a:ext cx="502229" cy="50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482937" y="1853045"/>
            <a:ext cx="124691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971800"/>
            <a:ext cx="5334000" cy="1891145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H="1" flipV="1">
            <a:off x="5572991" y="5334000"/>
            <a:ext cx="446809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572991" y="5562600"/>
            <a:ext cx="446809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5563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65245" cy="1202485"/>
          </a:xfrm>
        </p:spPr>
        <p:txBody>
          <a:bodyPr>
            <a:normAutofit/>
          </a:bodyPr>
          <a:lstStyle/>
          <a:p>
            <a:pPr algn="r"/>
            <a:r>
              <a:rPr lang="fa-IR" sz="2200" dirty="0"/>
              <a:t>.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/>
              <a:t>عضلات     </a:t>
            </a:r>
            <a:r>
              <a:rPr lang="fa-IR" dirty="0">
                <a:solidFill>
                  <a:srgbClr val="FF0000"/>
                </a:solidFill>
              </a:rPr>
              <a:t>بازویی زنداعلایی</a:t>
            </a:r>
          </a:p>
          <a:p>
            <a:pPr marL="0" indent="0" algn="r">
              <a:buNone/>
            </a:pPr>
            <a:r>
              <a:rPr lang="fa-IR" dirty="0"/>
              <a:t> آرنج         </a:t>
            </a:r>
            <a:r>
              <a:rPr lang="fa-IR" dirty="0">
                <a:solidFill>
                  <a:srgbClr val="FF0000"/>
                </a:solidFill>
              </a:rPr>
              <a:t>بازویی قدامی</a:t>
            </a:r>
          </a:p>
          <a:p>
            <a:pPr marL="0" indent="0" algn="r">
              <a:buNone/>
            </a:pPr>
            <a:r>
              <a:rPr lang="fa-IR" dirty="0"/>
              <a:t>                 </a:t>
            </a:r>
            <a:r>
              <a:rPr lang="fa-IR" dirty="0">
                <a:solidFill>
                  <a:srgbClr val="FF0000"/>
                </a:solidFill>
              </a:rPr>
              <a:t>مربع درون گرداننده</a:t>
            </a:r>
          </a:p>
          <a:p>
            <a:pPr marL="0" indent="0" algn="r">
              <a:buNone/>
            </a:pPr>
            <a:r>
              <a:rPr lang="fa-IR" dirty="0"/>
              <a:t>    و           </a:t>
            </a:r>
            <a:r>
              <a:rPr lang="fa-IR" dirty="0">
                <a:solidFill>
                  <a:srgbClr val="FF0000"/>
                </a:solidFill>
              </a:rPr>
              <a:t>درون گرداننده مدور</a:t>
            </a:r>
          </a:p>
          <a:p>
            <a:pPr marL="0" indent="0" algn="r">
              <a:buNone/>
            </a:pPr>
            <a:r>
              <a:rPr lang="fa-IR" dirty="0"/>
              <a:t> ساعد          </a:t>
            </a:r>
            <a:r>
              <a:rPr lang="fa-IR" dirty="0">
                <a:solidFill>
                  <a:srgbClr val="FF0000"/>
                </a:solidFill>
              </a:rPr>
              <a:t>برون گرداننده کوتاه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248400" y="1905000"/>
            <a:ext cx="457200" cy="259080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6" y="4648200"/>
            <a:ext cx="2095500" cy="1571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4" y="3498272"/>
            <a:ext cx="1614055" cy="1200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82" y="3481820"/>
            <a:ext cx="16256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624320"/>
            <a:ext cx="3622964" cy="1280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8" y="1752600"/>
            <a:ext cx="270068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18081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1"/>
            <a:ext cx="6965245" cy="609600"/>
          </a:xfrm>
        </p:spPr>
        <p:txBody>
          <a:bodyPr>
            <a:normAutofit/>
          </a:bodyPr>
          <a:lstStyle/>
          <a:p>
            <a:r>
              <a:rPr lang="fa-IR" sz="1000" dirty="0"/>
              <a:t>.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219200"/>
            <a:ext cx="6196405" cy="450386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fa-IR" sz="2200" dirty="0"/>
          </a:p>
          <a:p>
            <a:pPr marL="0" indent="0" algn="r">
              <a:buNone/>
            </a:pPr>
            <a:r>
              <a:rPr lang="fa-IR" sz="2200" dirty="0"/>
              <a:t>عضلات   </a:t>
            </a:r>
            <a:r>
              <a:rPr lang="fa-IR" sz="2200" dirty="0">
                <a:solidFill>
                  <a:srgbClr val="FF0000"/>
                </a:solidFill>
              </a:rPr>
              <a:t>عضله کف دستی طویل</a:t>
            </a:r>
          </a:p>
          <a:p>
            <a:pPr marL="0" indent="0" algn="r">
              <a:buNone/>
            </a:pPr>
            <a:r>
              <a:rPr lang="fa-IR" sz="2200" dirty="0"/>
              <a:t>مچ         </a:t>
            </a:r>
            <a:r>
              <a:rPr lang="fa-IR" sz="2200" dirty="0">
                <a:solidFill>
                  <a:srgbClr val="FF0000"/>
                </a:solidFill>
              </a:rPr>
              <a:t>عضله زند اعلایی قدامی</a:t>
            </a:r>
          </a:p>
          <a:p>
            <a:pPr marL="0" indent="0" algn="r">
              <a:buNone/>
            </a:pPr>
            <a:r>
              <a:rPr lang="fa-IR" sz="2200" dirty="0"/>
              <a:t> و          </a:t>
            </a:r>
            <a:r>
              <a:rPr lang="fa-IR" sz="2200" dirty="0">
                <a:solidFill>
                  <a:srgbClr val="FF0000"/>
                </a:solidFill>
              </a:rPr>
              <a:t>عضله زند اسفلی قدامی                                      </a:t>
            </a:r>
            <a:r>
              <a:rPr lang="fa-IR" sz="2200" dirty="0"/>
              <a:t>انگشتان</a:t>
            </a:r>
          </a:p>
          <a:p>
            <a:pPr marL="0" indent="0" algn="r">
              <a:buNone/>
            </a:pPr>
            <a:r>
              <a:rPr lang="fa-IR" sz="2200" dirty="0"/>
              <a:t>     </a:t>
            </a:r>
          </a:p>
          <a:p>
            <a:pPr marL="0" indent="0" algn="r">
              <a:buNone/>
            </a:pPr>
            <a:r>
              <a:rPr lang="fa-IR" sz="2200" dirty="0"/>
              <a:t>              </a:t>
            </a:r>
            <a:r>
              <a:rPr lang="fa-IR" sz="2200" dirty="0">
                <a:solidFill>
                  <a:srgbClr val="FF0000"/>
                </a:solidFill>
              </a:rPr>
              <a:t>عضله تاکننده سطحی انگشتان</a:t>
            </a:r>
          </a:p>
          <a:p>
            <a:pPr marL="0" indent="0" algn="r">
              <a:buNone/>
            </a:pPr>
            <a:r>
              <a:rPr lang="fa-IR" sz="2200" dirty="0"/>
              <a:t>             </a:t>
            </a:r>
            <a:r>
              <a:rPr lang="fa-IR" sz="2200" dirty="0">
                <a:solidFill>
                  <a:srgbClr val="FF0000"/>
                </a:solidFill>
              </a:rPr>
              <a:t>عضله بازکننده انگشتان</a:t>
            </a:r>
          </a:p>
        </p:txBody>
      </p:sp>
      <p:sp>
        <p:nvSpPr>
          <p:cNvPr id="4" name="Right Brace 3"/>
          <p:cNvSpPr/>
          <p:nvPr/>
        </p:nvSpPr>
        <p:spPr>
          <a:xfrm>
            <a:off x="6477000" y="1295400"/>
            <a:ext cx="304800" cy="3276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1"/>
            <a:ext cx="2057400" cy="1802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08" y="4462029"/>
            <a:ext cx="2639291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96519"/>
            <a:ext cx="2057400" cy="2358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349"/>
            <a:ext cx="2057400" cy="1541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440456"/>
            <a:ext cx="2888750" cy="18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66735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1"/>
            <a:ext cx="6965245" cy="381000"/>
          </a:xfrm>
        </p:spPr>
        <p:txBody>
          <a:bodyPr>
            <a:normAutofit fontScale="90000"/>
          </a:bodyPr>
          <a:lstStyle/>
          <a:p>
            <a:pPr algn="r"/>
            <a:r>
              <a:rPr lang="fa-IR" sz="1000" dirty="0"/>
              <a:t>.</a:t>
            </a:r>
            <a:br>
              <a:rPr lang="fa-IR" sz="1000" dirty="0"/>
            </a:b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278445" cy="4876800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/>
              <a:t>                                            </a:t>
            </a:r>
            <a:r>
              <a:rPr lang="fa-IR" sz="1800" dirty="0">
                <a:solidFill>
                  <a:schemeClr val="accent2">
                    <a:lumMod val="75000"/>
                  </a:schemeClr>
                </a:solidFill>
              </a:rPr>
              <a:t>سوئز بزرگ</a:t>
            </a:r>
          </a:p>
          <a:p>
            <a:pPr marL="0" indent="0" algn="r">
              <a:buNone/>
            </a:pPr>
            <a:r>
              <a:rPr lang="fa-IR" dirty="0"/>
              <a:t>عضلا ت         </a:t>
            </a:r>
            <a:r>
              <a:rPr lang="fa-IR" dirty="0">
                <a:solidFill>
                  <a:srgbClr val="FF0000"/>
                </a:solidFill>
              </a:rPr>
              <a:t>عضله سوئز</a:t>
            </a:r>
          </a:p>
          <a:p>
            <a:pPr marL="0" indent="0" algn="r">
              <a:buNone/>
            </a:pPr>
            <a:r>
              <a:rPr lang="fa-IR" dirty="0"/>
              <a:t>                                           </a:t>
            </a:r>
            <a:r>
              <a:rPr lang="fa-IR" sz="1800" dirty="0">
                <a:solidFill>
                  <a:schemeClr val="accent2">
                    <a:lumMod val="75000"/>
                  </a:schemeClr>
                </a:solidFill>
              </a:rPr>
              <a:t>سوئز کوچک</a:t>
            </a:r>
          </a:p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</a:rPr>
              <a:t>                   عضله خاصره ای</a:t>
            </a:r>
            <a:endParaRPr lang="en-US" dirty="0"/>
          </a:p>
          <a:p>
            <a:pPr marL="0" indent="0" algn="r">
              <a:buNone/>
            </a:pPr>
            <a:r>
              <a:rPr lang="fa-IR" dirty="0"/>
              <a:t>را ن              </a:t>
            </a:r>
          </a:p>
          <a:p>
            <a:pPr marL="0" indent="0" algn="r">
              <a:buNone/>
            </a:pPr>
            <a:r>
              <a:rPr lang="fa-IR" dirty="0"/>
              <a:t>                   </a:t>
            </a:r>
            <a:r>
              <a:rPr lang="fa-IR" dirty="0">
                <a:solidFill>
                  <a:srgbClr val="FF0000"/>
                </a:solidFill>
              </a:rPr>
              <a:t>عضله راست قدامی</a:t>
            </a:r>
            <a:r>
              <a:rPr lang="fa-IR" dirty="0"/>
              <a:t>  </a:t>
            </a:r>
          </a:p>
          <a:p>
            <a:pPr marL="0" indent="0" algn="r">
              <a:buNone/>
            </a:pPr>
            <a:r>
              <a:rPr lang="fa-IR" dirty="0"/>
              <a:t>    </a:t>
            </a:r>
          </a:p>
          <a:p>
            <a:pPr marL="0" indent="0" algn="r">
              <a:buNone/>
            </a:pPr>
            <a:r>
              <a:rPr lang="fa-IR" dirty="0"/>
              <a:t>                     </a:t>
            </a:r>
            <a:r>
              <a:rPr lang="fa-IR" dirty="0">
                <a:solidFill>
                  <a:srgbClr val="FF0000"/>
                </a:solidFill>
              </a:rPr>
              <a:t>عضله خیاطه</a:t>
            </a:r>
            <a:endParaRPr lang="fa-IR" dirty="0"/>
          </a:p>
          <a:p>
            <a:pPr marL="0" indent="0" algn="r">
              <a:buNone/>
            </a:pPr>
            <a:r>
              <a:rPr lang="fa-IR" dirty="0"/>
              <a:t>                     </a:t>
            </a:r>
            <a:r>
              <a:rPr lang="fa-IR" dirty="0">
                <a:solidFill>
                  <a:srgbClr val="FF0000"/>
                </a:solidFill>
              </a:rPr>
              <a:t>عضله کشنده پهن نیام</a:t>
            </a:r>
            <a:r>
              <a:rPr lang="fa-IR" dirty="0"/>
              <a:t>         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6553200" y="1143000"/>
            <a:ext cx="381000" cy="449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99709" y="1905000"/>
            <a:ext cx="581892" cy="394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419600" y="15240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3" y="2667000"/>
            <a:ext cx="2542309" cy="3581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3" y="685800"/>
            <a:ext cx="2819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37886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1"/>
            <a:ext cx="6965245" cy="914400"/>
          </a:xfrm>
        </p:spPr>
        <p:txBody>
          <a:bodyPr>
            <a:normAutofit/>
          </a:bodyPr>
          <a:lstStyle/>
          <a:p>
            <a:pPr algn="r"/>
            <a:r>
              <a:rPr lang="fa-IR" sz="1000" dirty="0"/>
              <a:t>.</a:t>
            </a:r>
            <a:br>
              <a:rPr lang="fa-IR" sz="1000" dirty="0"/>
            </a:b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239000" cy="4648200"/>
          </a:xfrm>
        </p:spPr>
        <p:txBody>
          <a:bodyPr/>
          <a:lstStyle/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عضلات</a:t>
            </a:r>
            <a:r>
              <a:rPr lang="fa-IR" dirty="0">
                <a:solidFill>
                  <a:srgbClr val="FF0000"/>
                </a:solidFill>
              </a:rPr>
              <a:t>    عضله سرینی بزرگ</a:t>
            </a:r>
            <a:endParaRPr lang="en-US" dirty="0"/>
          </a:p>
          <a:p>
            <a:pPr marL="0" indent="0" algn="r">
              <a:buNone/>
            </a:pPr>
            <a:r>
              <a:rPr lang="fa-IR" dirty="0"/>
              <a:t>ران          </a:t>
            </a:r>
            <a:r>
              <a:rPr lang="fa-IR" dirty="0">
                <a:solidFill>
                  <a:srgbClr val="FF0000"/>
                </a:solidFill>
              </a:rPr>
              <a:t>عضله سرینی میانی</a:t>
            </a:r>
            <a:endParaRPr lang="fa-IR" dirty="0"/>
          </a:p>
          <a:p>
            <a:pPr marL="0" indent="0" algn="r">
              <a:buNone/>
            </a:pPr>
            <a:r>
              <a:rPr lang="fa-IR" dirty="0"/>
              <a:t>               </a:t>
            </a:r>
            <a:r>
              <a:rPr lang="fa-IR" dirty="0">
                <a:solidFill>
                  <a:srgbClr val="FF0000"/>
                </a:solidFill>
              </a:rPr>
              <a:t>عضله سرینی کوچک</a:t>
            </a:r>
            <a:r>
              <a:rPr lang="fa-IR" dirty="0"/>
              <a:t> </a:t>
            </a:r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/>
              <a:t>       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761018" y="1447800"/>
            <a:ext cx="381000" cy="3200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86200"/>
            <a:ext cx="546561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08865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1"/>
            <a:ext cx="6965245" cy="457200"/>
          </a:xfrm>
        </p:spPr>
        <p:txBody>
          <a:bodyPr>
            <a:normAutofit/>
          </a:bodyPr>
          <a:lstStyle/>
          <a:p>
            <a:pPr algn="r"/>
            <a:r>
              <a:rPr lang="fa-IR" sz="1000" dirty="0"/>
              <a:t>.</a:t>
            </a:r>
            <a:br>
              <a:rPr lang="fa-IR" sz="1000" dirty="0"/>
            </a:b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6858000" cy="4495800"/>
          </a:xfrm>
        </p:spPr>
        <p:txBody>
          <a:bodyPr/>
          <a:lstStyle/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/>
              <a:t> عضلات          </a:t>
            </a:r>
            <a:r>
              <a:rPr lang="fa-IR" dirty="0">
                <a:solidFill>
                  <a:srgbClr val="FF0000"/>
                </a:solidFill>
              </a:rPr>
              <a:t>عضله نیمه وتری                                       </a:t>
            </a:r>
            <a:r>
              <a:rPr lang="fa-IR" dirty="0"/>
              <a:t>                    </a:t>
            </a:r>
            <a:r>
              <a:rPr lang="fa-IR" dirty="0">
                <a:solidFill>
                  <a:srgbClr val="FF0000"/>
                </a:solidFill>
              </a:rPr>
              <a:t>عضله نیمه غشایی</a:t>
            </a:r>
            <a:endParaRPr lang="fa-IR" dirty="0"/>
          </a:p>
          <a:p>
            <a:pPr marL="0" indent="0" algn="r">
              <a:buNone/>
            </a:pPr>
            <a:r>
              <a:rPr lang="fa-IR" dirty="0"/>
              <a:t>همسترینگ         </a:t>
            </a:r>
            <a:r>
              <a:rPr lang="fa-IR" dirty="0">
                <a:solidFill>
                  <a:srgbClr val="FF0000"/>
                </a:solidFill>
              </a:rPr>
              <a:t>عضله دوسر رانی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196444" y="1600200"/>
            <a:ext cx="356755" cy="228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657600"/>
            <a:ext cx="4139044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29300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77818"/>
          </a:xfrm>
        </p:spPr>
        <p:txBody>
          <a:bodyPr>
            <a:normAutofit/>
          </a:bodyPr>
          <a:lstStyle/>
          <a:p>
            <a:pPr algn="r"/>
            <a:r>
              <a:rPr lang="fa-IR" sz="1000" dirty="0"/>
              <a:t>.</a:t>
            </a:r>
            <a:br>
              <a:rPr lang="fa-IR" sz="1000" dirty="0"/>
            </a:b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010400" cy="4495800"/>
          </a:xfrm>
        </p:spPr>
        <p:txBody>
          <a:bodyPr/>
          <a:lstStyle/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/>
              <a:t>عضلات      </a:t>
            </a:r>
            <a:r>
              <a:rPr lang="fa-IR" dirty="0">
                <a:solidFill>
                  <a:srgbClr val="FF0000"/>
                </a:solidFill>
              </a:rPr>
              <a:t>عضله دوقلو</a:t>
            </a:r>
          </a:p>
          <a:p>
            <a:pPr marL="0" indent="0" algn="r">
              <a:buNone/>
            </a:pPr>
            <a:r>
              <a:rPr lang="fa-IR" dirty="0"/>
              <a:t>ساق پا        </a:t>
            </a:r>
            <a:r>
              <a:rPr lang="fa-IR" dirty="0">
                <a:solidFill>
                  <a:srgbClr val="FF0000"/>
                </a:solidFill>
              </a:rPr>
              <a:t>عضله نعلی</a:t>
            </a:r>
            <a:endParaRPr lang="en-US" dirty="0"/>
          </a:p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</a:rPr>
              <a:t>               </a:t>
            </a:r>
            <a:r>
              <a:rPr lang="fa-IR" sz="2000" dirty="0">
                <a:solidFill>
                  <a:srgbClr val="FF0000"/>
                </a:solidFill>
              </a:rPr>
              <a:t>نازک نی طویل     </a:t>
            </a:r>
            <a:endParaRPr lang="fa-IR" sz="2000" dirty="0"/>
          </a:p>
          <a:p>
            <a:pPr marL="0" indent="0" algn="r">
              <a:buNone/>
            </a:pPr>
            <a:r>
              <a:rPr lang="fa-IR" sz="2000" dirty="0"/>
              <a:t>                  </a:t>
            </a:r>
            <a:r>
              <a:rPr lang="fa-IR" sz="2000" dirty="0">
                <a:solidFill>
                  <a:srgbClr val="FF0000"/>
                </a:solidFill>
              </a:rPr>
              <a:t>نازک نی کوتاه</a:t>
            </a:r>
            <a:r>
              <a:rPr lang="fa-IR" sz="2000" dirty="0"/>
              <a:t>  </a:t>
            </a:r>
          </a:p>
          <a:p>
            <a:pPr marL="0" indent="0" algn="r">
              <a:buNone/>
            </a:pPr>
            <a:r>
              <a:rPr lang="fa-IR" sz="2000" dirty="0">
                <a:solidFill>
                  <a:srgbClr val="FF0000"/>
                </a:solidFill>
              </a:rPr>
              <a:t>                  عضله </a:t>
            </a:r>
            <a:r>
              <a:rPr lang="fa-IR" sz="2000">
                <a:solidFill>
                  <a:srgbClr val="FF0000"/>
                </a:solidFill>
              </a:rPr>
              <a:t>کف پایی</a:t>
            </a:r>
            <a:endParaRPr lang="en-US" sz="2000" dirty="0"/>
          </a:p>
        </p:txBody>
      </p:sp>
      <p:sp>
        <p:nvSpPr>
          <p:cNvPr id="4" name="Right Brace 3"/>
          <p:cNvSpPr/>
          <p:nvPr/>
        </p:nvSpPr>
        <p:spPr>
          <a:xfrm>
            <a:off x="6629400" y="1981200"/>
            <a:ext cx="304800" cy="2362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4605337" cy="31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93686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6818"/>
          </a:xfrm>
        </p:spPr>
        <p:txBody>
          <a:bodyPr>
            <a:normAutofit fontScale="90000"/>
          </a:bodyPr>
          <a:lstStyle/>
          <a:p>
            <a:pPr algn="r"/>
            <a:r>
              <a:rPr lang="en-US" sz="1000" dirty="0"/>
              <a:t/>
            </a:r>
            <a:br>
              <a:rPr lang="en-US" sz="1000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3733800" cy="30219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3519055"/>
            <a:ext cx="388907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86816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1"/>
            <a:ext cx="6965245" cy="304800"/>
          </a:xfrm>
        </p:spPr>
        <p:txBody>
          <a:bodyPr>
            <a:noAutofit/>
          </a:bodyPr>
          <a:lstStyle/>
          <a:p>
            <a:pPr algn="r"/>
            <a:r>
              <a:rPr lang="en-US" sz="2000" dirty="0"/>
              <a:t>-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3657600" cy="3429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348037"/>
            <a:ext cx="4079442" cy="2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34494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095023" y="381000"/>
            <a:ext cx="6965245" cy="436583"/>
          </a:xfrm>
        </p:spPr>
        <p:txBody>
          <a:bodyPr>
            <a:normAutofit/>
          </a:bodyPr>
          <a:lstStyle/>
          <a:p>
            <a:endParaRPr lang="en-US" sz="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524001"/>
            <a:ext cx="6196405" cy="3200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fa-IR" sz="4400" dirty="0">
                <a:solidFill>
                  <a:srgbClr val="00B050"/>
                </a:solidFill>
              </a:rPr>
              <a:t>پایان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0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577" y="914400"/>
            <a:ext cx="6965245" cy="1392218"/>
          </a:xfrm>
        </p:spPr>
        <p:txBody>
          <a:bodyPr>
            <a:normAutofit fontScale="90000"/>
          </a:bodyPr>
          <a:lstStyle/>
          <a:p>
            <a:pPr algn="r"/>
            <a:r>
              <a:rPr lang="fa-IR" sz="2400" b="1" dirty="0"/>
              <a:t>عضله</a:t>
            </a:r>
            <a:r>
              <a:rPr lang="fa-IR" sz="2200" dirty="0"/>
              <a:t>: </a:t>
            </a:r>
            <a:r>
              <a:rPr lang="fa-IR" sz="2400" dirty="0"/>
              <a:t>اندام هایی انقباضی هستند که موجب حرکات  مختلف بدن میشوند /همچنین در بدن انسان حدود</a:t>
            </a:r>
            <a:r>
              <a:rPr lang="fa-IR" sz="2400" dirty="0">
                <a:solidFill>
                  <a:srgbClr val="FF0000"/>
                </a:solidFill>
              </a:rPr>
              <a:t>450</a:t>
            </a:r>
            <a:r>
              <a:rPr lang="fa-IR" sz="2400" dirty="0"/>
              <a:t>عضله وجود دارد.</a:t>
            </a:r>
            <a:br>
              <a:rPr lang="fa-IR" sz="2400" dirty="0"/>
            </a:br>
            <a:r>
              <a:rPr lang="fa-IR" sz="2600" dirty="0"/>
              <a:t/>
            </a:r>
            <a:br>
              <a:rPr lang="fa-IR" sz="2600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2200" dirty="0"/>
              <a:t>انواع عضلات بدن</a:t>
            </a:r>
            <a:r>
              <a:rPr lang="en-US" sz="2200" dirty="0"/>
              <a:t>                                                                             																			</a:t>
            </a:r>
            <a:r>
              <a:rPr lang="fa-IR" sz="2200" dirty="0">
                <a:solidFill>
                  <a:srgbClr val="FF0000"/>
                </a:solidFill>
              </a:rPr>
              <a:t>اسکلتی </a:t>
            </a:r>
            <a:r>
              <a:rPr lang="fa-IR" sz="2200" dirty="0"/>
              <a:t>    </a:t>
            </a:r>
            <a:r>
              <a:rPr lang="en-US" sz="2200" dirty="0"/>
              <a:t>	</a:t>
            </a:r>
            <a:r>
              <a:rPr lang="fa-IR" sz="2200" dirty="0"/>
              <a:t>  </a:t>
            </a:r>
            <a:r>
              <a:rPr lang="fa-IR" sz="2200" dirty="0">
                <a:solidFill>
                  <a:srgbClr val="FF0000"/>
                </a:solidFill>
              </a:rPr>
              <a:t>قلبی   </a:t>
            </a:r>
            <a:r>
              <a:rPr lang="en-US" sz="2200" dirty="0"/>
              <a:t>		</a:t>
            </a:r>
            <a:r>
              <a:rPr lang="fa-IR" sz="2200" dirty="0"/>
              <a:t>         </a:t>
            </a:r>
            <a:r>
              <a:rPr lang="fa-IR" sz="2200" dirty="0">
                <a:solidFill>
                  <a:srgbClr val="FF0000"/>
                </a:solidFill>
              </a:rPr>
              <a:t>صاف</a:t>
            </a:r>
            <a:endParaRPr lang="en-US" sz="2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05400" y="2514600"/>
            <a:ext cx="1066800" cy="1094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8200" y="2563091"/>
            <a:ext cx="76200" cy="1246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283527" y="2556164"/>
            <a:ext cx="768928" cy="1194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114800"/>
            <a:ext cx="5029200" cy="206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351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309" y="806424"/>
            <a:ext cx="6965245" cy="1202485"/>
          </a:xfrm>
        </p:spPr>
        <p:txBody>
          <a:bodyPr>
            <a:normAutofit/>
          </a:bodyPr>
          <a:lstStyle/>
          <a:p>
            <a:r>
              <a:rPr lang="fa-IR" sz="2300" b="1" dirty="0"/>
              <a:t>ا</a:t>
            </a:r>
            <a:r>
              <a:rPr lang="fa-IR" sz="2000" b="1" dirty="0"/>
              <a:t>نواع عضلات بدن</a:t>
            </a:r>
            <a:endParaRPr lang="en-US" sz="20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71600" y="2049984"/>
            <a:ext cx="6196405" cy="3900543"/>
          </a:xfrm>
        </p:spPr>
        <p:txBody>
          <a:bodyPr/>
          <a:lstStyle/>
          <a:p>
            <a:pPr marL="0" indent="0" algn="r">
              <a:buNone/>
            </a:pPr>
            <a:r>
              <a:rPr lang="fa-IR" sz="2000" dirty="0">
                <a:solidFill>
                  <a:srgbClr val="FF0000"/>
                </a:solidFill>
              </a:rPr>
              <a:t>1:</a:t>
            </a:r>
            <a:r>
              <a:rPr lang="fa-IR" sz="2000" dirty="0"/>
              <a:t>عضله سروصورت</a:t>
            </a:r>
            <a:endParaRPr lang="fa-IR" sz="20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fa-IR" sz="2000" dirty="0">
                <a:solidFill>
                  <a:srgbClr val="FF0000"/>
                </a:solidFill>
              </a:rPr>
              <a:t>2:</a:t>
            </a:r>
            <a:r>
              <a:rPr lang="fa-IR" sz="2000" dirty="0"/>
              <a:t>عضله کمربند شانه ای</a:t>
            </a:r>
          </a:p>
          <a:p>
            <a:pPr marL="0" indent="0" algn="r">
              <a:buNone/>
            </a:pPr>
            <a:r>
              <a:rPr lang="fa-IR" sz="2000" dirty="0">
                <a:solidFill>
                  <a:srgbClr val="FF0000"/>
                </a:solidFill>
              </a:rPr>
              <a:t>3:</a:t>
            </a:r>
            <a:r>
              <a:rPr lang="fa-IR" sz="2000" dirty="0"/>
              <a:t>عضله آرنج وساعد</a:t>
            </a:r>
          </a:p>
          <a:p>
            <a:pPr marL="0" indent="0" algn="r">
              <a:buNone/>
            </a:pPr>
            <a:r>
              <a:rPr lang="fa-IR" sz="2000" dirty="0">
                <a:solidFill>
                  <a:srgbClr val="FF0000"/>
                </a:solidFill>
              </a:rPr>
              <a:t>4:</a:t>
            </a:r>
            <a:r>
              <a:rPr lang="fa-IR" sz="2000" dirty="0"/>
              <a:t>عضله مچ و انگشتان</a:t>
            </a:r>
          </a:p>
          <a:p>
            <a:pPr marL="0" indent="0" algn="r">
              <a:buNone/>
            </a:pPr>
            <a:r>
              <a:rPr lang="fa-IR" sz="2000" dirty="0">
                <a:solidFill>
                  <a:srgbClr val="FF0000"/>
                </a:solidFill>
              </a:rPr>
              <a:t>5:</a:t>
            </a:r>
            <a:r>
              <a:rPr lang="fa-IR" sz="2000" dirty="0"/>
              <a:t>عضله شکم</a:t>
            </a:r>
          </a:p>
          <a:p>
            <a:pPr marL="0" indent="0" algn="r">
              <a:buNone/>
            </a:pPr>
            <a:r>
              <a:rPr lang="fa-IR" sz="2000" dirty="0">
                <a:solidFill>
                  <a:srgbClr val="FF0000"/>
                </a:solidFill>
              </a:rPr>
              <a:t>6:</a:t>
            </a:r>
            <a:r>
              <a:rPr lang="fa-IR" sz="2000" dirty="0"/>
              <a:t>عضله ران</a:t>
            </a:r>
          </a:p>
          <a:p>
            <a:pPr marL="0" indent="0" algn="r">
              <a:buNone/>
            </a:pPr>
            <a:r>
              <a:rPr lang="fa-IR" sz="2000" dirty="0">
                <a:solidFill>
                  <a:srgbClr val="FF0000"/>
                </a:solidFill>
              </a:rPr>
              <a:t>7:</a:t>
            </a:r>
            <a:r>
              <a:rPr lang="fa-IR" sz="2000" dirty="0"/>
              <a:t>عضله همسترینگ</a:t>
            </a:r>
          </a:p>
          <a:p>
            <a:pPr marL="0" indent="0" algn="r">
              <a:buNone/>
            </a:pPr>
            <a:r>
              <a:rPr lang="fa-IR" sz="2000" dirty="0">
                <a:solidFill>
                  <a:srgbClr val="FF0000"/>
                </a:solidFill>
              </a:rPr>
              <a:t>8:</a:t>
            </a:r>
            <a:r>
              <a:rPr lang="fa-IR" sz="2000" dirty="0"/>
              <a:t>عضله ساق پا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380999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242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468417"/>
          </a:xfrm>
        </p:spPr>
        <p:txBody>
          <a:bodyPr>
            <a:normAutofit fontScale="90000"/>
          </a:bodyPr>
          <a:lstStyle/>
          <a:p>
            <a:pPr marL="0" indent="0"/>
            <a:r>
              <a:rPr lang="fa-IR" sz="2200" dirty="0">
                <a:solidFill>
                  <a:srgbClr val="FF0000"/>
                </a:solidFill>
              </a:rPr>
              <a:t>عضلات سروصورت</a:t>
            </a:r>
            <a:r>
              <a:rPr lang="fa-IR" sz="2200" dirty="0"/>
              <a:t>                                                                      </a:t>
            </a:r>
            <a:r>
              <a:rPr lang="fa-IR" sz="2200" dirty="0">
                <a:solidFill>
                  <a:srgbClr val="FF0000"/>
                </a:solidFill>
              </a:rPr>
              <a:t>گیجگاهی</a:t>
            </a:r>
            <a:r>
              <a:rPr lang="fa-IR" sz="2200" dirty="0"/>
              <a:t> :ازروی سطح جانبی جمجه تابالای فک پایین     </a:t>
            </a:r>
            <a:br>
              <a:rPr lang="fa-IR" sz="2200" dirty="0"/>
            </a:br>
            <a:r>
              <a:rPr lang="fa-IR" sz="2200" dirty="0">
                <a:solidFill>
                  <a:srgbClr val="FF0000"/>
                </a:solidFill>
              </a:rPr>
              <a:t> ماضفه</a:t>
            </a:r>
            <a:r>
              <a:rPr lang="fa-IR" sz="2200" dirty="0"/>
              <a:t> :از گونه تا بخش جانبی تحتانی استخوان فک پایین                                        </a:t>
            </a:r>
            <a:r>
              <a:rPr lang="fa-IR" sz="2200" dirty="0">
                <a:solidFill>
                  <a:srgbClr val="FF0000"/>
                </a:solidFill>
              </a:rPr>
              <a:t>                                                  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285999"/>
            <a:ext cx="6196405" cy="3437070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</a:rPr>
              <a:t>				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5999"/>
            <a:ext cx="6383482" cy="3581565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303262"/>
              </p:ext>
            </p:extLst>
          </p:nvPr>
        </p:nvGraphicFramePr>
        <p:xfrm>
          <a:off x="6608618" y="2784764"/>
          <a:ext cx="1149927" cy="387927"/>
        </p:xfrm>
        <a:graphic>
          <a:graphicData uri="http://schemas.openxmlformats.org/drawingml/2006/table">
            <a:tbl>
              <a:tblPr/>
              <a:tblGrid>
                <a:gridCol w="11499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7927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537464"/>
              </p:ext>
            </p:extLst>
          </p:nvPr>
        </p:nvGraphicFramePr>
        <p:xfrm>
          <a:off x="6553200" y="3574473"/>
          <a:ext cx="928255" cy="365760"/>
        </p:xfrm>
        <a:graphic>
          <a:graphicData uri="http://schemas.openxmlformats.org/drawingml/2006/table">
            <a:tbl>
              <a:tblPr/>
              <a:tblGrid>
                <a:gridCol w="9282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010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317673" y="2840182"/>
          <a:ext cx="1385454" cy="365760"/>
        </p:xfrm>
        <a:graphic>
          <a:graphicData uri="http://schemas.openxmlformats.org/drawingml/2006/table">
            <a:tbl>
              <a:tblPr/>
              <a:tblGrid>
                <a:gridCol w="1385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3" name="Right Arrow 22"/>
          <p:cNvSpPr/>
          <p:nvPr/>
        </p:nvSpPr>
        <p:spPr>
          <a:xfrm>
            <a:off x="2209800" y="2819400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057400" y="335280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143000" y="4800600"/>
            <a:ext cx="762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7831282" y="3200400"/>
            <a:ext cx="550718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>
            <a:off x="7620000" y="4495800"/>
            <a:ext cx="762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98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/>
              <a:t>عضلات کمربندشانه ای(</a:t>
            </a:r>
            <a:r>
              <a:rPr lang="fa-IR" sz="2800" dirty="0">
                <a:solidFill>
                  <a:srgbClr val="FF0000"/>
                </a:solidFill>
              </a:rPr>
              <a:t>کتف</a:t>
            </a:r>
            <a:r>
              <a:rPr lang="fa-IR" sz="2800" dirty="0"/>
              <a:t>)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/>
              <a:t>                                       </a:t>
            </a:r>
            <a:r>
              <a:rPr lang="fa-IR" dirty="0">
                <a:solidFill>
                  <a:srgbClr val="FF0000"/>
                </a:solidFill>
              </a:rPr>
              <a:t>استخوان کتف</a:t>
            </a:r>
            <a:endParaRPr lang="fa-IR" dirty="0"/>
          </a:p>
          <a:p>
            <a:pPr marL="0" indent="0" algn="r">
              <a:buNone/>
            </a:pPr>
            <a:r>
              <a:rPr lang="en-US" dirty="0"/>
              <a:t>                </a:t>
            </a:r>
            <a:r>
              <a:rPr lang="fa-IR" dirty="0"/>
              <a:t>عضلات کمربند شانه ای :</a:t>
            </a:r>
          </a:p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</a:rPr>
              <a:t>                                       استخوان بازو     </a:t>
            </a:r>
          </a:p>
          <a:p>
            <a:pPr marL="0" indent="0" algn="r">
              <a:buNone/>
            </a:pPr>
            <a:endParaRPr lang="fa-IR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fa-IR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</a:rPr>
              <a:t>  </a:t>
            </a:r>
            <a:r>
              <a:rPr lang="fa-IR" sz="1800" dirty="0">
                <a:solidFill>
                  <a:srgbClr val="FF0000"/>
                </a:solidFill>
              </a:rPr>
              <a:t>کتف:</a:t>
            </a:r>
            <a:r>
              <a:rPr lang="fa-IR" sz="1800" dirty="0"/>
              <a:t>گوشه ای /سینه ای کوچک/تحت ترقوه ای/ذوزنقه/متوازی الاضلاع /دندانه ای بزرگ</a:t>
            </a:r>
            <a:r>
              <a:rPr lang="fa-IR" sz="1800" dirty="0">
                <a:solidFill>
                  <a:srgbClr val="FF0000"/>
                </a:solidFill>
              </a:rPr>
              <a:t>   </a:t>
            </a:r>
          </a:p>
          <a:p>
            <a:pPr marL="0" indent="0" algn="r">
              <a:buNone/>
            </a:pPr>
            <a:r>
              <a:rPr lang="fa-IR" sz="1800" dirty="0">
                <a:solidFill>
                  <a:srgbClr val="FF0000"/>
                </a:solidFill>
              </a:rPr>
              <a:t>بازو:</a:t>
            </a:r>
            <a:r>
              <a:rPr lang="fa-IR" sz="1800" dirty="0"/>
              <a:t>قدامی/خلفی/فوقانی /تحتانی/گرد کوچک/گرد بزرگ/دلتوئید/دوسربازویی.سه سربازویی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343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43400" y="28194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011176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77818"/>
          </a:xfrm>
        </p:spPr>
        <p:txBody>
          <a:bodyPr>
            <a:normAutofit/>
          </a:bodyPr>
          <a:lstStyle/>
          <a:p>
            <a:pPr algn="r"/>
            <a:r>
              <a:rPr lang="fa-IR" sz="1000" dirty="0"/>
              <a:t>.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81200"/>
            <a:ext cx="6196405" cy="3714648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/>
              <a:t>                   </a:t>
            </a:r>
            <a:r>
              <a:rPr lang="fa-IR" dirty="0">
                <a:solidFill>
                  <a:srgbClr val="FF0000"/>
                </a:solidFill>
              </a:rPr>
              <a:t>ذوزنقه                                        </a:t>
            </a:r>
          </a:p>
          <a:p>
            <a:pPr marL="0" indent="0" algn="r">
              <a:buNone/>
            </a:pPr>
            <a:r>
              <a:rPr lang="fa-IR" dirty="0"/>
              <a:t>عضلات</a:t>
            </a:r>
          </a:p>
          <a:p>
            <a:pPr marL="0" indent="0" algn="r">
              <a:buNone/>
            </a:pPr>
            <a:r>
              <a:rPr lang="fa-IR" sz="2800" dirty="0"/>
              <a:t> کمربند       </a:t>
            </a:r>
            <a:r>
              <a:rPr lang="fa-IR" sz="2200" dirty="0">
                <a:solidFill>
                  <a:srgbClr val="FF0000"/>
                </a:solidFill>
              </a:rPr>
              <a:t>متوازی الاضلاع</a:t>
            </a:r>
            <a:endParaRPr lang="fa-IR" sz="2200" dirty="0"/>
          </a:p>
          <a:p>
            <a:pPr marL="0" indent="0" algn="r">
              <a:buNone/>
            </a:pPr>
            <a:r>
              <a:rPr lang="fa-IR" dirty="0"/>
              <a:t>                            </a:t>
            </a:r>
          </a:p>
          <a:p>
            <a:pPr marL="0" indent="0" algn="r">
              <a:buNone/>
            </a:pPr>
            <a:r>
              <a:rPr lang="fa-IR" dirty="0"/>
              <a:t> شانه ای</a:t>
            </a:r>
            <a:endParaRPr lang="en-US" dirty="0"/>
          </a:p>
          <a:p>
            <a:pPr marL="0" indent="0" algn="r">
              <a:buNone/>
            </a:pPr>
            <a:r>
              <a:rPr lang="fa-IR" dirty="0"/>
              <a:t>                   </a:t>
            </a:r>
          </a:p>
          <a:p>
            <a:pPr marL="0" indent="0" algn="r">
              <a:buNone/>
            </a:pPr>
            <a:r>
              <a:rPr lang="fa-IR" dirty="0"/>
              <a:t>                   </a:t>
            </a:r>
            <a:r>
              <a:rPr lang="fa-IR" dirty="0">
                <a:solidFill>
                  <a:srgbClr val="FF0000"/>
                </a:solidFill>
              </a:rPr>
              <a:t>دندانه ای بزرگ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6019800" y="1524000"/>
            <a:ext cx="381000" cy="4114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72" y="661987"/>
            <a:ext cx="2047875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72" y="4495800"/>
            <a:ext cx="1624012" cy="1785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72" y="2166505"/>
            <a:ext cx="1857375" cy="22669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7239000" y="6096000"/>
            <a:ext cx="9144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015216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25418"/>
          </a:xfrm>
        </p:spPr>
        <p:txBody>
          <a:bodyPr>
            <a:normAutofit/>
          </a:bodyPr>
          <a:lstStyle/>
          <a:p>
            <a:endParaRPr lang="en-US" sz="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18" y="2175164"/>
            <a:ext cx="3886200" cy="26254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0"/>
            <a:ext cx="3505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3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1"/>
            <a:ext cx="6965245" cy="381000"/>
          </a:xfrm>
        </p:spPr>
        <p:txBody>
          <a:bodyPr>
            <a:normAutofit/>
          </a:bodyPr>
          <a:lstStyle/>
          <a:p>
            <a:pPr algn="r"/>
            <a:r>
              <a:rPr lang="fa-IR" sz="1000" dirty="0"/>
              <a:t>/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315200" cy="4800600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/>
              <a:t>                 </a:t>
            </a:r>
            <a:r>
              <a:rPr lang="fa-IR" dirty="0">
                <a:solidFill>
                  <a:srgbClr val="FF0000"/>
                </a:solidFill>
              </a:rPr>
              <a:t>راست شکمی                 </a:t>
            </a:r>
          </a:p>
          <a:p>
            <a:pPr marL="0" indent="0" algn="r">
              <a:buNone/>
            </a:pPr>
            <a:r>
              <a:rPr lang="fa-IR" dirty="0"/>
              <a:t>                </a:t>
            </a:r>
            <a:r>
              <a:rPr lang="fa-IR" dirty="0">
                <a:solidFill>
                  <a:srgbClr val="FF0000"/>
                </a:solidFill>
              </a:rPr>
              <a:t>مایل بزرگ(خارجی)</a:t>
            </a:r>
          </a:p>
          <a:p>
            <a:pPr marL="0" indent="0" algn="r">
              <a:buNone/>
            </a:pPr>
            <a:r>
              <a:rPr lang="fa-IR" dirty="0"/>
              <a:t>عضلات       </a:t>
            </a:r>
            <a:r>
              <a:rPr lang="fa-IR" dirty="0">
                <a:solidFill>
                  <a:srgbClr val="FF0000"/>
                </a:solidFill>
              </a:rPr>
              <a:t>مایل کوچک</a:t>
            </a:r>
          </a:p>
          <a:p>
            <a:pPr marL="0" indent="0" algn="r">
              <a:buNone/>
            </a:pPr>
            <a:r>
              <a:rPr lang="fa-IR" dirty="0"/>
              <a:t>  شکم</a:t>
            </a:r>
          </a:p>
          <a:p>
            <a:pPr marL="0" indent="0" algn="r">
              <a:buNone/>
            </a:pPr>
            <a:r>
              <a:rPr lang="fa-IR" dirty="0"/>
              <a:t>                </a:t>
            </a:r>
            <a:r>
              <a:rPr lang="fa-IR" dirty="0">
                <a:solidFill>
                  <a:srgbClr val="FF0000"/>
                </a:solidFill>
              </a:rPr>
              <a:t>عرضی شکمی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6781800" y="762000"/>
            <a:ext cx="228600" cy="3733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1676400" cy="201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28900"/>
            <a:ext cx="2171700" cy="2105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52901"/>
            <a:ext cx="2381250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4029077"/>
            <a:ext cx="4324350" cy="233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70606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719"/>
          </a:xfrm>
        </p:spPr>
        <p:txBody>
          <a:bodyPr>
            <a:noAutofit/>
          </a:bodyPr>
          <a:lstStyle/>
          <a:p>
            <a:r>
              <a:rPr lang="en-US" sz="100" dirty="0"/>
              <a:t>.</a:t>
            </a:r>
            <a:br>
              <a:rPr lang="en-US" sz="100" dirty="0"/>
            </a:br>
            <a:endParaRPr lang="en-US" sz="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7162800" cy="4884869"/>
          </a:xfrm>
        </p:spPr>
        <p:txBody>
          <a:bodyPr/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marL="0" indent="0" algn="r">
              <a:buNone/>
            </a:pPr>
            <a:r>
              <a:rPr lang="fa-IR" dirty="0"/>
              <a:t>عضله فیله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4543425" cy="571499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733800" y="2479964"/>
            <a:ext cx="3200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081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olst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753</TotalTime>
  <Words>310</Words>
  <Application>Microsoft Office PowerPoint</Application>
  <PresentationFormat>On-screen Show (4:3)</PresentationFormat>
  <Paragraphs>101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Brush Script MT</vt:lpstr>
      <vt:lpstr>Calibri</vt:lpstr>
      <vt:lpstr>Constantia</vt:lpstr>
      <vt:lpstr>Franklin Gothic Book</vt:lpstr>
      <vt:lpstr>Gill Sans MT</vt:lpstr>
      <vt:lpstr>Majalla UI</vt:lpstr>
      <vt:lpstr>Rage Italic</vt:lpstr>
      <vt:lpstr>Verdana</vt:lpstr>
      <vt:lpstr>Wingdings 2</vt:lpstr>
      <vt:lpstr>Solstice</vt:lpstr>
      <vt:lpstr>Pushpin</vt:lpstr>
      <vt:lpstr>به نام خدا</vt:lpstr>
      <vt:lpstr>عضله: اندام هایی انقباضی هستند که موجب حرکات  مختلف بدن میشوند /همچنین در بدن انسان حدود450عضله وجود دارد.  </vt:lpstr>
      <vt:lpstr>انواع عضلات بدن</vt:lpstr>
      <vt:lpstr>عضلات سروصورت                                                                      گیجگاهی :ازروی سطح جانبی جمجه تابالای فک پایین       ماضفه :از گونه تا بخش جانبی تحتانی استخوان فک پایین                                                                                          </vt:lpstr>
      <vt:lpstr>عضلات کمربندشانه ای(کتف)</vt:lpstr>
      <vt:lpstr>.</vt:lpstr>
      <vt:lpstr>PowerPoint Presentation</vt:lpstr>
      <vt:lpstr>/</vt:lpstr>
      <vt:lpstr>. </vt:lpstr>
      <vt:lpstr>    سه سربازویی        1:سه سرثابت-سطحی قابل لمس                                 2:پشت استخوان بازو</vt:lpstr>
      <vt:lpstr>.</vt:lpstr>
      <vt:lpstr>.</vt:lpstr>
      <vt:lpstr>. </vt:lpstr>
      <vt:lpstr>. </vt:lpstr>
      <vt:lpstr>. </vt:lpstr>
      <vt:lpstr>. </vt:lpstr>
      <vt:lpstr> </vt:lpstr>
      <vt:lpstr>-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behzad</dc:creator>
  <cp:lastModifiedBy>OliveSoft</cp:lastModifiedBy>
  <cp:revision>79</cp:revision>
  <dcterms:created xsi:type="dcterms:W3CDTF">2017-04-10T08:04:32Z</dcterms:created>
  <dcterms:modified xsi:type="dcterms:W3CDTF">2020-04-07T09:01:32Z</dcterms:modified>
</cp:coreProperties>
</file>