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28" r:id="rId1"/>
    <p:sldMasterId id="2147483852" r:id="rId2"/>
    <p:sldMasterId id="2147483876" r:id="rId3"/>
    <p:sldMasterId id="2147483893" r:id="rId4"/>
  </p:sldMasterIdLst>
  <p:notesMasterIdLst>
    <p:notesMasterId r:id="rId26"/>
  </p:notesMasterIdLst>
  <p:handoutMasterIdLst>
    <p:handoutMasterId r:id="rId27"/>
  </p:handoutMasterIdLst>
  <p:sldIdLst>
    <p:sldId id="285" r:id="rId5"/>
    <p:sldId id="286" r:id="rId6"/>
    <p:sldId id="287" r:id="rId7"/>
    <p:sldId id="263" r:id="rId8"/>
    <p:sldId id="267" r:id="rId9"/>
    <p:sldId id="289" r:id="rId10"/>
    <p:sldId id="272" r:id="rId11"/>
    <p:sldId id="274" r:id="rId12"/>
    <p:sldId id="297" r:id="rId13"/>
    <p:sldId id="308" r:id="rId14"/>
    <p:sldId id="290" r:id="rId15"/>
    <p:sldId id="275" r:id="rId16"/>
    <p:sldId id="276" r:id="rId17"/>
    <p:sldId id="292" r:id="rId18"/>
    <p:sldId id="293" r:id="rId19"/>
    <p:sldId id="299" r:id="rId20"/>
    <p:sldId id="309" r:id="rId21"/>
    <p:sldId id="312" r:id="rId22"/>
    <p:sldId id="311" r:id="rId23"/>
    <p:sldId id="301" r:id="rId24"/>
    <p:sldId id="26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728" autoAdjust="0"/>
  </p:normalViewPr>
  <p:slideViewPr>
    <p:cSldViewPr>
      <p:cViewPr varScale="1">
        <p:scale>
          <a:sx n="74" d="100"/>
          <a:sy n="74" d="100"/>
        </p:scale>
        <p:origin x="-1290" y="-9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p:cViewPr varScale="1">
        <p:scale>
          <a:sx n="56" d="100"/>
          <a:sy n="56" d="100"/>
        </p:scale>
        <p:origin x="-181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E33388C2-D433-46C2-9BBD-79EEEAEF23C3}" type="datetimeFigureOut">
              <a:rPr lang="fa-IR" smtClean="0"/>
              <a:t>08/15/1441</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DC162F65-D0FE-4594-A53C-06CB4EEF515C}" type="slidenum">
              <a:rPr lang="fa-IR" smtClean="0"/>
              <a:t>‹#›</a:t>
            </a:fld>
            <a:endParaRPr lang="fa-IR"/>
          </a:p>
        </p:txBody>
      </p:sp>
    </p:spTree>
    <p:extLst>
      <p:ext uri="{BB962C8B-B14F-4D97-AF65-F5344CB8AC3E}">
        <p14:creationId xmlns:p14="http://schemas.microsoft.com/office/powerpoint/2010/main" val="2266890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2124ACC-7AE8-4C56-A6D7-AAB9B23421B3}" type="datetimeFigureOut">
              <a:rPr lang="fa-IR" smtClean="0"/>
              <a:t>08/15/1441</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73CD9A3-C22E-418D-B477-F56D4B22F121}" type="slidenum">
              <a:rPr lang="fa-IR" smtClean="0"/>
              <a:t>‹#›</a:t>
            </a:fld>
            <a:endParaRPr lang="fa-IR"/>
          </a:p>
        </p:txBody>
      </p:sp>
    </p:spTree>
    <p:extLst>
      <p:ext uri="{BB962C8B-B14F-4D97-AF65-F5344CB8AC3E}">
        <p14:creationId xmlns:p14="http://schemas.microsoft.com/office/powerpoint/2010/main" val="278824080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4/8/2020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4/8/2020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7D0065BE-0657-4A47-90AD-C21C55E16B19}" type="datetime4">
              <a:rPr lang="en-US" smtClean="0">
                <a:solidFill>
                  <a:srgbClr val="FF388C">
                    <a:lumMod val="60000"/>
                    <a:lumOff val="40000"/>
                  </a:srgbClr>
                </a:solidFill>
              </a:rPr>
              <a:pPr/>
              <a:t>April 8, 2020</a:t>
            </a:fld>
            <a:endParaRPr lang="en-US">
              <a:solidFill>
                <a:srgbClr val="FF388C">
                  <a:lumMod val="60000"/>
                  <a:lumOff val="40000"/>
                </a:srgbClr>
              </a:solidFill>
            </a:endParaRPr>
          </a:p>
        </p:txBody>
      </p:sp>
      <p:sp>
        <p:nvSpPr>
          <p:cNvPr id="5" name="Footer Placeholder 4"/>
          <p:cNvSpPr>
            <a:spLocks noGrp="1"/>
          </p:cNvSpPr>
          <p:nvPr>
            <p:ph type="ftr" sz="quarter" idx="11"/>
          </p:nvPr>
        </p:nvSpPr>
        <p:spPr bwMode="white"/>
        <p:txBody>
          <a:bodyPr/>
          <a:lstStyle/>
          <a:p>
            <a:endParaRPr lang="en-US">
              <a:solidFill>
                <a:srgbClr val="FF388C">
                  <a:lumMod val="60000"/>
                  <a:lumOff val="40000"/>
                </a:srgb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spTree>
    <p:extLst>
      <p:ext uri="{BB962C8B-B14F-4D97-AF65-F5344CB8AC3E}">
        <p14:creationId xmlns:p14="http://schemas.microsoft.com/office/powerpoint/2010/main" val="1728685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solidFill>
                  <a:srgbClr val="FF388C">
                    <a:lumMod val="60000"/>
                    <a:lumOff val="40000"/>
                  </a:srgbClr>
                </a:solidFill>
              </a:rPr>
              <a:pPr/>
              <a:t>April 8, 2020</a:t>
            </a:fld>
            <a:endParaRPr lang="en-US">
              <a:solidFill>
                <a:srgbClr val="FF388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FF388C">
                  <a:lumMod val="60000"/>
                  <a:lumOff val="40000"/>
                </a:srgb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784182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47D2193-4505-4A75-99BB-880C6989A757}" type="datetime4">
              <a:rPr lang="en-US" smtClean="0">
                <a:solidFill>
                  <a:srgbClr val="FF388C">
                    <a:lumMod val="60000"/>
                    <a:lumOff val="40000"/>
                  </a:srgbClr>
                </a:solidFill>
              </a:rPr>
              <a:pPr/>
              <a:t>April 8, 2020</a:t>
            </a:fld>
            <a:endParaRPr lang="en-US">
              <a:solidFill>
                <a:srgbClr val="FF388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FF388C">
                  <a:lumMod val="60000"/>
                  <a:lumOff val="40000"/>
                </a:srgb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2071940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13A18F4-33C3-445B-924C-31108C51719C}" type="datetime4">
              <a:rPr lang="en-US" smtClean="0">
                <a:solidFill>
                  <a:srgbClr val="FF388C">
                    <a:lumMod val="60000"/>
                    <a:lumOff val="40000"/>
                  </a:srgbClr>
                </a:solidFill>
              </a:rPr>
              <a:pPr/>
              <a:t>April 8, 2020</a:t>
            </a:fld>
            <a:endParaRPr lang="en-US">
              <a:solidFill>
                <a:srgbClr val="FF388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FF388C">
                  <a:lumMod val="60000"/>
                  <a:lumOff val="40000"/>
                </a:srgbClr>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601363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AF7543A-E259-478F-9E0D-57BA40E442B7}" type="datetime4">
              <a:rPr lang="en-US" smtClean="0">
                <a:solidFill>
                  <a:srgbClr val="FF388C">
                    <a:lumMod val="60000"/>
                    <a:lumOff val="40000"/>
                  </a:srgbClr>
                </a:solidFill>
              </a:rPr>
              <a:pPr/>
              <a:t>April 8, 2020</a:t>
            </a:fld>
            <a:endParaRPr lang="en-US">
              <a:solidFill>
                <a:srgbClr val="FF388C">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FF388C">
                  <a:lumMod val="60000"/>
                  <a:lumOff val="40000"/>
                </a:srgbClr>
              </a:solidFill>
            </a:endParaRPr>
          </a:p>
        </p:txBody>
      </p:sp>
      <p:sp>
        <p:nvSpPr>
          <p:cNvPr id="9" name="Slide Number Placeholder 8"/>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spTree>
    <p:extLst>
      <p:ext uri="{BB962C8B-B14F-4D97-AF65-F5344CB8AC3E}">
        <p14:creationId xmlns:p14="http://schemas.microsoft.com/office/powerpoint/2010/main" val="1341552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solidFill>
                  <a:srgbClr val="FF388C">
                    <a:lumMod val="60000"/>
                    <a:lumOff val="40000"/>
                  </a:srgbClr>
                </a:solidFill>
              </a:rPr>
              <a:pPr/>
              <a:t>April 8, 2020</a:t>
            </a:fld>
            <a:endParaRPr lang="en-US">
              <a:solidFill>
                <a:srgbClr val="FF388C">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FF388C">
                  <a:lumMod val="60000"/>
                  <a:lumOff val="40000"/>
                </a:srgbClr>
              </a:solidFill>
            </a:endParaRPr>
          </a:p>
        </p:txBody>
      </p:sp>
      <p:sp>
        <p:nvSpPr>
          <p:cNvPr id="5" name="Slide Number Placeholder 4"/>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18845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4B7499E-3031-413E-B01E-B94970708CAA}" type="datetime4">
              <a:rPr lang="en-US" smtClean="0">
                <a:solidFill>
                  <a:srgbClr val="FF388C">
                    <a:lumMod val="60000"/>
                    <a:lumOff val="40000"/>
                  </a:srgbClr>
                </a:solidFill>
              </a:rPr>
              <a:pPr/>
              <a:t>April 8, 2020</a:t>
            </a:fld>
            <a:endParaRPr lang="en-US">
              <a:solidFill>
                <a:srgbClr val="FF388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FF388C">
                  <a:lumMod val="60000"/>
                  <a:lumOff val="40000"/>
                </a:srgbClr>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spTree>
    <p:extLst>
      <p:ext uri="{BB962C8B-B14F-4D97-AF65-F5344CB8AC3E}">
        <p14:creationId xmlns:p14="http://schemas.microsoft.com/office/powerpoint/2010/main" val="4095888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solidFill>
                  <a:srgbClr val="FF388C">
                    <a:lumMod val="60000"/>
                    <a:lumOff val="40000"/>
                  </a:srgbClr>
                </a:solidFill>
              </a:rPr>
              <a:pPr/>
              <a:t>April 8, 2020</a:t>
            </a:fld>
            <a:endParaRPr lang="en-US">
              <a:solidFill>
                <a:srgbClr val="FF388C">
                  <a:lumMod val="60000"/>
                  <a:lumOff val="40000"/>
                </a:srgbClr>
              </a:solidFill>
            </a:endParaRPr>
          </a:p>
        </p:txBody>
      </p:sp>
      <p:sp>
        <p:nvSpPr>
          <p:cNvPr id="6" name="Footer Placeholder 5"/>
          <p:cNvSpPr>
            <a:spLocks noGrp="1"/>
          </p:cNvSpPr>
          <p:nvPr>
            <p:ph type="ftr" sz="quarter" idx="11"/>
          </p:nvPr>
        </p:nvSpPr>
        <p:spPr/>
        <p:txBody>
          <a:bodyPr/>
          <a:lstStyle/>
          <a:p>
            <a:endParaRPr lang="en-US" dirty="0">
              <a:solidFill>
                <a:srgbClr val="FF388C">
                  <a:lumMod val="60000"/>
                  <a:lumOff val="40000"/>
                </a:srgbClr>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dirty="0">
              <a:solidFill>
                <a:srgbClr val="FF388C">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4556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solidFill>
                  <a:srgbClr val="FF388C">
                    <a:lumMod val="60000"/>
                    <a:lumOff val="40000"/>
                  </a:srgbClr>
                </a:solidFill>
              </a:rPr>
              <a:pPr/>
              <a:t>April 8, 2020</a:t>
            </a:fld>
            <a:endParaRPr lang="en-US">
              <a:solidFill>
                <a:srgbClr val="FF388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FF388C">
                  <a:lumMod val="60000"/>
                  <a:lumOff val="40000"/>
                </a:srgbClr>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spTree>
    <p:extLst>
      <p:ext uri="{BB962C8B-B14F-4D97-AF65-F5344CB8AC3E}">
        <p14:creationId xmlns:p14="http://schemas.microsoft.com/office/powerpoint/2010/main" val="2379332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solidFill>
                  <a:srgbClr val="FF388C">
                    <a:lumMod val="60000"/>
                    <a:lumOff val="40000"/>
                  </a:srgbClr>
                </a:solidFill>
              </a:rPr>
              <a:pPr/>
              <a:t>April 8, 2020</a:t>
            </a:fld>
            <a:endParaRPr lang="en-US">
              <a:solidFill>
                <a:srgbClr val="FF388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FF388C">
                  <a:lumMod val="60000"/>
                  <a:lumOff val="40000"/>
                </a:srgb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spTree>
    <p:extLst>
      <p:ext uri="{BB962C8B-B14F-4D97-AF65-F5344CB8AC3E}">
        <p14:creationId xmlns:p14="http://schemas.microsoft.com/office/powerpoint/2010/main" val="3774926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172EEB-1769-4776-AD69-E7C1260563EB}" type="datetime4">
              <a:rPr lang="en-US" smtClean="0">
                <a:solidFill>
                  <a:srgbClr val="FF388C">
                    <a:lumMod val="60000"/>
                    <a:lumOff val="40000"/>
                  </a:srgbClr>
                </a:solidFill>
              </a:rPr>
              <a:pPr/>
              <a:t>April 8, 2020</a:t>
            </a:fld>
            <a:endParaRPr lang="en-US">
              <a:solidFill>
                <a:srgbClr val="FF388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FF388C">
                  <a:lumMod val="60000"/>
                  <a:lumOff val="40000"/>
                </a:srgb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spTree>
    <p:extLst>
      <p:ext uri="{BB962C8B-B14F-4D97-AF65-F5344CB8AC3E}">
        <p14:creationId xmlns:p14="http://schemas.microsoft.com/office/powerpoint/2010/main" val="1160660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114550"/>
            <a:ext cx="7924800" cy="1771650"/>
          </a:xfrm>
        </p:spPr>
        <p:txBody>
          <a:bodyPr>
            <a:noAutofit/>
          </a:bodyPr>
          <a:lstStyle>
            <a:lvl1pPr algn="r">
              <a:defRPr sz="6000" cap="all" baseline="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838200" y="3886200"/>
            <a:ext cx="7924800" cy="1219200"/>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3520472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7" name="TextBox 6"/>
          <p:cNvSpPr txBox="1"/>
          <p:nvPr/>
        </p:nvSpPr>
        <p:spPr>
          <a:xfrm rot="13549715">
            <a:off x="8120300" y="5774378"/>
            <a:ext cx="990600" cy="1323439"/>
          </a:xfrm>
          <a:prstGeom prst="rect">
            <a:avLst/>
          </a:prstGeom>
          <a:noFill/>
        </p:spPr>
        <p:txBody>
          <a:bodyPr wrap="square" rtlCol="0">
            <a:spAutoFit/>
          </a:bodyPr>
          <a:lstStyle/>
          <a:p>
            <a:r>
              <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sym typeface="Wingdings"/>
              </a:rPr>
              <a:t></a:t>
            </a:r>
            <a:endPar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endParaRPr>
          </a:p>
        </p:txBody>
      </p:sp>
    </p:spTree>
    <p:extLst>
      <p:ext uri="{BB962C8B-B14F-4D97-AF65-F5344CB8AC3E}">
        <p14:creationId xmlns:p14="http://schemas.microsoft.com/office/powerpoint/2010/main" val="2367573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133600"/>
            <a:ext cx="7772400" cy="1362075"/>
          </a:xfrm>
        </p:spPr>
        <p:txBody>
          <a:bodyPr anchor="b" anchorCtr="0"/>
          <a:lstStyle>
            <a:lvl1pPr algn="r">
              <a:defRPr sz="3600" b="0" i="0" cap="all"/>
            </a:lvl1pPr>
          </a:lstStyle>
          <a:p>
            <a:r>
              <a:rPr lang="en-US" smtClean="0"/>
              <a:t>Click to edit Master title style</a:t>
            </a:r>
            <a:endParaRPr/>
          </a:p>
        </p:txBody>
      </p:sp>
      <p:sp>
        <p:nvSpPr>
          <p:cNvPr id="3" name="Text Placeholder 2"/>
          <p:cNvSpPr>
            <a:spLocks noGrp="1"/>
          </p:cNvSpPr>
          <p:nvPr>
            <p:ph type="body" idx="1"/>
          </p:nvPr>
        </p:nvSpPr>
        <p:spPr>
          <a:xfrm>
            <a:off x="722313" y="3505200"/>
            <a:ext cx="7772400" cy="901700"/>
          </a:xfrm>
        </p:spPr>
        <p:txBody>
          <a:bodyPr anchor="t" anchorCtr="0"/>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7" name="TextBox 6"/>
          <p:cNvSpPr txBox="1"/>
          <p:nvPr/>
        </p:nvSpPr>
        <p:spPr>
          <a:xfrm rot="2783796">
            <a:off x="6232" y="-270992"/>
            <a:ext cx="990600" cy="1323439"/>
          </a:xfrm>
          <a:prstGeom prst="rect">
            <a:avLst/>
          </a:prstGeom>
          <a:noFill/>
        </p:spPr>
        <p:txBody>
          <a:bodyPr wrap="square" rtlCol="0">
            <a:spAutoFit/>
          </a:bodyPr>
          <a:lstStyle/>
          <a:p>
            <a:r>
              <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sym typeface="Wingdings"/>
              </a:rPr>
              <a:t></a:t>
            </a:r>
            <a:endPar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endParaRPr>
          </a:p>
        </p:txBody>
      </p:sp>
    </p:spTree>
    <p:extLst>
      <p:ext uri="{BB962C8B-B14F-4D97-AF65-F5344CB8AC3E}">
        <p14:creationId xmlns:p14="http://schemas.microsoft.com/office/powerpoint/2010/main" val="3680024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133600" y="1600200"/>
            <a:ext cx="3200400" cy="45259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486400" y="1600200"/>
            <a:ext cx="3200400" cy="45259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2322814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133600" y="1515035"/>
            <a:ext cx="3200400" cy="639762"/>
          </a:xfrm>
        </p:spPr>
        <p:txBody>
          <a:bodyPr anchor="ctr" anchorCtr="0">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33600" y="2285999"/>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486400" y="1515035"/>
            <a:ext cx="3200400" cy="639762"/>
          </a:xfrm>
        </p:spPr>
        <p:txBody>
          <a:bodyPr anchor="ctr" anchorCtr="0">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86400" y="2285999"/>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8" name="Footer Placeholder 7"/>
          <p:cNvSpPr>
            <a:spLocks noGrp="1"/>
          </p:cNvSpPr>
          <p:nvPr>
            <p:ph type="ftr" sz="quarter" idx="11"/>
          </p:nvPr>
        </p:nvSpPr>
        <p:spPr/>
        <p:txBody>
          <a:bodyPr/>
          <a:lstStyle/>
          <a:p>
            <a:endParaRPr lang="en-GB">
              <a:solidFill>
                <a:srgbClr val="49345F"/>
              </a:solidFill>
            </a:endParaRPr>
          </a:p>
        </p:txBody>
      </p:sp>
      <p:sp>
        <p:nvSpPr>
          <p:cNvPr id="9" name="Slide Number Placeholder 8"/>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3557944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4" name="Footer Placeholder 3"/>
          <p:cNvSpPr>
            <a:spLocks noGrp="1"/>
          </p:cNvSpPr>
          <p:nvPr>
            <p:ph type="ftr" sz="quarter" idx="11"/>
          </p:nvPr>
        </p:nvSpPr>
        <p:spPr/>
        <p:txBody>
          <a:bodyPr/>
          <a:lstStyle/>
          <a:p>
            <a:endParaRPr lang="en-GB">
              <a:solidFill>
                <a:srgbClr val="49345F"/>
              </a:solidFill>
            </a:endParaRPr>
          </a:p>
        </p:txBody>
      </p:sp>
      <p:sp>
        <p:nvSpPr>
          <p:cNvPr id="5" name="Slide Number Placeholder 4"/>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3358592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3" name="Footer Placeholder 2"/>
          <p:cNvSpPr>
            <a:spLocks noGrp="1"/>
          </p:cNvSpPr>
          <p:nvPr>
            <p:ph type="ftr" sz="quarter" idx="11"/>
          </p:nvPr>
        </p:nvSpPr>
        <p:spPr/>
        <p:txBody>
          <a:bodyPr/>
          <a:lstStyle/>
          <a:p>
            <a:endParaRPr lang="en-GB">
              <a:solidFill>
                <a:srgbClr val="49345F"/>
              </a:solidFill>
            </a:endParaRPr>
          </a:p>
        </p:txBody>
      </p:sp>
      <p:sp>
        <p:nvSpPr>
          <p:cNvPr id="4" name="Slide Number Placeholder 3"/>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5" name="TextBox 4"/>
          <p:cNvSpPr txBox="1"/>
          <p:nvPr/>
        </p:nvSpPr>
        <p:spPr>
          <a:xfrm rot="13549715">
            <a:off x="8120300" y="5774378"/>
            <a:ext cx="990600" cy="1323439"/>
          </a:xfrm>
          <a:prstGeom prst="rect">
            <a:avLst/>
          </a:prstGeom>
          <a:noFill/>
        </p:spPr>
        <p:txBody>
          <a:bodyPr wrap="square" rtlCol="0">
            <a:spAutoFit/>
          </a:bodyPr>
          <a:lstStyle/>
          <a:p>
            <a:r>
              <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sym typeface="Wingdings 2"/>
              </a:rPr>
              <a:t></a:t>
            </a:r>
            <a:endPar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endParaRPr>
          </a:p>
        </p:txBody>
      </p:sp>
    </p:spTree>
    <p:extLst>
      <p:ext uri="{BB962C8B-B14F-4D97-AF65-F5344CB8AC3E}">
        <p14:creationId xmlns:p14="http://schemas.microsoft.com/office/powerpoint/2010/main" val="482392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4/8/2020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153" y="273050"/>
            <a:ext cx="2680447" cy="1162050"/>
          </a:xfrm>
        </p:spPr>
        <p:txBody>
          <a:bodyPr anchor="b"/>
          <a:lstStyle>
            <a:lvl1pPr algn="l">
              <a:defRPr sz="2400" b="0"/>
            </a:lvl1pPr>
          </a:lstStyle>
          <a:p>
            <a:r>
              <a:rPr lang="en-US" smtClean="0"/>
              <a:t>Click to edit Master title style</a:t>
            </a:r>
            <a:endParaRPr/>
          </a:p>
        </p:txBody>
      </p:sp>
      <p:sp>
        <p:nvSpPr>
          <p:cNvPr id="3" name="Content Placeholder 2"/>
          <p:cNvSpPr>
            <a:spLocks noGrp="1"/>
          </p:cNvSpPr>
          <p:nvPr>
            <p:ph idx="1"/>
          </p:nvPr>
        </p:nvSpPr>
        <p:spPr>
          <a:xfrm>
            <a:off x="3575049" y="914400"/>
            <a:ext cx="5338763" cy="4799013"/>
          </a:xfrm>
        </p:spPr>
        <p:txBody>
          <a:bodyPr>
            <a:normAutofit/>
          </a:bodyPr>
          <a:lstStyle>
            <a:lvl1pPr>
              <a:defRPr sz="2000"/>
            </a:lvl1pPr>
            <a:lvl2pPr>
              <a:defRPr sz="1800"/>
            </a:lvl2pPr>
            <a:lvl3pPr>
              <a:defRPr sz="1600">
                <a:solidFill>
                  <a:schemeClr val="tx2"/>
                </a:solidFill>
              </a:defRPr>
            </a:lvl3pPr>
            <a:lvl4pPr>
              <a:defRPr sz="1600">
                <a:solidFill>
                  <a:schemeClr val="accent1">
                    <a:lumMod val="50000"/>
                  </a:schemeClr>
                </a:solidFill>
              </a:defRPr>
            </a:lvl4pPr>
            <a:lvl5pPr>
              <a:defRPr sz="1600">
                <a:solidFill>
                  <a:schemeClr val="accent4">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15153" y="1905001"/>
            <a:ext cx="2223247" cy="4037012"/>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21341" y="6539753"/>
            <a:ext cx="1828800" cy="228600"/>
          </a:xfrm>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734240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3575304" y="914400"/>
            <a:ext cx="5340096"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895344" y="1234440"/>
            <a:ext cx="4700016" cy="416052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2031307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1908810" y="4828310"/>
            <a:ext cx="6780213" cy="640080"/>
          </a:xfrm>
        </p:spPr>
        <p:txBody>
          <a:bodyPr anchor="b"/>
          <a:lstStyle>
            <a:lvl1pPr algn="r">
              <a:defRPr sz="2400" b="0"/>
            </a:lvl1pPr>
          </a:lstStyle>
          <a:p>
            <a:r>
              <a:rPr lang="en-US" smtClean="0"/>
              <a:t>Click to edit Master title style</a:t>
            </a:r>
            <a:endParaRPr/>
          </a:p>
        </p:txBody>
      </p:sp>
      <p:sp>
        <p:nvSpPr>
          <p:cNvPr id="4" name="Text Placeholder 3"/>
          <p:cNvSpPr>
            <a:spLocks noGrp="1"/>
          </p:cNvSpPr>
          <p:nvPr>
            <p:ph type="body" sz="half" idx="2"/>
          </p:nvPr>
        </p:nvSpPr>
        <p:spPr>
          <a:xfrm>
            <a:off x="1908811" y="5486400"/>
            <a:ext cx="6780212" cy="640358"/>
          </a:xfrm>
        </p:spPr>
        <p:txBody>
          <a:bodyPr/>
          <a:lstStyle>
            <a:lvl1pPr marL="0" indent="0" algn="r">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550863" y="685800"/>
            <a:ext cx="8138160" cy="38404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916623" y="1005840"/>
            <a:ext cx="7406640" cy="3200400"/>
          </a:xfrm>
          <a:solidFill>
            <a:schemeClr val="tx1"/>
          </a:solidFill>
          <a:effectLst>
            <a:innerShdw blurRad="152400">
              <a:schemeClr val="bg2">
                <a:lumMod val="25000"/>
              </a:schemeClr>
            </a:innerShdw>
            <a:softEdge rad="19050"/>
          </a:effectLst>
        </p:spPr>
        <p:txBody>
          <a:bodyPr>
            <a:normAutofit/>
          </a:bodyPr>
          <a:lstStyle>
            <a:lvl1pPr marL="0" indent="0">
              <a:buNone/>
              <a:defRPr sz="20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365945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a:spLocks/>
          </p:cNvSpPr>
          <p:nvPr/>
        </p:nvSpPr>
        <p:spPr>
          <a:xfrm>
            <a:off x="3575304"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918204" y="1257300"/>
            <a:ext cx="1828800" cy="4114800"/>
          </a:xfrm>
          <a:solidFill>
            <a:schemeClr val="bg1"/>
          </a:solidFill>
          <a:effectLst>
            <a:innerShdw blurRad="152400">
              <a:schemeClr val="bg2">
                <a:lumMod val="25000"/>
              </a:schemeClr>
            </a:innerShdw>
            <a:softEdge rad="1905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a:spLocks/>
          </p:cNvSpPr>
          <p:nvPr/>
        </p:nvSpPr>
        <p:spPr>
          <a:xfrm>
            <a:off x="6400800"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2" name="Picture Placeholder 2"/>
          <p:cNvSpPr>
            <a:spLocks noGrp="1"/>
          </p:cNvSpPr>
          <p:nvPr>
            <p:ph type="pic" idx="13"/>
          </p:nvPr>
        </p:nvSpPr>
        <p:spPr>
          <a:xfrm>
            <a:off x="6743700" y="1257300"/>
            <a:ext cx="1828800" cy="4114800"/>
          </a:xfrm>
          <a:solidFill>
            <a:schemeClr val="bg1"/>
          </a:solidFill>
          <a:effectLst>
            <a:innerShdw blurRad="152400">
              <a:schemeClr val="bg2">
                <a:lumMod val="25000"/>
              </a:schemeClr>
            </a:innerShdw>
            <a:softEdge rad="1905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670647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 Pictures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Rectangle 12"/>
          <p:cNvSpPr/>
          <p:nvPr/>
        </p:nvSpPr>
        <p:spPr>
          <a:xfrm>
            <a:off x="3566160" y="34290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4" name="Picture Placeholder 2"/>
          <p:cNvSpPr>
            <a:spLocks noGrp="1"/>
          </p:cNvSpPr>
          <p:nvPr>
            <p:ph type="pic" idx="13"/>
          </p:nvPr>
        </p:nvSpPr>
        <p:spPr>
          <a:xfrm>
            <a:off x="3886200" y="37719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31997622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9" name="Rectangle 8"/>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18453949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9" name="Rectangle 8"/>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Rectangle 12"/>
          <p:cNvSpPr/>
          <p:nvPr/>
        </p:nvSpPr>
        <p:spPr>
          <a:xfrm>
            <a:off x="35814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4" name="Picture Placeholder 2"/>
          <p:cNvSpPr>
            <a:spLocks noGrp="1"/>
          </p:cNvSpPr>
          <p:nvPr>
            <p:ph type="pic" idx="15"/>
          </p:nvPr>
        </p:nvSpPr>
        <p:spPr>
          <a:xfrm>
            <a:off x="3924300" y="1261872"/>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5" name="Rectangle 14"/>
          <p:cNvSpPr/>
          <p:nvPr/>
        </p:nvSpPr>
        <p:spPr>
          <a:xfrm>
            <a:off x="64008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6" name="Picture Placeholder 2"/>
          <p:cNvSpPr>
            <a:spLocks noGrp="1"/>
          </p:cNvSpPr>
          <p:nvPr>
            <p:ph type="pic" idx="16"/>
          </p:nvPr>
        </p:nvSpPr>
        <p:spPr>
          <a:xfrm>
            <a:off x="6742113" y="1261872"/>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19227613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9719784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4" y="699247"/>
            <a:ext cx="1667435" cy="501416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199" y="699247"/>
            <a:ext cx="6037729" cy="50141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10856093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114550"/>
            <a:ext cx="7924800" cy="1771650"/>
          </a:xfrm>
        </p:spPr>
        <p:txBody>
          <a:bodyPr>
            <a:noAutofit/>
          </a:bodyPr>
          <a:lstStyle>
            <a:lvl1pPr algn="r">
              <a:defRPr sz="6000" cap="all" baseline="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838200" y="3886200"/>
            <a:ext cx="7924800" cy="1219200"/>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78932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7" name="TextBox 6"/>
          <p:cNvSpPr txBox="1"/>
          <p:nvPr/>
        </p:nvSpPr>
        <p:spPr>
          <a:xfrm rot="13549715">
            <a:off x="8120300" y="5774378"/>
            <a:ext cx="990600" cy="1323439"/>
          </a:xfrm>
          <a:prstGeom prst="rect">
            <a:avLst/>
          </a:prstGeom>
          <a:noFill/>
        </p:spPr>
        <p:txBody>
          <a:bodyPr wrap="square" rtlCol="0">
            <a:spAutoFit/>
          </a:bodyPr>
          <a:lstStyle/>
          <a:p>
            <a:r>
              <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sym typeface="Wingdings"/>
              </a:rPr>
              <a:t></a:t>
            </a:r>
            <a:endPar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endParaRPr>
          </a:p>
        </p:txBody>
      </p:sp>
    </p:spTree>
    <p:extLst>
      <p:ext uri="{BB962C8B-B14F-4D97-AF65-F5344CB8AC3E}">
        <p14:creationId xmlns:p14="http://schemas.microsoft.com/office/powerpoint/2010/main" val="512452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133600"/>
            <a:ext cx="7772400" cy="1362075"/>
          </a:xfrm>
        </p:spPr>
        <p:txBody>
          <a:bodyPr anchor="b" anchorCtr="0"/>
          <a:lstStyle>
            <a:lvl1pPr algn="r">
              <a:defRPr sz="3600" b="0" i="0" cap="all"/>
            </a:lvl1pPr>
          </a:lstStyle>
          <a:p>
            <a:r>
              <a:rPr lang="en-US" smtClean="0"/>
              <a:t>Click to edit Master title style</a:t>
            </a:r>
            <a:endParaRPr/>
          </a:p>
        </p:txBody>
      </p:sp>
      <p:sp>
        <p:nvSpPr>
          <p:cNvPr id="3" name="Text Placeholder 2"/>
          <p:cNvSpPr>
            <a:spLocks noGrp="1"/>
          </p:cNvSpPr>
          <p:nvPr>
            <p:ph type="body" idx="1"/>
          </p:nvPr>
        </p:nvSpPr>
        <p:spPr>
          <a:xfrm>
            <a:off x="722313" y="3505200"/>
            <a:ext cx="7772400" cy="901700"/>
          </a:xfrm>
        </p:spPr>
        <p:txBody>
          <a:bodyPr anchor="t" anchorCtr="0"/>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7" name="TextBox 6"/>
          <p:cNvSpPr txBox="1"/>
          <p:nvPr/>
        </p:nvSpPr>
        <p:spPr>
          <a:xfrm rot="2783796">
            <a:off x="6232" y="-270992"/>
            <a:ext cx="990600" cy="1323439"/>
          </a:xfrm>
          <a:prstGeom prst="rect">
            <a:avLst/>
          </a:prstGeom>
          <a:noFill/>
        </p:spPr>
        <p:txBody>
          <a:bodyPr wrap="square" rtlCol="0">
            <a:spAutoFit/>
          </a:bodyPr>
          <a:lstStyle/>
          <a:p>
            <a:r>
              <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sym typeface="Wingdings"/>
              </a:rPr>
              <a:t></a:t>
            </a:r>
            <a:endPar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endParaRPr>
          </a:p>
        </p:txBody>
      </p:sp>
    </p:spTree>
    <p:extLst>
      <p:ext uri="{BB962C8B-B14F-4D97-AF65-F5344CB8AC3E}">
        <p14:creationId xmlns:p14="http://schemas.microsoft.com/office/powerpoint/2010/main" val="29364990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133600" y="1600200"/>
            <a:ext cx="3200400" cy="45259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486400" y="1600200"/>
            <a:ext cx="3200400" cy="45259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24583097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133600" y="1515035"/>
            <a:ext cx="3200400" cy="639762"/>
          </a:xfrm>
        </p:spPr>
        <p:txBody>
          <a:bodyPr anchor="ctr" anchorCtr="0">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33600" y="2285999"/>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486400" y="1515035"/>
            <a:ext cx="3200400" cy="639762"/>
          </a:xfrm>
        </p:spPr>
        <p:txBody>
          <a:bodyPr anchor="ctr" anchorCtr="0">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86400" y="2285999"/>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8" name="Footer Placeholder 7"/>
          <p:cNvSpPr>
            <a:spLocks noGrp="1"/>
          </p:cNvSpPr>
          <p:nvPr>
            <p:ph type="ftr" sz="quarter" idx="11"/>
          </p:nvPr>
        </p:nvSpPr>
        <p:spPr/>
        <p:txBody>
          <a:bodyPr/>
          <a:lstStyle/>
          <a:p>
            <a:endParaRPr lang="en-GB">
              <a:solidFill>
                <a:srgbClr val="49345F"/>
              </a:solidFill>
            </a:endParaRPr>
          </a:p>
        </p:txBody>
      </p:sp>
      <p:sp>
        <p:nvSpPr>
          <p:cNvPr id="9" name="Slide Number Placeholder 8"/>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42453234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4" name="Footer Placeholder 3"/>
          <p:cNvSpPr>
            <a:spLocks noGrp="1"/>
          </p:cNvSpPr>
          <p:nvPr>
            <p:ph type="ftr" sz="quarter" idx="11"/>
          </p:nvPr>
        </p:nvSpPr>
        <p:spPr/>
        <p:txBody>
          <a:bodyPr/>
          <a:lstStyle/>
          <a:p>
            <a:endParaRPr lang="en-GB">
              <a:solidFill>
                <a:srgbClr val="49345F"/>
              </a:solidFill>
            </a:endParaRPr>
          </a:p>
        </p:txBody>
      </p:sp>
      <p:sp>
        <p:nvSpPr>
          <p:cNvPr id="5" name="Slide Number Placeholder 4"/>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33301740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3" name="Footer Placeholder 2"/>
          <p:cNvSpPr>
            <a:spLocks noGrp="1"/>
          </p:cNvSpPr>
          <p:nvPr>
            <p:ph type="ftr" sz="quarter" idx="11"/>
          </p:nvPr>
        </p:nvSpPr>
        <p:spPr/>
        <p:txBody>
          <a:bodyPr/>
          <a:lstStyle/>
          <a:p>
            <a:endParaRPr lang="en-GB">
              <a:solidFill>
                <a:srgbClr val="49345F"/>
              </a:solidFill>
            </a:endParaRPr>
          </a:p>
        </p:txBody>
      </p:sp>
      <p:sp>
        <p:nvSpPr>
          <p:cNvPr id="4" name="Slide Number Placeholder 3"/>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5" name="TextBox 4"/>
          <p:cNvSpPr txBox="1"/>
          <p:nvPr/>
        </p:nvSpPr>
        <p:spPr>
          <a:xfrm rot="13549715">
            <a:off x="8120300" y="5774378"/>
            <a:ext cx="990600" cy="1323439"/>
          </a:xfrm>
          <a:prstGeom prst="rect">
            <a:avLst/>
          </a:prstGeom>
          <a:noFill/>
        </p:spPr>
        <p:txBody>
          <a:bodyPr wrap="square" rtlCol="0">
            <a:spAutoFit/>
          </a:bodyPr>
          <a:lstStyle/>
          <a:p>
            <a:r>
              <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sym typeface="Wingdings 2"/>
              </a:rPr>
              <a:t></a:t>
            </a:r>
            <a:endPar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endParaRPr>
          </a:p>
        </p:txBody>
      </p:sp>
    </p:spTree>
    <p:extLst>
      <p:ext uri="{BB962C8B-B14F-4D97-AF65-F5344CB8AC3E}">
        <p14:creationId xmlns:p14="http://schemas.microsoft.com/office/powerpoint/2010/main" val="29570769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153" y="273050"/>
            <a:ext cx="2680447" cy="1162050"/>
          </a:xfrm>
        </p:spPr>
        <p:txBody>
          <a:bodyPr anchor="b"/>
          <a:lstStyle>
            <a:lvl1pPr algn="l">
              <a:defRPr sz="2400" b="0"/>
            </a:lvl1pPr>
          </a:lstStyle>
          <a:p>
            <a:r>
              <a:rPr lang="en-US" smtClean="0"/>
              <a:t>Click to edit Master title style</a:t>
            </a:r>
            <a:endParaRPr/>
          </a:p>
        </p:txBody>
      </p:sp>
      <p:sp>
        <p:nvSpPr>
          <p:cNvPr id="3" name="Content Placeholder 2"/>
          <p:cNvSpPr>
            <a:spLocks noGrp="1"/>
          </p:cNvSpPr>
          <p:nvPr>
            <p:ph idx="1"/>
          </p:nvPr>
        </p:nvSpPr>
        <p:spPr>
          <a:xfrm>
            <a:off x="3575049" y="914400"/>
            <a:ext cx="5338763" cy="4799013"/>
          </a:xfrm>
        </p:spPr>
        <p:txBody>
          <a:bodyPr>
            <a:normAutofit/>
          </a:bodyPr>
          <a:lstStyle>
            <a:lvl1pPr>
              <a:defRPr sz="2000"/>
            </a:lvl1pPr>
            <a:lvl2pPr>
              <a:defRPr sz="1800"/>
            </a:lvl2pPr>
            <a:lvl3pPr>
              <a:defRPr sz="1600">
                <a:solidFill>
                  <a:schemeClr val="tx2"/>
                </a:solidFill>
              </a:defRPr>
            </a:lvl3pPr>
            <a:lvl4pPr>
              <a:defRPr sz="1600">
                <a:solidFill>
                  <a:schemeClr val="accent1">
                    <a:lumMod val="50000"/>
                  </a:schemeClr>
                </a:solidFill>
              </a:defRPr>
            </a:lvl4pPr>
            <a:lvl5pPr>
              <a:defRPr sz="1600">
                <a:solidFill>
                  <a:schemeClr val="accent4">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15153" y="1905001"/>
            <a:ext cx="2223247" cy="4037012"/>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21341" y="6539753"/>
            <a:ext cx="1828800" cy="228600"/>
          </a:xfrm>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7647487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3575304" y="914400"/>
            <a:ext cx="5340096"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895344" y="1234440"/>
            <a:ext cx="4700016" cy="416052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9307060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1908810" y="4828310"/>
            <a:ext cx="6780213" cy="640080"/>
          </a:xfrm>
        </p:spPr>
        <p:txBody>
          <a:bodyPr anchor="b"/>
          <a:lstStyle>
            <a:lvl1pPr algn="r">
              <a:defRPr sz="2400" b="0"/>
            </a:lvl1pPr>
          </a:lstStyle>
          <a:p>
            <a:r>
              <a:rPr lang="en-US" smtClean="0"/>
              <a:t>Click to edit Master title style</a:t>
            </a:r>
            <a:endParaRPr/>
          </a:p>
        </p:txBody>
      </p:sp>
      <p:sp>
        <p:nvSpPr>
          <p:cNvPr id="4" name="Text Placeholder 3"/>
          <p:cNvSpPr>
            <a:spLocks noGrp="1"/>
          </p:cNvSpPr>
          <p:nvPr>
            <p:ph type="body" sz="half" idx="2"/>
          </p:nvPr>
        </p:nvSpPr>
        <p:spPr>
          <a:xfrm>
            <a:off x="1908811" y="5486400"/>
            <a:ext cx="6780212" cy="640358"/>
          </a:xfrm>
        </p:spPr>
        <p:txBody>
          <a:bodyPr/>
          <a:lstStyle>
            <a:lvl1pPr marL="0" indent="0" algn="r">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550863" y="685800"/>
            <a:ext cx="8138160" cy="38404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916623" y="1005840"/>
            <a:ext cx="7406640" cy="3200400"/>
          </a:xfrm>
          <a:solidFill>
            <a:schemeClr val="tx1"/>
          </a:solidFill>
          <a:effectLst>
            <a:innerShdw blurRad="152400">
              <a:schemeClr val="bg2">
                <a:lumMod val="25000"/>
              </a:schemeClr>
            </a:innerShdw>
            <a:softEdge rad="19050"/>
          </a:effectLst>
        </p:spPr>
        <p:txBody>
          <a:bodyPr>
            <a:normAutofit/>
          </a:bodyPr>
          <a:lstStyle>
            <a:lvl1pPr marL="0" indent="0">
              <a:buNone/>
              <a:defRPr sz="20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38444765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a:spLocks/>
          </p:cNvSpPr>
          <p:nvPr/>
        </p:nvSpPr>
        <p:spPr>
          <a:xfrm>
            <a:off x="3575304"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918204" y="1257300"/>
            <a:ext cx="1828800" cy="4114800"/>
          </a:xfrm>
          <a:solidFill>
            <a:schemeClr val="bg1"/>
          </a:solidFill>
          <a:effectLst>
            <a:innerShdw blurRad="152400">
              <a:schemeClr val="bg2">
                <a:lumMod val="25000"/>
              </a:schemeClr>
            </a:innerShdw>
            <a:softEdge rad="1905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a:spLocks/>
          </p:cNvSpPr>
          <p:nvPr/>
        </p:nvSpPr>
        <p:spPr>
          <a:xfrm>
            <a:off x="6400800"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2" name="Picture Placeholder 2"/>
          <p:cNvSpPr>
            <a:spLocks noGrp="1"/>
          </p:cNvSpPr>
          <p:nvPr>
            <p:ph type="pic" idx="13"/>
          </p:nvPr>
        </p:nvSpPr>
        <p:spPr>
          <a:xfrm>
            <a:off x="6743700" y="1257300"/>
            <a:ext cx="1828800" cy="4114800"/>
          </a:xfrm>
          <a:solidFill>
            <a:schemeClr val="bg1"/>
          </a:solidFill>
          <a:effectLst>
            <a:innerShdw blurRad="152400">
              <a:schemeClr val="bg2">
                <a:lumMod val="25000"/>
              </a:schemeClr>
            </a:innerShdw>
            <a:softEdge rad="1905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1118057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4/8/2020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 Pictures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Rectangle 12"/>
          <p:cNvSpPr/>
          <p:nvPr/>
        </p:nvSpPr>
        <p:spPr>
          <a:xfrm>
            <a:off x="3566160" y="34290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4" name="Picture Placeholder 2"/>
          <p:cNvSpPr>
            <a:spLocks noGrp="1"/>
          </p:cNvSpPr>
          <p:nvPr>
            <p:ph type="pic" idx="13"/>
          </p:nvPr>
        </p:nvSpPr>
        <p:spPr>
          <a:xfrm>
            <a:off x="3886200" y="37719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6956850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9" name="Rectangle 8"/>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42903342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9" name="Rectangle 8"/>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Rectangle 12"/>
          <p:cNvSpPr/>
          <p:nvPr/>
        </p:nvSpPr>
        <p:spPr>
          <a:xfrm>
            <a:off x="35814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4" name="Picture Placeholder 2"/>
          <p:cNvSpPr>
            <a:spLocks noGrp="1"/>
          </p:cNvSpPr>
          <p:nvPr>
            <p:ph type="pic" idx="15"/>
          </p:nvPr>
        </p:nvSpPr>
        <p:spPr>
          <a:xfrm>
            <a:off x="3924300" y="1261872"/>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5" name="Rectangle 14"/>
          <p:cNvSpPr/>
          <p:nvPr/>
        </p:nvSpPr>
        <p:spPr>
          <a:xfrm>
            <a:off x="64008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6" name="Picture Placeholder 2"/>
          <p:cNvSpPr>
            <a:spLocks noGrp="1"/>
          </p:cNvSpPr>
          <p:nvPr>
            <p:ph type="pic" idx="16"/>
          </p:nvPr>
        </p:nvSpPr>
        <p:spPr>
          <a:xfrm>
            <a:off x="6742113" y="1261872"/>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6774214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33156330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4" y="699247"/>
            <a:ext cx="1667435" cy="501416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199" y="699247"/>
            <a:ext cx="6037729" cy="50141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4/8/2020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59793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4/8/2020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4/8/2020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4/8/2020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62B1B13E-D5AF-485E-81A1-82A140076526}" type="datetime4">
              <a:rPr lang="en-US" smtClean="0">
                <a:solidFill>
                  <a:srgbClr val="FF388C">
                    <a:lumMod val="60000"/>
                    <a:lumOff val="40000"/>
                  </a:srgbClr>
                </a:solidFill>
              </a:rPr>
              <a:pPr/>
              <a:t>April 8, 2020</a:t>
            </a:fld>
            <a:endParaRPr lang="en-US" dirty="0">
              <a:solidFill>
                <a:srgbClr val="FF388C">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FF388C">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2754ED01-E2A0-4C1E-8E21-014B99041579}" type="slidenum">
              <a:rPr lang="en-US" smtClean="0">
                <a:solidFill>
                  <a:srgbClr val="FF388C">
                    <a:lumMod val="60000"/>
                    <a:lumOff val="40000"/>
                  </a:srgbClr>
                </a:solidFill>
              </a:rPr>
              <a:pPr/>
              <a:t>‹#›</a:t>
            </a:fld>
            <a:endParaRPr lang="en-US" dirty="0">
              <a:solidFill>
                <a:srgbClr val="FF388C">
                  <a:lumMod val="60000"/>
                  <a:lumOff val="40000"/>
                </a:srgbClr>
              </a:solidFill>
            </a:endParaRPr>
          </a:p>
        </p:txBody>
      </p:sp>
    </p:spTree>
    <p:extLst>
      <p:ext uri="{BB962C8B-B14F-4D97-AF65-F5344CB8AC3E}">
        <p14:creationId xmlns:p14="http://schemas.microsoft.com/office/powerpoint/2010/main" val="12405440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274638"/>
            <a:ext cx="81534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2133600" y="1600200"/>
            <a:ext cx="6553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21341" y="6539753"/>
            <a:ext cx="1828800" cy="228600"/>
          </a:xfrm>
          <a:prstGeom prst="rect">
            <a:avLst/>
          </a:prstGeom>
        </p:spPr>
        <p:txBody>
          <a:bodyPr vert="horz" lIns="0" tIns="45720" rIns="91440" bIns="45720" rtlCol="0" anchor="ctr"/>
          <a:lstStyle>
            <a:lvl1pPr algn="l">
              <a:defRPr sz="1100">
                <a:solidFill>
                  <a:schemeClr val="tx1"/>
                </a:solidFill>
              </a:defRPr>
            </a:lvl1pPr>
          </a:lstStyle>
          <a:p>
            <a:fld id="{5A75B18C-B8EF-422F-9F72-FF9B628C81D0}" type="datetimeFigureOut">
              <a:rPr lang="en-US" smtClean="0">
                <a:solidFill>
                  <a:srgbClr val="49345F"/>
                </a:solidFill>
              </a:rPr>
              <a:pPr/>
              <a:t>4/8/2020</a:t>
            </a:fld>
            <a:endParaRPr lang="en-GB">
              <a:solidFill>
                <a:srgbClr val="49345F"/>
              </a:solidFill>
            </a:endParaRPr>
          </a:p>
        </p:txBody>
      </p:sp>
      <p:sp>
        <p:nvSpPr>
          <p:cNvPr id="5" name="Footer Placeholder 4"/>
          <p:cNvSpPr>
            <a:spLocks noGrp="1"/>
          </p:cNvSpPr>
          <p:nvPr>
            <p:ph type="ftr" sz="quarter" idx="3"/>
          </p:nvPr>
        </p:nvSpPr>
        <p:spPr>
          <a:xfrm>
            <a:off x="4343400" y="6539753"/>
            <a:ext cx="3657600" cy="228600"/>
          </a:xfrm>
          <a:prstGeom prst="rect">
            <a:avLst/>
          </a:prstGeom>
        </p:spPr>
        <p:txBody>
          <a:bodyPr vert="horz" lIns="91440" tIns="45720" rIns="0" bIns="45720" rtlCol="0" anchor="ctr"/>
          <a:lstStyle>
            <a:lvl1pPr algn="r">
              <a:defRPr sz="1100">
                <a:solidFill>
                  <a:schemeClr val="tx1"/>
                </a:solidFill>
              </a:defRPr>
            </a:lvl1pPr>
          </a:lstStyle>
          <a:p>
            <a:endParaRPr lang="en-GB">
              <a:solidFill>
                <a:srgbClr val="49345F"/>
              </a:solidFill>
            </a:endParaRPr>
          </a:p>
        </p:txBody>
      </p:sp>
      <p:sp>
        <p:nvSpPr>
          <p:cNvPr id="6" name="Slide Number Placeholder 5"/>
          <p:cNvSpPr>
            <a:spLocks noGrp="1"/>
          </p:cNvSpPr>
          <p:nvPr>
            <p:ph type="sldNum" sz="quarter" idx="4"/>
          </p:nvPr>
        </p:nvSpPr>
        <p:spPr>
          <a:xfrm>
            <a:off x="8077200" y="6539753"/>
            <a:ext cx="609600" cy="228600"/>
          </a:xfrm>
          <a:prstGeom prst="rect">
            <a:avLst/>
          </a:prstGeom>
        </p:spPr>
        <p:txBody>
          <a:bodyPr vert="horz" lIns="91440" tIns="45720" rIns="0" bIns="45720" rtlCol="0" anchor="ctr"/>
          <a:lstStyle>
            <a:lvl1pPr algn="r">
              <a:defRPr sz="1100">
                <a:solidFill>
                  <a:schemeClr val="tx1"/>
                </a:solidFill>
              </a:defRPr>
            </a:lvl1p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306002264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p:titleStyle>
    <p:bodyStyle>
      <a:lvl1pPr marL="457200" indent="-457200" algn="l" defTabSz="914400" rtl="0" eaLnBrk="1" latinLnBrk="0" hangingPunct="1">
        <a:spcBef>
          <a:spcPts val="1500"/>
        </a:spcBef>
        <a:buFont typeface="Wingdings" pitchFamily="2" charset="2"/>
        <a:buChar char=""/>
        <a:defRPr sz="2000" kern="1200">
          <a:solidFill>
            <a:schemeClr val="tx1"/>
          </a:solidFill>
          <a:latin typeface="+mn-lt"/>
          <a:ea typeface="+mn-ea"/>
          <a:cs typeface="+mn-cs"/>
        </a:defRPr>
      </a:lvl1pPr>
      <a:lvl2pPr marL="914400" indent="-457200" algn="l" defTabSz="914400" rtl="0" eaLnBrk="1" latinLnBrk="0" hangingPunct="1">
        <a:spcBef>
          <a:spcPts val="1500"/>
        </a:spcBef>
        <a:buFont typeface="Century" pitchFamily="18" charset="0"/>
        <a:buChar char="…"/>
        <a:defRPr sz="1800" kern="1200">
          <a:solidFill>
            <a:schemeClr val="tx1"/>
          </a:solidFill>
          <a:latin typeface="+mn-lt"/>
          <a:ea typeface="+mn-ea"/>
          <a:cs typeface="+mn-cs"/>
        </a:defRPr>
      </a:lvl2pPr>
      <a:lvl3pPr marL="1371600" indent="-457200" algn="l" defTabSz="914400" rtl="0" eaLnBrk="1" latinLnBrk="0" hangingPunct="1">
        <a:spcBef>
          <a:spcPts val="1500"/>
        </a:spcBef>
        <a:buFont typeface="Wingdings" pitchFamily="2" charset="2"/>
        <a:buChar char=""/>
        <a:defRPr sz="1600" kern="1200">
          <a:solidFill>
            <a:schemeClr val="tx1"/>
          </a:solidFill>
          <a:latin typeface="+mn-lt"/>
          <a:ea typeface="+mn-ea"/>
          <a:cs typeface="+mn-cs"/>
        </a:defRPr>
      </a:lvl3pPr>
      <a:lvl4pPr marL="1600200" indent="-457200" algn="l" defTabSz="914400" rtl="0" eaLnBrk="1" latinLnBrk="0" hangingPunct="1">
        <a:spcBef>
          <a:spcPts val="1500"/>
        </a:spcBef>
        <a:buFont typeface="Century" pitchFamily="18" charset="0"/>
        <a:buChar char="…"/>
        <a:defRPr sz="1600" kern="1200">
          <a:solidFill>
            <a:schemeClr val="tx1"/>
          </a:solidFill>
          <a:effectLst/>
          <a:latin typeface="+mn-lt"/>
          <a:ea typeface="+mn-ea"/>
          <a:cs typeface="+mn-cs"/>
        </a:defRPr>
      </a:lvl4pPr>
      <a:lvl5pPr marL="1828800" indent="-457200" algn="l" defTabSz="914400" rtl="0" eaLnBrk="1" latinLnBrk="0" hangingPunct="1">
        <a:spcBef>
          <a:spcPts val="1500"/>
        </a:spcBef>
        <a:buFont typeface="Wingdings" pitchFamily="2" charset="2"/>
        <a:buChar char="Ï"/>
        <a:defRPr sz="1600" kern="1200">
          <a:solidFill>
            <a:schemeClr val="tx1"/>
          </a:solidFill>
          <a:effectLst/>
          <a:latin typeface="+mn-lt"/>
          <a:ea typeface="+mn-ea"/>
          <a:cs typeface="+mn-cs"/>
        </a:defRPr>
      </a:lvl5pPr>
      <a:lvl6pPr marL="2057400" indent="-457200" algn="l" defTabSz="914400" rtl="0" eaLnBrk="1" latinLnBrk="0" hangingPunct="1">
        <a:spcBef>
          <a:spcPts val="1500"/>
        </a:spcBef>
        <a:buFont typeface="Century" pitchFamily="18" charset="0"/>
        <a:buChar char="…"/>
        <a:defRPr sz="1600" kern="1200">
          <a:solidFill>
            <a:schemeClr val="tx1"/>
          </a:solidFill>
          <a:latin typeface="+mn-lt"/>
          <a:ea typeface="+mn-ea"/>
          <a:cs typeface="+mn-cs"/>
        </a:defRPr>
      </a:lvl6pPr>
      <a:lvl7pPr marL="2286000" indent="-457200" algn="l" defTabSz="914400" rtl="0" eaLnBrk="1" latinLnBrk="0" hangingPunct="1">
        <a:spcBef>
          <a:spcPts val="1500"/>
        </a:spcBef>
        <a:buFont typeface="Wingdings" pitchFamily="2" charset="2"/>
        <a:buChar char=""/>
        <a:defRPr sz="1600" kern="1200" baseline="0">
          <a:solidFill>
            <a:schemeClr val="tx1"/>
          </a:solidFill>
          <a:latin typeface="+mn-lt"/>
          <a:ea typeface="+mn-ea"/>
          <a:cs typeface="+mn-cs"/>
        </a:defRPr>
      </a:lvl7pPr>
      <a:lvl8pPr marL="2514600" indent="-457200" algn="l" defTabSz="914400" rtl="0" eaLnBrk="1" latinLnBrk="0" hangingPunct="1">
        <a:spcBef>
          <a:spcPts val="1500"/>
        </a:spcBef>
        <a:buFont typeface="Century" pitchFamily="18" charset="0"/>
        <a:buChar char="…"/>
        <a:defRPr sz="1600" kern="1200" baseline="0">
          <a:solidFill>
            <a:schemeClr val="tx1"/>
          </a:solidFill>
          <a:latin typeface="+mn-lt"/>
          <a:ea typeface="+mn-ea"/>
          <a:cs typeface="+mn-cs"/>
        </a:defRPr>
      </a:lvl8pPr>
      <a:lvl9pPr marL="2743200" indent="-457200" algn="l" defTabSz="914400" rtl="0" eaLnBrk="1" latinLnBrk="0" hangingPunct="1">
        <a:spcBef>
          <a:spcPts val="1500"/>
        </a:spcBef>
        <a:buFont typeface="Wingdings" pitchFamily="2" charset="2"/>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274638"/>
            <a:ext cx="81534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2133600" y="1600200"/>
            <a:ext cx="6553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21341" y="6539753"/>
            <a:ext cx="1828800" cy="228600"/>
          </a:xfrm>
          <a:prstGeom prst="rect">
            <a:avLst/>
          </a:prstGeom>
        </p:spPr>
        <p:txBody>
          <a:bodyPr vert="horz" lIns="0" tIns="45720" rIns="91440" bIns="45720" rtlCol="0" anchor="ctr"/>
          <a:lstStyle>
            <a:lvl1pPr algn="l">
              <a:defRPr sz="1100">
                <a:solidFill>
                  <a:schemeClr val="tx1"/>
                </a:solidFill>
              </a:defRPr>
            </a:lvl1pPr>
          </a:lstStyle>
          <a:p>
            <a:fld id="{5A75B18C-B8EF-422F-9F72-FF9B628C81D0}" type="datetimeFigureOut">
              <a:rPr lang="en-US" smtClean="0">
                <a:solidFill>
                  <a:srgbClr val="49345F"/>
                </a:solidFill>
              </a:rPr>
              <a:pPr/>
              <a:t>4/8/2020</a:t>
            </a:fld>
            <a:endParaRPr lang="en-GB">
              <a:solidFill>
                <a:srgbClr val="49345F"/>
              </a:solidFill>
            </a:endParaRPr>
          </a:p>
        </p:txBody>
      </p:sp>
      <p:sp>
        <p:nvSpPr>
          <p:cNvPr id="5" name="Footer Placeholder 4"/>
          <p:cNvSpPr>
            <a:spLocks noGrp="1"/>
          </p:cNvSpPr>
          <p:nvPr>
            <p:ph type="ftr" sz="quarter" idx="3"/>
          </p:nvPr>
        </p:nvSpPr>
        <p:spPr>
          <a:xfrm>
            <a:off x="4343400" y="6539753"/>
            <a:ext cx="3657600" cy="228600"/>
          </a:xfrm>
          <a:prstGeom prst="rect">
            <a:avLst/>
          </a:prstGeom>
        </p:spPr>
        <p:txBody>
          <a:bodyPr vert="horz" lIns="91440" tIns="45720" rIns="0" bIns="45720" rtlCol="0" anchor="ctr"/>
          <a:lstStyle>
            <a:lvl1pPr algn="r">
              <a:defRPr sz="1100">
                <a:solidFill>
                  <a:schemeClr val="tx1"/>
                </a:solidFill>
              </a:defRPr>
            </a:lvl1pPr>
          </a:lstStyle>
          <a:p>
            <a:endParaRPr lang="en-GB">
              <a:solidFill>
                <a:srgbClr val="49345F"/>
              </a:solidFill>
            </a:endParaRPr>
          </a:p>
        </p:txBody>
      </p:sp>
      <p:sp>
        <p:nvSpPr>
          <p:cNvPr id="6" name="Slide Number Placeholder 5"/>
          <p:cNvSpPr>
            <a:spLocks noGrp="1"/>
          </p:cNvSpPr>
          <p:nvPr>
            <p:ph type="sldNum" sz="quarter" idx="4"/>
          </p:nvPr>
        </p:nvSpPr>
        <p:spPr>
          <a:xfrm>
            <a:off x="8077200" y="6539753"/>
            <a:ext cx="609600" cy="228600"/>
          </a:xfrm>
          <a:prstGeom prst="rect">
            <a:avLst/>
          </a:prstGeom>
        </p:spPr>
        <p:txBody>
          <a:bodyPr vert="horz" lIns="91440" tIns="45720" rIns="0" bIns="45720" rtlCol="0" anchor="ctr"/>
          <a:lstStyle>
            <a:lvl1pPr algn="r">
              <a:defRPr sz="1100">
                <a:solidFill>
                  <a:schemeClr val="tx1"/>
                </a:solidFill>
              </a:defRPr>
            </a:lvl1p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4090620659"/>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p:titleStyle>
    <p:bodyStyle>
      <a:lvl1pPr marL="457200" indent="-457200" algn="l" defTabSz="914400" rtl="0" eaLnBrk="1" latinLnBrk="0" hangingPunct="1">
        <a:spcBef>
          <a:spcPts val="1500"/>
        </a:spcBef>
        <a:buFont typeface="Wingdings" pitchFamily="2" charset="2"/>
        <a:buChar char=""/>
        <a:defRPr sz="2000" kern="1200">
          <a:solidFill>
            <a:schemeClr val="tx1"/>
          </a:solidFill>
          <a:latin typeface="+mn-lt"/>
          <a:ea typeface="+mn-ea"/>
          <a:cs typeface="+mn-cs"/>
        </a:defRPr>
      </a:lvl1pPr>
      <a:lvl2pPr marL="914400" indent="-457200" algn="l" defTabSz="914400" rtl="0" eaLnBrk="1" latinLnBrk="0" hangingPunct="1">
        <a:spcBef>
          <a:spcPts val="1500"/>
        </a:spcBef>
        <a:buFont typeface="Century" pitchFamily="18" charset="0"/>
        <a:buChar char="…"/>
        <a:defRPr sz="1800" kern="1200">
          <a:solidFill>
            <a:schemeClr val="tx1"/>
          </a:solidFill>
          <a:latin typeface="+mn-lt"/>
          <a:ea typeface="+mn-ea"/>
          <a:cs typeface="+mn-cs"/>
        </a:defRPr>
      </a:lvl2pPr>
      <a:lvl3pPr marL="1371600" indent="-457200" algn="l" defTabSz="914400" rtl="0" eaLnBrk="1" latinLnBrk="0" hangingPunct="1">
        <a:spcBef>
          <a:spcPts val="1500"/>
        </a:spcBef>
        <a:buFont typeface="Wingdings" pitchFamily="2" charset="2"/>
        <a:buChar char=""/>
        <a:defRPr sz="1600" kern="1200">
          <a:solidFill>
            <a:schemeClr val="tx1"/>
          </a:solidFill>
          <a:latin typeface="+mn-lt"/>
          <a:ea typeface="+mn-ea"/>
          <a:cs typeface="+mn-cs"/>
        </a:defRPr>
      </a:lvl3pPr>
      <a:lvl4pPr marL="1600200" indent="-457200" algn="l" defTabSz="914400" rtl="0" eaLnBrk="1" latinLnBrk="0" hangingPunct="1">
        <a:spcBef>
          <a:spcPts val="1500"/>
        </a:spcBef>
        <a:buFont typeface="Century" pitchFamily="18" charset="0"/>
        <a:buChar char="…"/>
        <a:defRPr sz="1600" kern="1200">
          <a:solidFill>
            <a:schemeClr val="tx1"/>
          </a:solidFill>
          <a:effectLst/>
          <a:latin typeface="+mn-lt"/>
          <a:ea typeface="+mn-ea"/>
          <a:cs typeface="+mn-cs"/>
        </a:defRPr>
      </a:lvl4pPr>
      <a:lvl5pPr marL="1828800" indent="-457200" algn="l" defTabSz="914400" rtl="0" eaLnBrk="1" latinLnBrk="0" hangingPunct="1">
        <a:spcBef>
          <a:spcPts val="1500"/>
        </a:spcBef>
        <a:buFont typeface="Wingdings" pitchFamily="2" charset="2"/>
        <a:buChar char="Ï"/>
        <a:defRPr sz="1600" kern="1200">
          <a:solidFill>
            <a:schemeClr val="tx1"/>
          </a:solidFill>
          <a:effectLst/>
          <a:latin typeface="+mn-lt"/>
          <a:ea typeface="+mn-ea"/>
          <a:cs typeface="+mn-cs"/>
        </a:defRPr>
      </a:lvl5pPr>
      <a:lvl6pPr marL="2057400" indent="-457200" algn="l" defTabSz="914400" rtl="0" eaLnBrk="1" latinLnBrk="0" hangingPunct="1">
        <a:spcBef>
          <a:spcPts val="1500"/>
        </a:spcBef>
        <a:buFont typeface="Century" pitchFamily="18" charset="0"/>
        <a:buChar char="…"/>
        <a:defRPr sz="1600" kern="1200">
          <a:solidFill>
            <a:schemeClr val="tx1"/>
          </a:solidFill>
          <a:latin typeface="+mn-lt"/>
          <a:ea typeface="+mn-ea"/>
          <a:cs typeface="+mn-cs"/>
        </a:defRPr>
      </a:lvl6pPr>
      <a:lvl7pPr marL="2286000" indent="-457200" algn="l" defTabSz="914400" rtl="0" eaLnBrk="1" latinLnBrk="0" hangingPunct="1">
        <a:spcBef>
          <a:spcPts val="1500"/>
        </a:spcBef>
        <a:buFont typeface="Wingdings" pitchFamily="2" charset="2"/>
        <a:buChar char=""/>
        <a:defRPr sz="1600" kern="1200" baseline="0">
          <a:solidFill>
            <a:schemeClr val="tx1"/>
          </a:solidFill>
          <a:latin typeface="+mn-lt"/>
          <a:ea typeface="+mn-ea"/>
          <a:cs typeface="+mn-cs"/>
        </a:defRPr>
      </a:lvl7pPr>
      <a:lvl8pPr marL="2514600" indent="-457200" algn="l" defTabSz="914400" rtl="0" eaLnBrk="1" latinLnBrk="0" hangingPunct="1">
        <a:spcBef>
          <a:spcPts val="1500"/>
        </a:spcBef>
        <a:buFont typeface="Century" pitchFamily="18" charset="0"/>
        <a:buChar char="…"/>
        <a:defRPr sz="1600" kern="1200" baseline="0">
          <a:solidFill>
            <a:schemeClr val="tx1"/>
          </a:solidFill>
          <a:latin typeface="+mn-lt"/>
          <a:ea typeface="+mn-ea"/>
          <a:cs typeface="+mn-cs"/>
        </a:defRPr>
      </a:lvl8pPr>
      <a:lvl9pPr marL="2743200" indent="-457200" algn="l" defTabSz="914400" rtl="0" eaLnBrk="1" latinLnBrk="0" hangingPunct="1">
        <a:spcBef>
          <a:spcPts val="1500"/>
        </a:spcBef>
        <a:buFont typeface="Wingdings" pitchFamily="2" charset="2"/>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424097"/>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11626" name="Picture 5" descr="BESM7"/>
          <p:cNvPicPr>
            <a:picLocks noChangeAspect="1" noChangeArrowheads="1"/>
          </p:cNvPicPr>
          <p:nvPr/>
        </p:nvPicPr>
        <p:blipFill>
          <a:blip r:embed="rId3">
            <a:grayscl/>
            <a:biLevel thresh="50000"/>
          </a:blip>
          <a:srcRect/>
          <a:stretch>
            <a:fillRect/>
          </a:stretch>
        </p:blipFill>
        <p:spPr bwMode="auto">
          <a:xfrm>
            <a:off x="1295400" y="1066800"/>
            <a:ext cx="6248400" cy="5081588"/>
          </a:xfrm>
          <a:prstGeom prst="rect">
            <a:avLst/>
          </a:prstGeom>
          <a:noFill/>
          <a:ln w="57150" cmpd="thickThin">
            <a:noFill/>
            <a:miter lim="800000"/>
            <a:headEnd/>
            <a:tailEnd/>
          </a:ln>
        </p:spPr>
      </p:pic>
    </p:spTree>
    <p:extLst>
      <p:ext uri="{BB962C8B-B14F-4D97-AF65-F5344CB8AC3E}">
        <p14:creationId xmlns:p14="http://schemas.microsoft.com/office/powerpoint/2010/main" val="3524936830"/>
      </p:ext>
    </p:extLst>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5800" y="1600200"/>
            <a:ext cx="6553200" cy="3693319"/>
          </a:xfrm>
          <a:prstGeom prst="rect">
            <a:avLst/>
          </a:prstGeom>
        </p:spPr>
        <p:txBody>
          <a:bodyPr wrap="square">
            <a:spAutoFit/>
          </a:bodyPr>
          <a:lstStyle/>
          <a:p>
            <a:pPr algn="just" rtl="1"/>
            <a:r>
              <a:rPr lang="fa-IR" dirty="0"/>
              <a:t>ترکیب واحدهای تجاری مستلزم ادغام مالکیت دو یا چند واحد تجاری است. ترکیب واحدهای تجاری می تواند اصطلاحا به شکل ترکیب دوستانه یا ترکیب غیردوستانه انجام پذیرد. در ترکیب دوستانه مدیران شرکت های ترکیب شونده درباره موضوع و شرایط تجاری به توافق رسیده و مصوبه مجمع عمومی صاحبان سهام را اخذ می کنند. غالبا در چنین ترکیب هایی مبادله صرفا مستلزم معاوضه دارایی ها یا سهام دارای حق رای است. در ترکیب غیردوستانه توافق در سطح مدیریت امکان پذیر نیست و موضوع از طریق توافق سهامداران شرکت ترکیب شونده و از طریق مناقصه امکان پذیر می گردد</a:t>
            </a:r>
            <a:r>
              <a:rPr lang="fa-IR" dirty="0" smtClean="0"/>
              <a:t>.</a:t>
            </a:r>
          </a:p>
          <a:p>
            <a:pPr algn="just" rtl="1"/>
            <a:endParaRPr lang="fa-IR" dirty="0"/>
          </a:p>
          <a:p>
            <a:pPr algn="just" rtl="1"/>
            <a:endParaRPr lang="en-US" dirty="0"/>
          </a:p>
          <a:p>
            <a:pPr algn="just" rtl="1"/>
            <a:r>
              <a:rPr lang="fa-IR" b="1" dirty="0"/>
              <a:t>نکته 5 ) </a:t>
            </a:r>
            <a:r>
              <a:rPr lang="fa-IR" dirty="0"/>
              <a:t>ترکیب واحدهای تجاری ممکن است به وسیله تحصیل دارایی ها یا سهام دارای حق رای واحد تجاری دیگر انجام شود.</a:t>
            </a:r>
            <a:endParaRPr lang="en-US" dirty="0"/>
          </a:p>
        </p:txBody>
      </p:sp>
    </p:spTree>
    <p:extLst>
      <p:ext uri="{BB962C8B-B14F-4D97-AF65-F5344CB8AC3E}">
        <p14:creationId xmlns:p14="http://schemas.microsoft.com/office/powerpoint/2010/main" val="213823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3678" y="685800"/>
            <a:ext cx="6705600" cy="4801314"/>
          </a:xfrm>
          <a:prstGeom prst="rect">
            <a:avLst/>
          </a:prstGeom>
        </p:spPr>
        <p:txBody>
          <a:bodyPr wrap="square">
            <a:spAutoFit/>
          </a:bodyPr>
          <a:lstStyle/>
          <a:p>
            <a:pPr algn="just" rtl="1"/>
            <a:r>
              <a:rPr lang="fa-IR" b="1" dirty="0"/>
              <a:t>مثال1 :</a:t>
            </a:r>
            <a:endParaRPr lang="en-US" dirty="0"/>
          </a:p>
          <a:p>
            <a:pPr algn="just" rtl="1"/>
            <a:r>
              <a:rPr lang="fa-IR" b="1" dirty="0"/>
              <a:t>موجودیت قانونی موسسه سرمایه پذیر (ترکیب شونده) در کدام حالت منحل شده و از بین خواهد رفت؟</a:t>
            </a:r>
            <a:endParaRPr lang="en-US" dirty="0"/>
          </a:p>
          <a:p>
            <a:pPr marL="342900" lvl="0" indent="-342900" algn="just" rtl="1">
              <a:buFont typeface="+mj-lt"/>
              <a:buAutoNum type="arabicPeriod"/>
            </a:pPr>
            <a:r>
              <a:rPr lang="ar-SA" b="1" dirty="0"/>
              <a:t>جذب</a:t>
            </a:r>
            <a:endParaRPr lang="en-US" dirty="0"/>
          </a:p>
          <a:p>
            <a:pPr marL="342900" lvl="0" indent="-342900" algn="just" rtl="1">
              <a:buFont typeface="+mj-lt"/>
              <a:buAutoNum type="arabicPeriod"/>
            </a:pPr>
            <a:r>
              <a:rPr lang="ar-SA" b="1" dirty="0"/>
              <a:t>روش تجمع منافع</a:t>
            </a:r>
            <a:endParaRPr lang="en-US" dirty="0"/>
          </a:p>
          <a:p>
            <a:pPr marL="342900" lvl="0" indent="-342900" algn="just" rtl="1">
              <a:buFont typeface="+mj-lt"/>
              <a:buAutoNum type="arabicPeriod"/>
            </a:pPr>
            <a:r>
              <a:rPr lang="ar-SA" b="1" dirty="0"/>
              <a:t>تحصیل دارایی ها</a:t>
            </a:r>
            <a:endParaRPr lang="en-US" dirty="0"/>
          </a:p>
          <a:p>
            <a:pPr marL="342900" lvl="0" indent="-342900" algn="just" rtl="1">
              <a:buFont typeface="+mj-lt"/>
              <a:buAutoNum type="arabicPeriod"/>
            </a:pPr>
            <a:r>
              <a:rPr lang="ar-SA" b="1" dirty="0"/>
              <a:t>تحصیل سهام </a:t>
            </a:r>
            <a:r>
              <a:rPr lang="ar-SA" b="1" dirty="0" smtClean="0"/>
              <a:t>عادی</a:t>
            </a:r>
            <a:endParaRPr lang="fa-IR" b="1" dirty="0" smtClean="0"/>
          </a:p>
          <a:p>
            <a:pPr lvl="0" algn="just" rtl="1"/>
            <a:endParaRPr lang="en-US" dirty="0"/>
          </a:p>
          <a:p>
            <a:pPr algn="just" rtl="1"/>
            <a:r>
              <a:rPr lang="fa-IR" b="1" dirty="0"/>
              <a:t> </a:t>
            </a:r>
            <a:endParaRPr lang="en-US" dirty="0"/>
          </a:p>
          <a:p>
            <a:pPr algn="just" rtl="1"/>
            <a:r>
              <a:rPr lang="fa-IR" b="1" dirty="0"/>
              <a:t>مثال 2 :</a:t>
            </a:r>
            <a:endParaRPr lang="en-US" dirty="0"/>
          </a:p>
          <a:p>
            <a:pPr algn="just" rtl="1"/>
            <a:r>
              <a:rPr lang="fa-IR" b="1" dirty="0"/>
              <a:t>در چه حالتی شرکت سرمایه پذیر شخصیت قانونی خود را حفظ می کند و به فعالیت خود ادامه میدهد و صورتهای مالی را نیز به صورت جداگانه تهیه خواهد کرد؟</a:t>
            </a:r>
            <a:endParaRPr lang="en-US" dirty="0"/>
          </a:p>
          <a:p>
            <a:pPr marL="342900" lvl="0" indent="-342900" algn="just" rtl="1">
              <a:buFont typeface="+mj-lt"/>
              <a:buAutoNum type="arabicPeriod"/>
            </a:pPr>
            <a:r>
              <a:rPr lang="ar-SA" b="1" dirty="0"/>
              <a:t>جذب</a:t>
            </a:r>
            <a:endParaRPr lang="en-US" dirty="0"/>
          </a:p>
          <a:p>
            <a:pPr marL="342900" lvl="0" indent="-342900" algn="just" rtl="1">
              <a:buFont typeface="+mj-lt"/>
              <a:buAutoNum type="arabicPeriod"/>
            </a:pPr>
            <a:r>
              <a:rPr lang="ar-SA" b="1" dirty="0"/>
              <a:t>روش خرید</a:t>
            </a:r>
            <a:endParaRPr lang="en-US" dirty="0"/>
          </a:p>
          <a:p>
            <a:pPr marL="342900" lvl="0" indent="-342900" algn="just" rtl="1">
              <a:buFont typeface="+mj-lt"/>
              <a:buAutoNum type="arabicPeriod"/>
            </a:pPr>
            <a:r>
              <a:rPr lang="ar-SA" b="1" dirty="0"/>
              <a:t>روش تجمع منافع</a:t>
            </a:r>
            <a:endParaRPr lang="en-US" dirty="0"/>
          </a:p>
          <a:p>
            <a:pPr marL="342900" lvl="0" indent="-342900" algn="just" rtl="1">
              <a:buFont typeface="+mj-lt"/>
              <a:buAutoNum type="arabicPeriod"/>
            </a:pPr>
            <a:r>
              <a:rPr lang="ar-SA" b="1" dirty="0"/>
              <a:t>تحصیل سهام </a:t>
            </a:r>
            <a:r>
              <a:rPr lang="ar-SA" b="1" dirty="0" smtClean="0"/>
              <a:t>عادی</a:t>
            </a:r>
            <a:endParaRPr lang="en-US" dirty="0"/>
          </a:p>
        </p:txBody>
      </p:sp>
      <p:pic>
        <p:nvPicPr>
          <p:cNvPr id="15" name="Picture 3" descr="C:\Documents and Settings\Computer Javad\Desktop\surreyrealtor-app-icon1.png">
            <a:hlinkClick r:id="rId2" action="ppaction://hlinksldjump"/>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033" b="-9033"/>
          <a:stretch/>
        </p:blipFill>
        <p:spPr bwMode="auto">
          <a:xfrm>
            <a:off x="609600" y="6041050"/>
            <a:ext cx="486441" cy="584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39420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62000" y="914400"/>
            <a:ext cx="6629400" cy="4524315"/>
          </a:xfrm>
          <a:prstGeom prst="rect">
            <a:avLst/>
          </a:prstGeom>
        </p:spPr>
        <p:txBody>
          <a:bodyPr wrap="square">
            <a:spAutoFit/>
          </a:bodyPr>
          <a:lstStyle/>
          <a:p>
            <a:pPr algn="just" rtl="1"/>
            <a:r>
              <a:rPr lang="fa-IR" b="1" dirty="0"/>
              <a:t>حسابداری ترکیب های تجاری</a:t>
            </a:r>
            <a:endParaRPr lang="en-US" dirty="0"/>
          </a:p>
          <a:p>
            <a:pPr algn="just" rtl="1"/>
            <a:r>
              <a:rPr lang="fa-IR" dirty="0"/>
              <a:t>برای حسابداری ترکیب های تجاری دو روش خرید و اتحاد منافع وجود دارد. بر طبق استاندارد حسابداری 19 ایران تحت عنوان " ترکیب های تجاری" از تاریخ 1/1/ 1385  کلیه عملیات حسابداری ترکیب های تجاری باید به روش خرید انجام پذیرد.</a:t>
            </a:r>
            <a:endParaRPr lang="en-US" dirty="0"/>
          </a:p>
          <a:p>
            <a:pPr algn="just" rtl="1"/>
            <a:r>
              <a:rPr lang="fa-IR" dirty="0"/>
              <a:t> </a:t>
            </a:r>
            <a:endParaRPr lang="en-US" dirty="0"/>
          </a:p>
          <a:p>
            <a:pPr algn="just" rtl="1"/>
            <a:r>
              <a:rPr lang="fa-IR" b="1" dirty="0"/>
              <a:t>روش اتحاد منافع</a:t>
            </a:r>
            <a:endParaRPr lang="en-US" dirty="0"/>
          </a:p>
          <a:p>
            <a:pPr algn="just" rtl="1"/>
            <a:r>
              <a:rPr lang="fa-IR" dirty="0"/>
              <a:t>روش اتحاد منافع صرفا هنگامی برای ترکیب های تجاری مناسب است که تداوم مالکیت وجود داشته باشد و به عبارتی مالکین واحدهای تجاری ترکیب شونده به مالکیت خود به عنوان مالکین شرکت حاصل از ترکیب ادامه دهند. </a:t>
            </a:r>
            <a:endParaRPr lang="fa-IR" dirty="0" smtClean="0"/>
          </a:p>
          <a:p>
            <a:pPr algn="just" rtl="1"/>
            <a:endParaRPr lang="fa-IR" dirty="0"/>
          </a:p>
          <a:p>
            <a:pPr algn="just" rtl="1"/>
            <a:endParaRPr lang="en-US" dirty="0"/>
          </a:p>
          <a:p>
            <a:pPr algn="just" rtl="1"/>
            <a:r>
              <a:rPr lang="fa-IR" b="1" dirty="0"/>
              <a:t>نکته 6 ) </a:t>
            </a:r>
            <a:r>
              <a:rPr lang="fa-IR" dirty="0"/>
              <a:t>در روش اتحاد منافع، حقوق مالکیت بر خالص دارایی ها، از یک گروه به گروه دیگر انتقال نیافته و تداوم مالکیت آشکار است.</a:t>
            </a:r>
            <a:endParaRPr lang="en-US" dirty="0"/>
          </a:p>
          <a:p>
            <a:pPr algn="just" rtl="1"/>
            <a:r>
              <a:rPr lang="fa-IR" dirty="0"/>
              <a:t> </a:t>
            </a:r>
            <a:endParaRPr lang="en-US" dirty="0"/>
          </a:p>
        </p:txBody>
      </p:sp>
    </p:spTree>
    <p:extLst>
      <p:ext uri="{BB962C8B-B14F-4D97-AF65-F5344CB8AC3E}">
        <p14:creationId xmlns:p14="http://schemas.microsoft.com/office/powerpoint/2010/main" val="6000571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609600"/>
            <a:ext cx="6652634" cy="5262979"/>
          </a:xfrm>
          <a:prstGeom prst="rect">
            <a:avLst/>
          </a:prstGeom>
        </p:spPr>
        <p:txBody>
          <a:bodyPr wrap="square">
            <a:spAutoFit/>
          </a:bodyPr>
          <a:lstStyle/>
          <a:p>
            <a:pPr algn="just" rtl="1"/>
            <a:r>
              <a:rPr lang="fa-IR" sz="1600" b="1" dirty="0"/>
              <a:t>روش خرید</a:t>
            </a:r>
            <a:endParaRPr lang="en-US" sz="1600" dirty="0"/>
          </a:p>
          <a:p>
            <a:pPr algn="just" rtl="1"/>
            <a:r>
              <a:rPr lang="fa-IR" sz="1600" dirty="0"/>
              <a:t>وقتی یک دارایی خریداری می شود، برای کسب حقوق مالکیت دارایی تحصیل شده در معامله، ما به ازایی پرداخت می شود بنابراین برای ترکیب هایی که در آن، مالکین یک یا چند شرکت حقوق مالکیت خود را از دست می دهند، روش خرید مناسب است. در روش خرید از همان اصول پذیرفته شده حسابداری استفاده می شود که برای تحصیل و شناسایی سایر دارایی ها و بدهی ها از آن استفاده می کنیم. استفاده از روش خرید سبب می شود تحصیل یک واحد یا فعالیت تجاری همانند تحصیل یک دارایی به حساب گرفته شود. این روش حسابداری به این دلیل مناسب است که تحصیل معامله ای است که از طریق آن، کنترل خالص دارایی ها و عملیات یک واحد تجاری دیگر در ازای انتقال دارایی ها، تقبل بدهی یا صدور سهام، به دست می آید. مبنای ثبت تحصیل در روش خرید، بهای تمام شده است و بهای تمام شده نیز بر اساس معامله زیربنای تحصیل، تعیین می شود</a:t>
            </a:r>
            <a:r>
              <a:rPr lang="fa-IR" sz="1600" dirty="0" smtClean="0"/>
              <a:t>.</a:t>
            </a:r>
          </a:p>
          <a:p>
            <a:pPr algn="just" rtl="1"/>
            <a:endParaRPr lang="en-US" sz="1600" dirty="0"/>
          </a:p>
          <a:p>
            <a:pPr algn="just" rtl="1"/>
            <a:r>
              <a:rPr lang="fa-IR" sz="1600" dirty="0"/>
              <a:t>واحد تحصیل کننده ممکن است علاوه بر مابه ازای خرید متحمل مخارجی شودکه مستقیما به ترکیب مربوط باشد. این مخارج شامل مخارج ثبت و انتشار اوراق بهادار و حق الزحمه های پرداختی به حسابداران حرفه ای، مشاورین حقوقی، ارزیابان و و سایر مشاوران در ارتباط با ترکیب است. مخارج اداری و عمومی شامل مخارج دایره تحصیل و سایر مخارجی که نتوان مستقیما به تحصیل مورد نظر ربط داد، جز بهای تمام شده ترکیب نیست و باید به محض وقوع به عنوان هزینه شناسایی شود.</a:t>
            </a:r>
            <a:endParaRPr lang="en-US" sz="1600" dirty="0"/>
          </a:p>
        </p:txBody>
      </p:sp>
    </p:spTree>
    <p:extLst>
      <p:ext uri="{BB962C8B-B14F-4D97-AF65-F5344CB8AC3E}">
        <p14:creationId xmlns:p14="http://schemas.microsoft.com/office/powerpoint/2010/main" val="389834115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533400"/>
            <a:ext cx="6905118" cy="5355312"/>
          </a:xfrm>
          <a:prstGeom prst="rect">
            <a:avLst/>
          </a:prstGeom>
        </p:spPr>
        <p:txBody>
          <a:bodyPr wrap="square">
            <a:spAutoFit/>
          </a:bodyPr>
          <a:lstStyle/>
          <a:p>
            <a:pPr algn="just" rtl="1"/>
            <a:r>
              <a:rPr lang="fa-IR" b="1" dirty="0"/>
              <a:t>نکته7) </a:t>
            </a:r>
            <a:r>
              <a:rPr lang="fa-IR" dirty="0"/>
              <a:t>مخارج اخذ تسهیلات مالی و انتشار اوراق مشارکت یا سهام، جزیی از رویداد تامین مالی است و در بهای تمام شده ترکیب تجاری منظور نمی شود. </a:t>
            </a:r>
            <a:endParaRPr lang="fa-IR" dirty="0" smtClean="0"/>
          </a:p>
          <a:p>
            <a:pPr algn="just" rtl="1"/>
            <a:endParaRPr lang="en-US" dirty="0"/>
          </a:p>
          <a:p>
            <a:pPr algn="just" rtl="1"/>
            <a:r>
              <a:rPr lang="fa-IR" dirty="0"/>
              <a:t>واحد تحصیل کننده باید در تاریخ تحصیل، بهای تمام شده ترکیب تجاری را براساس ارزش منصفانه دارایی ها و بدهی های قابل تشخیص واحد تحصیل شده تخصیص دهد. هرگونه مابه التفائت بین بهای تمام شده ترکیب تجاری سهم واحد تحصیل ککنده از خالص ارزش منصفانه (متعارف) دارایی ها و بدهی های قابل تشخیص تحت عنوان سرقفلی یا مازاد بستانکار (سرقفلی منفی) شناسایی می گردد</a:t>
            </a:r>
            <a:r>
              <a:rPr lang="fa-IR" dirty="0" smtClean="0"/>
              <a:t>.</a:t>
            </a:r>
          </a:p>
          <a:p>
            <a:pPr algn="just" rtl="1"/>
            <a:endParaRPr lang="en-US" dirty="0"/>
          </a:p>
          <a:p>
            <a:pPr algn="just" rtl="1"/>
            <a:r>
              <a:rPr lang="fa-IR" b="1" dirty="0"/>
              <a:t>نکته 8 ) </a:t>
            </a:r>
            <a:r>
              <a:rPr lang="fa-IR" dirty="0"/>
              <a:t>واحد تحصیل کننده در تخصیص بهای تمام شده ترکیب، نباید بدهی های مربوط به زیان های آتی یا سایر مخارجی را شناسایی کند که انتظار می رود در نتیجه ترکیب تجاری واقع شود</a:t>
            </a:r>
            <a:r>
              <a:rPr lang="fa-IR" dirty="0" smtClean="0"/>
              <a:t>.</a:t>
            </a:r>
          </a:p>
          <a:p>
            <a:pPr algn="just" rtl="1"/>
            <a:endParaRPr lang="en-US" dirty="0"/>
          </a:p>
          <a:p>
            <a:pPr algn="just" rtl="1"/>
            <a:r>
              <a:rPr lang="fa-IR" b="1" dirty="0"/>
              <a:t>نکته 9 ) </a:t>
            </a:r>
            <a:r>
              <a:rPr lang="fa-IR" dirty="0"/>
              <a:t>استهلاک سرقفلی باید به عنوان هزینه دوره شناسایی شود</a:t>
            </a:r>
            <a:r>
              <a:rPr lang="fa-IR" dirty="0" smtClean="0"/>
              <a:t>.</a:t>
            </a:r>
          </a:p>
          <a:p>
            <a:pPr algn="just" rtl="1"/>
            <a:endParaRPr lang="en-US" dirty="0"/>
          </a:p>
          <a:p>
            <a:pPr algn="just" rtl="1"/>
            <a:r>
              <a:rPr lang="fa-IR" b="1" dirty="0"/>
              <a:t>نکته 10)</a:t>
            </a:r>
            <a:r>
              <a:rPr lang="fa-IR" dirty="0"/>
              <a:t> پس از شناخت اولیه، سرقفلی باید به بهای تمام شده پس از کسر استهلاک انباشته و زیان کاهش ارزش انباشته منعکس شود.</a:t>
            </a:r>
            <a:endParaRPr lang="en-US" dirty="0"/>
          </a:p>
        </p:txBody>
      </p:sp>
    </p:spTree>
    <p:extLst>
      <p:ext uri="{BB962C8B-B14F-4D97-AF65-F5344CB8AC3E}">
        <p14:creationId xmlns:p14="http://schemas.microsoft.com/office/powerpoint/2010/main" val="293348475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443841"/>
            <a:ext cx="6629400" cy="3970318"/>
          </a:xfrm>
          <a:prstGeom prst="rect">
            <a:avLst/>
          </a:prstGeom>
        </p:spPr>
        <p:txBody>
          <a:bodyPr wrap="square">
            <a:spAutoFit/>
          </a:bodyPr>
          <a:lstStyle/>
          <a:p>
            <a:pPr algn="just" rtl="1"/>
            <a:r>
              <a:rPr lang="fa-IR" b="1" dirty="0"/>
              <a:t>نکته 11)</a:t>
            </a:r>
            <a:r>
              <a:rPr lang="fa-IR" dirty="0"/>
              <a:t> اگر خرید سهام واحد تحصیل شده بجای ابتدای سال مالی در طی سال مالی صورت بگیرد سود تلفیقی در روش خرید برابر با سود شرکت اصلی به علاوه سود شرکت فرعی پس از تاریخ تحصیل خواهد بود</a:t>
            </a:r>
            <a:r>
              <a:rPr lang="fa-IR" dirty="0" smtClean="0"/>
              <a:t>.</a:t>
            </a:r>
          </a:p>
          <a:p>
            <a:pPr algn="just" rtl="1"/>
            <a:endParaRPr lang="en-US" dirty="0"/>
          </a:p>
          <a:p>
            <a:pPr algn="just" rtl="1"/>
            <a:r>
              <a:rPr lang="fa-IR" b="1" dirty="0"/>
              <a:t>مثال:</a:t>
            </a:r>
            <a:endParaRPr lang="en-US" dirty="0"/>
          </a:p>
          <a:p>
            <a:pPr algn="just" rtl="1"/>
            <a:r>
              <a:rPr lang="fa-IR" b="1" dirty="0"/>
              <a:t>مبنای صحیح برای ارزشیابی دارایی های ثابت تحصیل شده در روش خرید تلفیق تجاری که در آن وجه نقد برای سهام عادی شرکت سرمایه پذیر پرداخت گردیده چیست؟</a:t>
            </a:r>
            <a:endParaRPr lang="en-US" dirty="0"/>
          </a:p>
          <a:p>
            <a:pPr marL="285750" lvl="0" indent="-285750" algn="just" rtl="1">
              <a:buFont typeface="Arial" panose="020B0604020202020204" pitchFamily="34" charset="0"/>
              <a:buChar char="•"/>
            </a:pPr>
            <a:r>
              <a:rPr lang="ar-SA" b="1" dirty="0"/>
              <a:t>ارزش متعارف جاری</a:t>
            </a:r>
            <a:endParaRPr lang="en-US" dirty="0"/>
          </a:p>
          <a:p>
            <a:pPr marL="285750" lvl="0" indent="-285750" algn="just" rtl="1">
              <a:buFont typeface="Arial" panose="020B0604020202020204" pitchFamily="34" charset="0"/>
              <a:buChar char="•"/>
            </a:pPr>
            <a:r>
              <a:rPr lang="ar-SA" b="1" dirty="0"/>
              <a:t>ارزش دفتری</a:t>
            </a:r>
            <a:endParaRPr lang="en-US" dirty="0"/>
          </a:p>
          <a:p>
            <a:pPr marL="285750" lvl="0" indent="-285750" algn="just" rtl="1">
              <a:buFont typeface="Arial" panose="020B0604020202020204" pitchFamily="34" charset="0"/>
              <a:buChar char="•"/>
            </a:pPr>
            <a:r>
              <a:rPr lang="ar-SA" b="1" dirty="0"/>
              <a:t>بهای تمام شده اولیه به علاوه مازاد قیمت خرید بر مبلغ دفتری دارایی های ثابت تحصیل گردیده.</a:t>
            </a:r>
            <a:endParaRPr lang="en-US" dirty="0"/>
          </a:p>
          <a:p>
            <a:pPr marL="285750" indent="-285750" algn="r" rtl="1">
              <a:buFont typeface="Arial" panose="020B0604020202020204" pitchFamily="34" charset="0"/>
              <a:buChar char="•"/>
            </a:pPr>
            <a:r>
              <a:rPr lang="fa-IR" b="1" dirty="0"/>
              <a:t>بهای تمام شده اولیه</a:t>
            </a:r>
            <a:endParaRPr lang="en-US" dirty="0"/>
          </a:p>
        </p:txBody>
      </p:sp>
    </p:spTree>
    <p:extLst>
      <p:ext uri="{BB962C8B-B14F-4D97-AF65-F5344CB8AC3E}">
        <p14:creationId xmlns:p14="http://schemas.microsoft.com/office/powerpoint/2010/main" val="889099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838200" y="685800"/>
            <a:ext cx="67056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مثال:</a:t>
            </a:r>
            <a:endParaRPr kumimoji="0" lang="en-US" altLang="fa-I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altLang="fa-IR"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شرکت الف 100% از سهام شرکت ب را به مبلغ 1.000.000 ريال در ازای صدور 1000 سهم 800 ريالی به مبلغ هر سهم 1000 ريال و پرداخت 10.000 ريال بابت مشاوره ارزیاب خریداری کرد. مطلوب است ثبت مربوط به سرمایه گذاری در دفاتر شرکت خریدار.</a:t>
            </a:r>
          </a:p>
          <a:p>
            <a:pPr marL="0" marR="0" lvl="0" indent="0" algn="just" defTabSz="914400" rtl="1" eaLnBrk="0" fontAlgn="base" latinLnBrk="0" hangingPunct="0">
              <a:lnSpc>
                <a:spcPct val="100000"/>
              </a:lnSpc>
              <a:spcBef>
                <a:spcPct val="0"/>
              </a:spcBef>
              <a:spcAft>
                <a:spcPct val="0"/>
              </a:spcAft>
              <a:buClrTx/>
              <a:buSzTx/>
              <a:buFontTx/>
              <a:buNone/>
              <a:tabLst/>
            </a:pPr>
            <a:endParaRPr lang="fa-IR" altLang="fa-IR" sz="1000" b="1" dirty="0">
              <a:latin typeface="Calibri"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kumimoji="0" lang="en-US" altLang="fa-I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altLang="fa-IR"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پاسخ:</a:t>
            </a:r>
            <a:endParaRPr kumimoji="0" lang="fa-IR" altLang="fa-I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4529" y="2819400"/>
            <a:ext cx="6624637" cy="15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6020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28172047"/>
              </p:ext>
            </p:extLst>
          </p:nvPr>
        </p:nvGraphicFramePr>
        <p:xfrm>
          <a:off x="1295862" y="1828800"/>
          <a:ext cx="5234337" cy="2429830"/>
        </p:xfrm>
        <a:graphic>
          <a:graphicData uri="http://schemas.openxmlformats.org/drawingml/2006/table">
            <a:tbl>
              <a:tblPr rtl="1" firstRow="1" firstCol="1" bandRow="1">
                <a:tableStyleId>{5C22544A-7EE6-4342-B048-85BDC9FD1C3A}</a:tableStyleId>
              </a:tblPr>
              <a:tblGrid>
                <a:gridCol w="2669323"/>
                <a:gridCol w="1099728"/>
                <a:gridCol w="162560"/>
                <a:gridCol w="1302726"/>
              </a:tblGrid>
              <a:tr h="228600">
                <a:tc>
                  <a:txBody>
                    <a:bodyPr/>
                    <a:lstStyle/>
                    <a:p>
                      <a:pPr rtl="1">
                        <a:lnSpc>
                          <a:spcPct val="115000"/>
                        </a:lnSpc>
                      </a:pPr>
                      <a:endParaRPr lang="en-US" sz="1100" dirty="0">
                        <a:effectLst/>
                        <a:latin typeface="Calibri"/>
                      </a:endParaRPr>
                    </a:p>
                  </a:txBody>
                  <a:tcPr marL="68580" marR="68580" marT="0" marB="0" anchor="b"/>
                </a:tc>
                <a:tc>
                  <a:txBody>
                    <a:bodyPr/>
                    <a:lstStyle/>
                    <a:p>
                      <a:pPr algn="ctr" rtl="1">
                        <a:lnSpc>
                          <a:spcPct val="115000"/>
                        </a:lnSpc>
                        <a:spcAft>
                          <a:spcPts val="0"/>
                        </a:spcAft>
                      </a:pPr>
                      <a:r>
                        <a:rPr lang="fa-IR" sz="1300">
                          <a:effectLst/>
                        </a:rPr>
                        <a:t>شرکت بهار (ريال)</a:t>
                      </a:r>
                      <a:endParaRPr lang="en-US" sz="1100">
                        <a:effectLst/>
                        <a:latin typeface="Calibri"/>
                        <a:ea typeface="Calibri"/>
                        <a:cs typeface="Arial"/>
                      </a:endParaRPr>
                    </a:p>
                  </a:txBody>
                  <a:tcPr marL="68580" marR="68580" marT="0" marB="0" anchor="ctr"/>
                </a:tc>
                <a:tc>
                  <a:txBody>
                    <a:bodyPr/>
                    <a:lstStyle/>
                    <a:p>
                      <a:pPr rtl="1">
                        <a:lnSpc>
                          <a:spcPct val="115000"/>
                        </a:lnSpc>
                      </a:pPr>
                      <a:endParaRPr lang="en-US" sz="1100">
                        <a:effectLst/>
                        <a:latin typeface="Calibri"/>
                      </a:endParaRPr>
                    </a:p>
                  </a:txBody>
                  <a:tcPr marL="68580" marR="68580" marT="0" marB="0" anchor="ctr"/>
                </a:tc>
                <a:tc>
                  <a:txBody>
                    <a:bodyPr/>
                    <a:lstStyle/>
                    <a:p>
                      <a:pPr algn="ctr" rtl="1">
                        <a:lnSpc>
                          <a:spcPct val="115000"/>
                        </a:lnSpc>
                        <a:spcAft>
                          <a:spcPts val="0"/>
                        </a:spcAft>
                      </a:pPr>
                      <a:r>
                        <a:rPr lang="fa-IR" sz="1300">
                          <a:effectLst/>
                        </a:rPr>
                        <a:t>شرکت پاییز (ريال)</a:t>
                      </a:r>
                      <a:endParaRPr lang="en-US" sz="1100">
                        <a:effectLst/>
                        <a:latin typeface="Calibri"/>
                        <a:ea typeface="Calibri"/>
                        <a:cs typeface="Arial"/>
                      </a:endParaRPr>
                    </a:p>
                  </a:txBody>
                  <a:tcPr marL="68580" marR="68580" marT="0" marB="0" anchor="ctr"/>
                </a:tc>
              </a:tr>
              <a:tr h="228600">
                <a:tc>
                  <a:txBody>
                    <a:bodyPr/>
                    <a:lstStyle/>
                    <a:p>
                      <a:pPr algn="r" rtl="1">
                        <a:lnSpc>
                          <a:spcPct val="115000"/>
                        </a:lnSpc>
                        <a:spcAft>
                          <a:spcPts val="0"/>
                        </a:spcAft>
                      </a:pPr>
                      <a:r>
                        <a:rPr lang="fa-IR" sz="1300" dirty="0">
                          <a:effectLst/>
                        </a:rPr>
                        <a:t>مانده سود انباشته در 1397/1/1</a:t>
                      </a:r>
                      <a:endParaRPr lang="en-US" sz="11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300">
                          <a:effectLst/>
                        </a:rPr>
                        <a:t>4000</a:t>
                      </a:r>
                      <a:endParaRPr lang="en-US" sz="1100">
                        <a:effectLst/>
                        <a:latin typeface="Calibri"/>
                        <a:ea typeface="Calibri"/>
                        <a:cs typeface="Arial"/>
                      </a:endParaRPr>
                    </a:p>
                  </a:txBody>
                  <a:tcPr marL="68580" marR="68580" marT="0" marB="0" anchor="ctr"/>
                </a:tc>
                <a:tc>
                  <a:txBody>
                    <a:bodyPr/>
                    <a:lstStyle/>
                    <a:p>
                      <a:pPr rtl="1">
                        <a:lnSpc>
                          <a:spcPct val="115000"/>
                        </a:lnSpc>
                      </a:pPr>
                      <a:endParaRPr lang="en-US" sz="1100">
                        <a:effectLst/>
                        <a:latin typeface="Calibri"/>
                      </a:endParaRPr>
                    </a:p>
                  </a:txBody>
                  <a:tcPr marL="68580" marR="68580" marT="0" marB="0" anchor="ctr"/>
                </a:tc>
                <a:tc>
                  <a:txBody>
                    <a:bodyPr/>
                    <a:lstStyle/>
                    <a:p>
                      <a:pPr algn="ctr" rtl="0">
                        <a:lnSpc>
                          <a:spcPct val="115000"/>
                        </a:lnSpc>
                        <a:spcAft>
                          <a:spcPts val="0"/>
                        </a:spcAft>
                      </a:pPr>
                      <a:r>
                        <a:rPr lang="en-US" sz="1300">
                          <a:effectLst/>
                        </a:rPr>
                        <a:t>2000</a:t>
                      </a:r>
                      <a:endParaRPr lang="en-US" sz="1100">
                        <a:effectLst/>
                        <a:latin typeface="Calibri"/>
                        <a:ea typeface="Calibri"/>
                        <a:cs typeface="Arial"/>
                      </a:endParaRPr>
                    </a:p>
                  </a:txBody>
                  <a:tcPr marL="68580" marR="68580" marT="0" marB="0" anchor="ctr"/>
                </a:tc>
              </a:tr>
              <a:tr h="228600">
                <a:tc>
                  <a:txBody>
                    <a:bodyPr/>
                    <a:lstStyle/>
                    <a:p>
                      <a:pPr algn="r" rtl="1">
                        <a:lnSpc>
                          <a:spcPct val="115000"/>
                        </a:lnSpc>
                        <a:spcAft>
                          <a:spcPts val="0"/>
                        </a:spcAft>
                      </a:pPr>
                      <a:r>
                        <a:rPr lang="fa-IR" sz="1300">
                          <a:effectLst/>
                        </a:rPr>
                        <a:t>سود ویژه حاصل از عملیات هریک در سال 1397</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300">
                          <a:effectLst/>
                        </a:rPr>
                        <a:t>1000</a:t>
                      </a:r>
                      <a:endParaRPr lang="en-US" sz="1100">
                        <a:effectLst/>
                        <a:latin typeface="Calibri"/>
                        <a:ea typeface="Calibri"/>
                        <a:cs typeface="Arial"/>
                      </a:endParaRPr>
                    </a:p>
                  </a:txBody>
                  <a:tcPr marL="68580" marR="68580" marT="0" marB="0" anchor="ctr"/>
                </a:tc>
                <a:tc>
                  <a:txBody>
                    <a:bodyPr/>
                    <a:lstStyle/>
                    <a:p>
                      <a:pPr rtl="1">
                        <a:lnSpc>
                          <a:spcPct val="115000"/>
                        </a:lnSpc>
                      </a:pPr>
                      <a:endParaRPr lang="en-US" sz="1100">
                        <a:effectLst/>
                        <a:latin typeface="Calibri"/>
                      </a:endParaRPr>
                    </a:p>
                  </a:txBody>
                  <a:tcPr marL="68580" marR="68580" marT="0" marB="0" anchor="ctr"/>
                </a:tc>
                <a:tc>
                  <a:txBody>
                    <a:bodyPr/>
                    <a:lstStyle/>
                    <a:p>
                      <a:pPr algn="ctr" rtl="0">
                        <a:lnSpc>
                          <a:spcPct val="115000"/>
                        </a:lnSpc>
                        <a:spcAft>
                          <a:spcPts val="0"/>
                        </a:spcAft>
                      </a:pPr>
                      <a:r>
                        <a:rPr lang="en-US" sz="1300">
                          <a:effectLst/>
                        </a:rPr>
                        <a:t>500</a:t>
                      </a:r>
                      <a:endParaRPr lang="en-US" sz="1100">
                        <a:effectLst/>
                        <a:latin typeface="Calibri"/>
                        <a:ea typeface="Calibri"/>
                        <a:cs typeface="Arial"/>
                      </a:endParaRPr>
                    </a:p>
                  </a:txBody>
                  <a:tcPr marL="68580" marR="68580" marT="0" marB="0" anchor="ctr"/>
                </a:tc>
              </a:tr>
              <a:tr h="228600">
                <a:tc>
                  <a:txBody>
                    <a:bodyPr/>
                    <a:lstStyle/>
                    <a:p>
                      <a:pPr algn="r" rtl="1">
                        <a:lnSpc>
                          <a:spcPct val="115000"/>
                        </a:lnSpc>
                        <a:spcAft>
                          <a:spcPts val="0"/>
                        </a:spcAft>
                      </a:pPr>
                      <a:r>
                        <a:rPr lang="fa-IR" sz="1300">
                          <a:effectLst/>
                        </a:rPr>
                        <a:t>سود ویژه حاصل از عملیات هریک در سال 1398</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300">
                          <a:effectLst/>
                        </a:rPr>
                        <a:t>1500</a:t>
                      </a:r>
                      <a:endParaRPr lang="en-US" sz="1100">
                        <a:effectLst/>
                        <a:latin typeface="Calibri"/>
                        <a:ea typeface="Calibri"/>
                        <a:cs typeface="Arial"/>
                      </a:endParaRPr>
                    </a:p>
                  </a:txBody>
                  <a:tcPr marL="68580" marR="68580" marT="0" marB="0" anchor="ctr"/>
                </a:tc>
                <a:tc>
                  <a:txBody>
                    <a:bodyPr/>
                    <a:lstStyle/>
                    <a:p>
                      <a:pPr rtl="1">
                        <a:lnSpc>
                          <a:spcPct val="115000"/>
                        </a:lnSpc>
                      </a:pPr>
                      <a:endParaRPr lang="en-US" sz="1100">
                        <a:effectLst/>
                        <a:latin typeface="Calibri"/>
                      </a:endParaRPr>
                    </a:p>
                  </a:txBody>
                  <a:tcPr marL="68580" marR="68580" marT="0" marB="0" anchor="ctr"/>
                </a:tc>
                <a:tc>
                  <a:txBody>
                    <a:bodyPr/>
                    <a:lstStyle/>
                    <a:p>
                      <a:pPr algn="ctr" rtl="0">
                        <a:lnSpc>
                          <a:spcPct val="115000"/>
                        </a:lnSpc>
                        <a:spcAft>
                          <a:spcPts val="0"/>
                        </a:spcAft>
                      </a:pPr>
                      <a:r>
                        <a:rPr lang="en-US" sz="1300">
                          <a:effectLst/>
                        </a:rPr>
                        <a:t>(300)</a:t>
                      </a:r>
                      <a:endParaRPr lang="en-US" sz="1100">
                        <a:effectLst/>
                        <a:latin typeface="Calibri"/>
                        <a:ea typeface="Calibri"/>
                        <a:cs typeface="Arial"/>
                      </a:endParaRPr>
                    </a:p>
                  </a:txBody>
                  <a:tcPr marL="68580" marR="68580" marT="0" marB="0" anchor="ctr"/>
                </a:tc>
              </a:tr>
              <a:tr h="228600">
                <a:tc>
                  <a:txBody>
                    <a:bodyPr/>
                    <a:lstStyle/>
                    <a:p>
                      <a:pPr algn="r" rtl="1">
                        <a:lnSpc>
                          <a:spcPct val="115000"/>
                        </a:lnSpc>
                        <a:spcAft>
                          <a:spcPts val="0"/>
                        </a:spcAft>
                      </a:pPr>
                      <a:r>
                        <a:rPr lang="fa-IR" sz="1300">
                          <a:effectLst/>
                        </a:rPr>
                        <a:t>سود سهام نقدی تقسیم شده سال 1397</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300">
                          <a:effectLst/>
                        </a:rPr>
                        <a:t>500</a:t>
                      </a:r>
                      <a:endParaRPr lang="en-US" sz="1100">
                        <a:effectLst/>
                        <a:latin typeface="Calibri"/>
                        <a:ea typeface="Calibri"/>
                        <a:cs typeface="Arial"/>
                      </a:endParaRPr>
                    </a:p>
                  </a:txBody>
                  <a:tcPr marL="68580" marR="68580" marT="0" marB="0" anchor="ctr"/>
                </a:tc>
                <a:tc>
                  <a:txBody>
                    <a:bodyPr/>
                    <a:lstStyle/>
                    <a:p>
                      <a:pPr rtl="1">
                        <a:lnSpc>
                          <a:spcPct val="115000"/>
                        </a:lnSpc>
                      </a:pPr>
                      <a:endParaRPr lang="en-US" sz="1100">
                        <a:effectLst/>
                        <a:latin typeface="Calibri"/>
                      </a:endParaRPr>
                    </a:p>
                  </a:txBody>
                  <a:tcPr marL="68580" marR="68580" marT="0" marB="0" anchor="ctr"/>
                </a:tc>
                <a:tc>
                  <a:txBody>
                    <a:bodyPr/>
                    <a:lstStyle/>
                    <a:p>
                      <a:pPr algn="ctr" rtl="0">
                        <a:lnSpc>
                          <a:spcPct val="115000"/>
                        </a:lnSpc>
                        <a:spcAft>
                          <a:spcPts val="0"/>
                        </a:spcAft>
                      </a:pPr>
                      <a:r>
                        <a:rPr lang="en-US" sz="1300">
                          <a:effectLst/>
                        </a:rPr>
                        <a:t>200</a:t>
                      </a:r>
                      <a:endParaRPr lang="en-US" sz="1100">
                        <a:effectLst/>
                        <a:latin typeface="Calibri"/>
                        <a:ea typeface="Calibri"/>
                        <a:cs typeface="Arial"/>
                      </a:endParaRPr>
                    </a:p>
                  </a:txBody>
                  <a:tcPr marL="68580" marR="68580" marT="0" marB="0" anchor="ctr"/>
                </a:tc>
              </a:tr>
              <a:tr h="228600">
                <a:tc>
                  <a:txBody>
                    <a:bodyPr/>
                    <a:lstStyle/>
                    <a:p>
                      <a:pPr algn="r" rtl="1">
                        <a:lnSpc>
                          <a:spcPct val="115000"/>
                        </a:lnSpc>
                        <a:spcAft>
                          <a:spcPts val="0"/>
                        </a:spcAft>
                      </a:pPr>
                      <a:r>
                        <a:rPr lang="fa-IR" sz="1300">
                          <a:effectLst/>
                        </a:rPr>
                        <a:t>سود سهام نقدی تقسیم شده سال 1398</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300">
                          <a:effectLst/>
                        </a:rPr>
                        <a:t>300</a:t>
                      </a:r>
                      <a:endParaRPr lang="en-US" sz="1100">
                        <a:effectLst/>
                        <a:latin typeface="Calibri"/>
                        <a:ea typeface="Calibri"/>
                        <a:cs typeface="Arial"/>
                      </a:endParaRPr>
                    </a:p>
                  </a:txBody>
                  <a:tcPr marL="68580" marR="68580" marT="0" marB="0" anchor="ctr"/>
                </a:tc>
                <a:tc>
                  <a:txBody>
                    <a:bodyPr/>
                    <a:lstStyle/>
                    <a:p>
                      <a:pPr rtl="1">
                        <a:lnSpc>
                          <a:spcPct val="115000"/>
                        </a:lnSpc>
                      </a:pPr>
                      <a:endParaRPr lang="en-US" sz="1100">
                        <a:effectLst/>
                        <a:latin typeface="Calibri"/>
                      </a:endParaRPr>
                    </a:p>
                  </a:txBody>
                  <a:tcPr marL="68580" marR="68580" marT="0" marB="0" anchor="ctr"/>
                </a:tc>
                <a:tc>
                  <a:txBody>
                    <a:bodyPr/>
                    <a:lstStyle/>
                    <a:p>
                      <a:pPr algn="ctr" rtl="0">
                        <a:lnSpc>
                          <a:spcPct val="115000"/>
                        </a:lnSpc>
                        <a:spcAft>
                          <a:spcPts val="0"/>
                        </a:spcAft>
                      </a:pPr>
                      <a:r>
                        <a:rPr lang="en-US" sz="1300" dirty="0">
                          <a:effectLst/>
                        </a:rPr>
                        <a:t>100</a:t>
                      </a:r>
                      <a:endParaRPr lang="en-US" sz="1100" dirty="0">
                        <a:effectLst/>
                        <a:latin typeface="Calibri"/>
                        <a:ea typeface="Calibri"/>
                        <a:cs typeface="Arial"/>
                      </a:endParaRPr>
                    </a:p>
                  </a:txBody>
                  <a:tcPr marL="68580" marR="68580" marT="0" marB="0" anchor="ctr"/>
                </a:tc>
              </a:tr>
            </a:tbl>
          </a:graphicData>
        </a:graphic>
      </p:graphicFrame>
      <p:sp>
        <p:nvSpPr>
          <p:cNvPr id="5" name="Rectangle 1"/>
          <p:cNvSpPr>
            <a:spLocks noChangeArrowheads="1"/>
          </p:cNvSpPr>
          <p:nvPr/>
        </p:nvSpPr>
        <p:spPr bwMode="auto">
          <a:xfrm>
            <a:off x="914400" y="120134"/>
            <a:ext cx="6606862"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مثال:</a:t>
            </a:r>
            <a:endParaRPr kumimoji="0" lang="en-US" altLang="fa-I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altLang="fa-IR"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شرکت بهار در 1/1/1397 اقدام به تحصیل 90% از سهام شرکت پاییز نمود. باتوجه به اطلاعات زیر سودانباشته تلفیقی در 29/12/1398 در روش خرید چند ريال است؟</a:t>
            </a:r>
          </a:p>
          <a:p>
            <a:pPr marL="0" marR="0" lvl="0" indent="0" algn="just" defTabSz="914400" rtl="1" eaLnBrk="0" fontAlgn="base" latinLnBrk="0" hangingPunct="0">
              <a:lnSpc>
                <a:spcPct val="100000"/>
              </a:lnSpc>
              <a:spcBef>
                <a:spcPct val="0"/>
              </a:spcBef>
              <a:spcAft>
                <a:spcPct val="0"/>
              </a:spcAft>
              <a:buClrTx/>
              <a:buSzTx/>
              <a:buFontTx/>
              <a:buNone/>
              <a:tabLst/>
            </a:pPr>
            <a:endParaRPr lang="fa-IR" altLang="fa-IR" sz="1000" b="1" dirty="0">
              <a:latin typeface="Calibri"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kumimoji="0" lang="fa-IR" altLang="fa-IR" sz="1000" b="1" i="0" u="none" strike="noStrike" cap="none" normalizeH="0" baseline="0" dirty="0" smtClean="0">
              <a:ln>
                <a:noFill/>
              </a:ln>
              <a:solidFill>
                <a:schemeClr val="tx1"/>
              </a:solidFill>
              <a:effectLst/>
              <a:latin typeface="Calibri"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lang="fa-IR" altLang="fa-IR" sz="1000" b="1" dirty="0">
              <a:latin typeface="Calibri"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kumimoji="0" lang="fa-IR" altLang="fa-IR" sz="1000" b="1" i="0" u="none" strike="noStrike" cap="none" normalizeH="0" baseline="0" dirty="0" smtClean="0">
              <a:ln>
                <a:noFill/>
              </a:ln>
              <a:solidFill>
                <a:schemeClr val="tx1"/>
              </a:solidFill>
              <a:effectLst/>
              <a:latin typeface="Calibri"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lang="fa-IR" altLang="fa-IR" sz="1000" b="1" dirty="0">
              <a:latin typeface="Calibri"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kumimoji="0" lang="fa-IR" altLang="fa-IR" sz="1000" b="1" i="0" u="none" strike="noStrike" cap="none" normalizeH="0" baseline="0" dirty="0" smtClean="0">
              <a:ln>
                <a:noFill/>
              </a:ln>
              <a:solidFill>
                <a:schemeClr val="tx1"/>
              </a:solidFill>
              <a:effectLst/>
              <a:latin typeface="Calibri"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lang="fa-IR" altLang="fa-IR" sz="1000" b="1" dirty="0">
              <a:latin typeface="Calibri"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kumimoji="0" lang="fa-IR" altLang="fa-IR" sz="1000" b="1" i="0" u="none" strike="noStrike" cap="none" normalizeH="0" baseline="0" dirty="0" smtClean="0">
              <a:ln>
                <a:noFill/>
              </a:ln>
              <a:solidFill>
                <a:schemeClr val="tx1"/>
              </a:solidFill>
              <a:effectLst/>
              <a:latin typeface="Calibri"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lang="fa-IR" altLang="fa-IR" sz="1000" b="1" dirty="0">
              <a:latin typeface="Calibri"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kumimoji="0" lang="fa-IR" altLang="fa-IR" sz="1000" b="1" i="0" u="none" strike="noStrike" cap="none" normalizeH="0" baseline="0" dirty="0" smtClean="0">
              <a:ln>
                <a:noFill/>
              </a:ln>
              <a:solidFill>
                <a:schemeClr val="tx1"/>
              </a:solidFill>
              <a:effectLst/>
              <a:latin typeface="Calibri"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lang="fa-IR" altLang="fa-IR" sz="1000" b="1" dirty="0">
              <a:latin typeface="Calibri"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kumimoji="0" lang="fa-IR" altLang="fa-IR" sz="1000" b="1" i="0" u="none" strike="noStrike" cap="none" normalizeH="0" baseline="0" dirty="0" smtClean="0">
              <a:ln>
                <a:noFill/>
              </a:ln>
              <a:solidFill>
                <a:schemeClr val="tx1"/>
              </a:solidFill>
              <a:effectLst/>
              <a:latin typeface="Calibri"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lang="fa-IR" altLang="fa-IR" sz="1000" b="1" dirty="0">
              <a:latin typeface="Calibri"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kumimoji="0" lang="fa-IR" altLang="fa-IR" sz="1000" b="1" i="0" u="none" strike="noStrike" cap="none" normalizeH="0" baseline="0" dirty="0" smtClean="0">
              <a:ln>
                <a:noFill/>
              </a:ln>
              <a:solidFill>
                <a:schemeClr val="tx1"/>
              </a:solidFill>
              <a:effectLst/>
              <a:latin typeface="Calibri"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lang="fa-IR" altLang="fa-IR" sz="1000" b="1" dirty="0" smtClean="0">
              <a:latin typeface="Calibri"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lang="fa-IR" altLang="fa-IR" sz="1000" b="1" dirty="0">
              <a:latin typeface="Calibri"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lang="fa-IR" altLang="fa-IR" sz="1000" b="1" dirty="0">
              <a:latin typeface="Calibri"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kumimoji="0" lang="fa-IR" altLang="fa-IR" sz="1000" b="1" i="0" u="none" strike="noStrike" cap="none" normalizeH="0" baseline="0" dirty="0" smtClean="0">
              <a:ln>
                <a:noFill/>
              </a:ln>
              <a:solidFill>
                <a:schemeClr val="tx1"/>
              </a:solidFill>
              <a:effectLst/>
              <a:latin typeface="Calibri"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lang="fa-IR" altLang="fa-IR" sz="1000" b="1" dirty="0">
              <a:latin typeface="Calibri"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kumimoji="0" lang="fa-IR" altLang="fa-IR" sz="1000" b="1" i="0" u="none" strike="noStrike" cap="none" normalizeH="0" baseline="0" dirty="0" smtClean="0">
              <a:ln>
                <a:noFill/>
              </a:ln>
              <a:solidFill>
                <a:schemeClr val="tx1"/>
              </a:solidFill>
              <a:effectLst/>
              <a:latin typeface="Calibri"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lang="fa-IR" altLang="fa-IR" sz="1000" b="1" dirty="0">
              <a:latin typeface="Calibri"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altLang="fa-IR" sz="2000" i="0" u="none" strike="noStrike" cap="none" normalizeH="0" baseline="0" dirty="0" smtClean="0">
                <a:ln>
                  <a:noFill/>
                </a:ln>
                <a:solidFill>
                  <a:schemeClr val="tx1"/>
                </a:solidFill>
                <a:effectLst/>
                <a:latin typeface="Calibri" pitchFamily="34" charset="0"/>
                <a:cs typeface="B Nazanin" pitchFamily="2" charset="-78"/>
              </a:rPr>
              <a:t>پاسخ:</a:t>
            </a:r>
            <a:endParaRPr kumimoji="0" lang="en-US" altLang="fa-IR"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fa-IR"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923558496"/>
              </p:ext>
            </p:extLst>
          </p:nvPr>
        </p:nvGraphicFramePr>
        <p:xfrm>
          <a:off x="1252593" y="4800600"/>
          <a:ext cx="5930475" cy="1472184"/>
        </p:xfrm>
        <a:graphic>
          <a:graphicData uri="http://schemas.openxmlformats.org/drawingml/2006/table">
            <a:tbl>
              <a:tblPr rtl="1" firstRow="1" firstCol="1" bandRow="1">
                <a:tableStyleId>{5C22544A-7EE6-4342-B048-85BDC9FD1C3A}</a:tableStyleId>
              </a:tblPr>
              <a:tblGrid>
                <a:gridCol w="4077238"/>
                <a:gridCol w="1853237"/>
              </a:tblGrid>
              <a:tr h="285750">
                <a:tc>
                  <a:txBody>
                    <a:bodyPr/>
                    <a:lstStyle/>
                    <a:p>
                      <a:pPr algn="l" rtl="0">
                        <a:lnSpc>
                          <a:spcPct val="115000"/>
                        </a:lnSpc>
                        <a:spcAft>
                          <a:spcPts val="0"/>
                        </a:spcAft>
                      </a:pPr>
                      <a:r>
                        <a:rPr lang="en-US" sz="1400" dirty="0">
                          <a:effectLst/>
                        </a:rPr>
                        <a:t>=4.000+1.000+(500×90%) - 500=4.950</a:t>
                      </a:r>
                      <a:endParaRPr lang="en-US" sz="11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fa-IR" sz="1400">
                          <a:effectLst/>
                        </a:rPr>
                        <a:t>مانده سود انباشته تلفیقی در 1397/12/29</a:t>
                      </a:r>
                      <a:endParaRPr lang="en-US" sz="1100">
                        <a:effectLst/>
                        <a:latin typeface="Calibri"/>
                        <a:ea typeface="Calibri"/>
                        <a:cs typeface="Arial"/>
                      </a:endParaRPr>
                    </a:p>
                  </a:txBody>
                  <a:tcPr marL="68580" marR="68580" marT="0" marB="0" anchor="ctr"/>
                </a:tc>
              </a:tr>
              <a:tr h="285750">
                <a:tc>
                  <a:txBody>
                    <a:bodyPr/>
                    <a:lstStyle/>
                    <a:p>
                      <a:pPr algn="l" rtl="0">
                        <a:lnSpc>
                          <a:spcPct val="115000"/>
                        </a:lnSpc>
                        <a:spcAft>
                          <a:spcPts val="0"/>
                        </a:spcAft>
                      </a:pPr>
                      <a:r>
                        <a:rPr lang="en-US" sz="1400">
                          <a:effectLst/>
                        </a:rPr>
                        <a:t>=4.950+1.500+(-300×90%)-300=5.880</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fa-IR" sz="1400" dirty="0">
                          <a:effectLst/>
                        </a:rPr>
                        <a:t>مانده سود انباشته تلفیقی در 1398/12/29</a:t>
                      </a:r>
                      <a:endParaRPr lang="en-US" sz="1100" dirty="0">
                        <a:effectLst/>
                        <a:latin typeface="Calibri"/>
                        <a:ea typeface="Calibri"/>
                        <a:cs typeface="Arial"/>
                      </a:endParaRPr>
                    </a:p>
                  </a:txBody>
                  <a:tcPr marL="68580" marR="68580" marT="0" marB="0" anchor="ctr"/>
                </a:tc>
              </a:tr>
            </a:tbl>
          </a:graphicData>
        </a:graphic>
      </p:graphicFrame>
      <p:sp>
        <p:nvSpPr>
          <p:cNvPr id="7" name="Rectangle 2"/>
          <p:cNvSpPr>
            <a:spLocks noChangeArrowheads="1"/>
          </p:cNvSpPr>
          <p:nvPr/>
        </p:nvSpPr>
        <p:spPr bwMode="auto">
          <a:xfrm>
            <a:off x="1468438" y="35417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fa-IR" altLang="fa-IR" sz="1400" b="1" i="0" u="none" strike="noStrike" cap="none" normalizeH="0" baseline="0" smtClean="0">
                <a:ln>
                  <a:noFill/>
                </a:ln>
                <a:solidFill>
                  <a:schemeClr val="tx1"/>
                </a:solidFill>
                <a:effectLst/>
                <a:latin typeface="Calibri" pitchFamily="34" charset="0"/>
                <a:ea typeface="Calibri" pitchFamily="34" charset="0"/>
                <a:cs typeface="B Nazanin" pitchFamily="2" charset="-78"/>
              </a:rPr>
              <a:t>پاسخ:</a:t>
            </a:r>
            <a:endParaRPr kumimoji="0" lang="en-US" altLang="fa-I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fa-I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11103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53832195"/>
              </p:ext>
            </p:extLst>
          </p:nvPr>
        </p:nvGraphicFramePr>
        <p:xfrm>
          <a:off x="1676400" y="2514600"/>
          <a:ext cx="4954975" cy="1933575"/>
        </p:xfrm>
        <a:graphic>
          <a:graphicData uri="http://schemas.openxmlformats.org/drawingml/2006/table">
            <a:tbl>
              <a:tblPr rtl="1" firstRow="1" firstCol="1" bandRow="1">
                <a:tableStyleId>{5C22544A-7EE6-4342-B048-85BDC9FD1C3A}</a:tableStyleId>
              </a:tblPr>
              <a:tblGrid>
                <a:gridCol w="1201265"/>
                <a:gridCol w="1884089"/>
                <a:gridCol w="162560"/>
                <a:gridCol w="1707061"/>
              </a:tblGrid>
              <a:tr h="238125">
                <a:tc>
                  <a:txBody>
                    <a:bodyPr/>
                    <a:lstStyle/>
                    <a:p>
                      <a:pPr rtl="1">
                        <a:lnSpc>
                          <a:spcPct val="115000"/>
                        </a:lnSpc>
                      </a:pPr>
                      <a:endParaRPr lang="en-US" sz="1100" dirty="0">
                        <a:effectLst/>
                        <a:latin typeface="Calibri"/>
                      </a:endParaRPr>
                    </a:p>
                  </a:txBody>
                  <a:tcPr marL="68580" marR="68580" marT="0" marB="0" anchor="ctr"/>
                </a:tc>
                <a:tc>
                  <a:txBody>
                    <a:bodyPr/>
                    <a:lstStyle/>
                    <a:p>
                      <a:pPr algn="ctr" rtl="1">
                        <a:lnSpc>
                          <a:spcPct val="115000"/>
                        </a:lnSpc>
                        <a:spcAft>
                          <a:spcPts val="0"/>
                        </a:spcAft>
                      </a:pPr>
                      <a:r>
                        <a:rPr lang="fa-IR" sz="1200">
                          <a:effectLst/>
                        </a:rPr>
                        <a:t>ارزش دفتری</a:t>
                      </a:r>
                      <a:endParaRPr lang="en-US" sz="1100">
                        <a:effectLst/>
                        <a:latin typeface="Calibri"/>
                        <a:ea typeface="Calibri"/>
                        <a:cs typeface="Arial"/>
                      </a:endParaRPr>
                    </a:p>
                  </a:txBody>
                  <a:tcPr marL="68580" marR="68580" marT="0" marB="0" anchor="ctr"/>
                </a:tc>
                <a:tc>
                  <a:txBody>
                    <a:bodyPr/>
                    <a:lstStyle/>
                    <a:p>
                      <a:pPr rtl="1">
                        <a:lnSpc>
                          <a:spcPct val="115000"/>
                        </a:lnSpc>
                      </a:pPr>
                      <a:endParaRPr lang="en-US" sz="1100">
                        <a:effectLst/>
                        <a:latin typeface="Calibri"/>
                      </a:endParaRPr>
                    </a:p>
                  </a:txBody>
                  <a:tcPr marL="68580" marR="68580" marT="0" marB="0" anchor="ctr"/>
                </a:tc>
                <a:tc>
                  <a:txBody>
                    <a:bodyPr/>
                    <a:lstStyle/>
                    <a:p>
                      <a:pPr algn="ctr" rtl="1">
                        <a:lnSpc>
                          <a:spcPct val="115000"/>
                        </a:lnSpc>
                        <a:spcAft>
                          <a:spcPts val="0"/>
                        </a:spcAft>
                      </a:pPr>
                      <a:r>
                        <a:rPr lang="fa-IR" sz="1200">
                          <a:effectLst/>
                        </a:rPr>
                        <a:t>ارزش منصفانه</a:t>
                      </a:r>
                      <a:endParaRPr lang="en-US" sz="1100">
                        <a:effectLst/>
                        <a:latin typeface="Calibri"/>
                        <a:ea typeface="Calibri"/>
                        <a:cs typeface="Arial"/>
                      </a:endParaRPr>
                    </a:p>
                  </a:txBody>
                  <a:tcPr marL="68580" marR="68580" marT="0" marB="0" anchor="ctr"/>
                </a:tc>
              </a:tr>
              <a:tr h="238125">
                <a:tc>
                  <a:txBody>
                    <a:bodyPr/>
                    <a:lstStyle/>
                    <a:p>
                      <a:pPr algn="r" rtl="1">
                        <a:lnSpc>
                          <a:spcPct val="115000"/>
                        </a:lnSpc>
                        <a:spcAft>
                          <a:spcPts val="0"/>
                        </a:spcAft>
                      </a:pPr>
                      <a:r>
                        <a:rPr lang="fa-IR" sz="1200">
                          <a:effectLst/>
                        </a:rPr>
                        <a:t>دارایی های پولی</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200">
                          <a:effectLst/>
                        </a:rPr>
                        <a:t> 2000000 </a:t>
                      </a:r>
                      <a:endParaRPr lang="en-US" sz="1100">
                        <a:effectLst/>
                        <a:latin typeface="Calibri"/>
                        <a:ea typeface="Calibri"/>
                        <a:cs typeface="Arial"/>
                      </a:endParaRPr>
                    </a:p>
                  </a:txBody>
                  <a:tcPr marL="68580" marR="68580" marT="0" marB="0" anchor="ctr"/>
                </a:tc>
                <a:tc>
                  <a:txBody>
                    <a:bodyPr/>
                    <a:lstStyle/>
                    <a:p>
                      <a:pPr rtl="1">
                        <a:lnSpc>
                          <a:spcPct val="115000"/>
                        </a:lnSpc>
                      </a:pPr>
                      <a:endParaRPr lang="en-US" sz="1100">
                        <a:effectLst/>
                        <a:latin typeface="Calibri"/>
                      </a:endParaRPr>
                    </a:p>
                  </a:txBody>
                  <a:tcPr marL="68580" marR="68580" marT="0" marB="0" anchor="ctr"/>
                </a:tc>
                <a:tc>
                  <a:txBody>
                    <a:bodyPr/>
                    <a:lstStyle/>
                    <a:p>
                      <a:pPr algn="ctr" rtl="0">
                        <a:lnSpc>
                          <a:spcPct val="115000"/>
                        </a:lnSpc>
                        <a:spcAft>
                          <a:spcPts val="0"/>
                        </a:spcAft>
                      </a:pPr>
                      <a:r>
                        <a:rPr lang="en-US" sz="1200" dirty="0">
                          <a:effectLst/>
                        </a:rPr>
                        <a:t> 2000000 </a:t>
                      </a:r>
                      <a:endParaRPr lang="en-US" sz="1100" dirty="0">
                        <a:effectLst/>
                        <a:latin typeface="Calibri"/>
                        <a:ea typeface="Calibri"/>
                        <a:cs typeface="Arial"/>
                      </a:endParaRPr>
                    </a:p>
                  </a:txBody>
                  <a:tcPr marL="68580" marR="68580" marT="0" marB="0" anchor="ctr"/>
                </a:tc>
              </a:tr>
              <a:tr h="238125">
                <a:tc>
                  <a:txBody>
                    <a:bodyPr/>
                    <a:lstStyle/>
                    <a:p>
                      <a:pPr algn="r" rtl="1">
                        <a:lnSpc>
                          <a:spcPct val="115000"/>
                        </a:lnSpc>
                        <a:spcAft>
                          <a:spcPts val="0"/>
                        </a:spcAft>
                      </a:pPr>
                      <a:r>
                        <a:rPr lang="fa-IR" sz="1200">
                          <a:effectLst/>
                        </a:rPr>
                        <a:t>دارایی های غیرپولی</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200">
                          <a:effectLst/>
                        </a:rPr>
                        <a:t> 2000000 </a:t>
                      </a:r>
                      <a:endParaRPr lang="en-US" sz="1100">
                        <a:effectLst/>
                        <a:latin typeface="Calibri"/>
                        <a:ea typeface="Calibri"/>
                        <a:cs typeface="Arial"/>
                      </a:endParaRPr>
                    </a:p>
                  </a:txBody>
                  <a:tcPr marL="68580" marR="68580" marT="0" marB="0" anchor="ctr"/>
                </a:tc>
                <a:tc>
                  <a:txBody>
                    <a:bodyPr/>
                    <a:lstStyle/>
                    <a:p>
                      <a:pPr rtl="1">
                        <a:lnSpc>
                          <a:spcPct val="115000"/>
                        </a:lnSpc>
                      </a:pPr>
                      <a:endParaRPr lang="en-US" sz="1100">
                        <a:effectLst/>
                        <a:latin typeface="Calibri"/>
                      </a:endParaRPr>
                    </a:p>
                  </a:txBody>
                  <a:tcPr marL="68580" marR="68580" marT="0" marB="0" anchor="ctr"/>
                </a:tc>
                <a:tc>
                  <a:txBody>
                    <a:bodyPr/>
                    <a:lstStyle/>
                    <a:p>
                      <a:pPr algn="ctr" rtl="0">
                        <a:lnSpc>
                          <a:spcPct val="115000"/>
                        </a:lnSpc>
                        <a:spcAft>
                          <a:spcPts val="0"/>
                        </a:spcAft>
                      </a:pPr>
                      <a:r>
                        <a:rPr lang="en-US" sz="1200">
                          <a:effectLst/>
                        </a:rPr>
                        <a:t> 3000000 </a:t>
                      </a:r>
                      <a:endParaRPr lang="en-US" sz="1100">
                        <a:effectLst/>
                        <a:latin typeface="Calibri"/>
                        <a:ea typeface="Calibri"/>
                        <a:cs typeface="Arial"/>
                      </a:endParaRPr>
                    </a:p>
                  </a:txBody>
                  <a:tcPr marL="68580" marR="68580" marT="0" marB="0" anchor="ctr"/>
                </a:tc>
              </a:tr>
              <a:tr h="238125">
                <a:tc>
                  <a:txBody>
                    <a:bodyPr/>
                    <a:lstStyle/>
                    <a:p>
                      <a:pPr algn="r" rtl="1">
                        <a:lnSpc>
                          <a:spcPct val="115000"/>
                        </a:lnSpc>
                        <a:spcAft>
                          <a:spcPts val="0"/>
                        </a:spcAft>
                      </a:pPr>
                      <a:r>
                        <a:rPr lang="fa-IR" sz="1200">
                          <a:effectLst/>
                        </a:rPr>
                        <a:t>جمع دارایی ها</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200">
                          <a:effectLst/>
                        </a:rPr>
                        <a:t> 4000000 </a:t>
                      </a:r>
                      <a:endParaRPr lang="en-US" sz="1100">
                        <a:effectLst/>
                        <a:latin typeface="Calibri"/>
                        <a:ea typeface="Calibri"/>
                        <a:cs typeface="Arial"/>
                      </a:endParaRPr>
                    </a:p>
                  </a:txBody>
                  <a:tcPr marL="68580" marR="68580" marT="0" marB="0" anchor="ctr"/>
                </a:tc>
                <a:tc>
                  <a:txBody>
                    <a:bodyPr/>
                    <a:lstStyle/>
                    <a:p>
                      <a:pPr rtl="1">
                        <a:lnSpc>
                          <a:spcPct val="115000"/>
                        </a:lnSpc>
                      </a:pPr>
                      <a:endParaRPr lang="en-US" sz="1100">
                        <a:effectLst/>
                        <a:latin typeface="Calibri"/>
                      </a:endParaRPr>
                    </a:p>
                  </a:txBody>
                  <a:tcPr marL="68580" marR="68580" marT="0" marB="0" anchor="ctr"/>
                </a:tc>
                <a:tc>
                  <a:txBody>
                    <a:bodyPr/>
                    <a:lstStyle/>
                    <a:p>
                      <a:pPr algn="ctr" rtl="0">
                        <a:lnSpc>
                          <a:spcPct val="115000"/>
                        </a:lnSpc>
                        <a:spcAft>
                          <a:spcPts val="0"/>
                        </a:spcAft>
                      </a:pPr>
                      <a:r>
                        <a:rPr lang="en-US" sz="1200">
                          <a:effectLst/>
                        </a:rPr>
                        <a:t> 5000000 </a:t>
                      </a:r>
                      <a:endParaRPr lang="en-US" sz="1100">
                        <a:effectLst/>
                        <a:latin typeface="Calibri"/>
                        <a:ea typeface="Calibri"/>
                        <a:cs typeface="Arial"/>
                      </a:endParaRPr>
                    </a:p>
                  </a:txBody>
                  <a:tcPr marL="68580" marR="68580" marT="0" marB="0" anchor="ctr"/>
                </a:tc>
              </a:tr>
              <a:tr h="238125">
                <a:tc>
                  <a:txBody>
                    <a:bodyPr/>
                    <a:lstStyle/>
                    <a:p>
                      <a:pPr algn="r" rtl="1">
                        <a:lnSpc>
                          <a:spcPct val="115000"/>
                        </a:lnSpc>
                        <a:spcAft>
                          <a:spcPts val="0"/>
                        </a:spcAft>
                      </a:pPr>
                      <a:r>
                        <a:rPr lang="fa-IR" sz="1200">
                          <a:effectLst/>
                        </a:rPr>
                        <a:t>بدهی ها </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200">
                          <a:effectLst/>
                        </a:rPr>
                        <a:t> 2000000 </a:t>
                      </a:r>
                      <a:endParaRPr lang="en-US" sz="1100">
                        <a:effectLst/>
                        <a:latin typeface="Calibri"/>
                        <a:ea typeface="Calibri"/>
                        <a:cs typeface="Arial"/>
                      </a:endParaRPr>
                    </a:p>
                  </a:txBody>
                  <a:tcPr marL="68580" marR="68580" marT="0" marB="0" anchor="ctr"/>
                </a:tc>
                <a:tc>
                  <a:txBody>
                    <a:bodyPr/>
                    <a:lstStyle/>
                    <a:p>
                      <a:pPr rtl="1">
                        <a:lnSpc>
                          <a:spcPct val="115000"/>
                        </a:lnSpc>
                      </a:pPr>
                      <a:endParaRPr lang="en-US" sz="1100">
                        <a:effectLst/>
                        <a:latin typeface="Calibri"/>
                      </a:endParaRPr>
                    </a:p>
                  </a:txBody>
                  <a:tcPr marL="68580" marR="68580" marT="0" marB="0" anchor="ctr"/>
                </a:tc>
                <a:tc>
                  <a:txBody>
                    <a:bodyPr/>
                    <a:lstStyle/>
                    <a:p>
                      <a:pPr algn="ctr" rtl="0">
                        <a:lnSpc>
                          <a:spcPct val="115000"/>
                        </a:lnSpc>
                        <a:spcAft>
                          <a:spcPts val="0"/>
                        </a:spcAft>
                      </a:pPr>
                      <a:r>
                        <a:rPr lang="en-US" sz="1200">
                          <a:effectLst/>
                        </a:rPr>
                        <a:t> 2800000 </a:t>
                      </a:r>
                      <a:endParaRPr lang="en-US" sz="1100">
                        <a:effectLst/>
                        <a:latin typeface="Calibri"/>
                        <a:ea typeface="Calibri"/>
                        <a:cs typeface="Arial"/>
                      </a:endParaRPr>
                    </a:p>
                  </a:txBody>
                  <a:tcPr marL="68580" marR="68580" marT="0" marB="0" anchor="ctr"/>
                </a:tc>
              </a:tr>
              <a:tr h="247650">
                <a:tc>
                  <a:txBody>
                    <a:bodyPr/>
                    <a:lstStyle/>
                    <a:p>
                      <a:pPr algn="r" rtl="1">
                        <a:lnSpc>
                          <a:spcPct val="115000"/>
                        </a:lnSpc>
                        <a:spcAft>
                          <a:spcPts val="0"/>
                        </a:spcAft>
                      </a:pPr>
                      <a:r>
                        <a:rPr lang="fa-IR" sz="1200">
                          <a:effectLst/>
                        </a:rPr>
                        <a:t>خالص دارایی ها</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200" dirty="0">
                          <a:effectLst/>
                        </a:rPr>
                        <a:t> 2000000 </a:t>
                      </a:r>
                      <a:endParaRPr lang="en-US" sz="1100" dirty="0">
                        <a:effectLst/>
                        <a:latin typeface="Calibri"/>
                        <a:ea typeface="Calibri"/>
                        <a:cs typeface="Arial"/>
                      </a:endParaRPr>
                    </a:p>
                  </a:txBody>
                  <a:tcPr marL="68580" marR="68580" marT="0" marB="0" anchor="ctr"/>
                </a:tc>
                <a:tc>
                  <a:txBody>
                    <a:bodyPr/>
                    <a:lstStyle/>
                    <a:p>
                      <a:pPr rtl="1">
                        <a:lnSpc>
                          <a:spcPct val="115000"/>
                        </a:lnSpc>
                      </a:pPr>
                      <a:endParaRPr lang="en-US" sz="1100" dirty="0">
                        <a:effectLst/>
                        <a:latin typeface="Calibri"/>
                      </a:endParaRPr>
                    </a:p>
                  </a:txBody>
                  <a:tcPr marL="68580" marR="68580" marT="0" marB="0" anchor="ctr"/>
                </a:tc>
                <a:tc>
                  <a:txBody>
                    <a:bodyPr/>
                    <a:lstStyle/>
                    <a:p>
                      <a:pPr algn="ctr" rtl="0">
                        <a:lnSpc>
                          <a:spcPct val="115000"/>
                        </a:lnSpc>
                        <a:spcAft>
                          <a:spcPts val="0"/>
                        </a:spcAft>
                      </a:pPr>
                      <a:r>
                        <a:rPr lang="en-US" sz="1200" dirty="0">
                          <a:effectLst/>
                        </a:rPr>
                        <a:t> 2200000 </a:t>
                      </a:r>
                      <a:endParaRPr lang="en-US" sz="1100" dirty="0">
                        <a:effectLst/>
                        <a:latin typeface="Calibri"/>
                        <a:ea typeface="Calibri"/>
                        <a:cs typeface="Arial"/>
                      </a:endParaRPr>
                    </a:p>
                  </a:txBody>
                  <a:tcPr marL="68580" marR="68580" marT="0" marB="0" anchor="ctr"/>
                </a:tc>
              </a:tr>
            </a:tbl>
          </a:graphicData>
        </a:graphic>
      </p:graphicFrame>
      <p:sp>
        <p:nvSpPr>
          <p:cNvPr id="5" name="Rectangle 1"/>
          <p:cNvSpPr>
            <a:spLocks noChangeArrowheads="1"/>
          </p:cNvSpPr>
          <p:nvPr/>
        </p:nvSpPr>
        <p:spPr bwMode="auto">
          <a:xfrm>
            <a:off x="1066799" y="391416"/>
            <a:ext cx="6399213" cy="510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مثال:</a:t>
            </a:r>
            <a:endParaRPr kumimoji="0" lang="en-US" altLang="fa-I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altLang="fa-IR"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شرکت الف (تحصیل کننده) با پرداخت مبلغ 1.000.000 ريال وجه نقد و صدور 100.000 سهام عادی 10 ريالی که ارزش بازار آن در زمان ترکیب 15 ريال بود در یک ترکیب تجاری به روش خرید شرکت ب ( تحصیل شونده) را جذب  می کند. ارزش دفتری و منصفانه دارایی ها و بدهی های شرکت ب در تاریخ ترکیب تجاری به شرح زیر است:</a:t>
            </a:r>
          </a:p>
          <a:p>
            <a:pPr marL="0" marR="0" lvl="0" indent="0" algn="justLow" defTabSz="914400" rtl="1" eaLnBrk="0" fontAlgn="base" latinLnBrk="0" hangingPunct="0">
              <a:lnSpc>
                <a:spcPct val="100000"/>
              </a:lnSpc>
              <a:spcBef>
                <a:spcPct val="0"/>
              </a:spcBef>
              <a:spcAft>
                <a:spcPct val="0"/>
              </a:spcAft>
              <a:buClrTx/>
              <a:buSzTx/>
              <a:buFontTx/>
              <a:buNone/>
              <a:tabLst/>
            </a:pPr>
            <a:endParaRPr lang="fa-IR" altLang="fa-IR" sz="1000" b="1" dirty="0">
              <a:latin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altLang="fa-IR" sz="1000" b="1" i="0" u="none" strike="noStrike" cap="none" normalizeH="0" baseline="0" dirty="0" smtClean="0">
              <a:ln>
                <a:noFill/>
              </a:ln>
              <a:solidFill>
                <a:schemeClr val="tx1"/>
              </a:solidFill>
              <a:effectLst/>
              <a:latin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altLang="fa-IR" sz="1000" b="1" dirty="0">
              <a:latin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altLang="fa-IR" sz="1000" b="1" i="0" u="none" strike="noStrike" cap="none" normalizeH="0" baseline="0" dirty="0" smtClean="0">
              <a:ln>
                <a:noFill/>
              </a:ln>
              <a:solidFill>
                <a:schemeClr val="tx1"/>
              </a:solidFill>
              <a:effectLst/>
              <a:latin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altLang="fa-IR" sz="1000" b="1" dirty="0">
              <a:latin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altLang="fa-IR" sz="1000" b="1" i="0" u="none" strike="noStrike" cap="none" normalizeH="0" baseline="0" dirty="0" smtClean="0">
              <a:ln>
                <a:noFill/>
              </a:ln>
              <a:solidFill>
                <a:schemeClr val="tx1"/>
              </a:solidFill>
              <a:effectLst/>
              <a:latin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altLang="fa-IR" sz="1000" b="1" dirty="0">
              <a:latin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altLang="fa-IR" sz="1000" b="1" i="0" u="none" strike="noStrike" cap="none" normalizeH="0" baseline="0" dirty="0" smtClean="0">
              <a:ln>
                <a:noFill/>
              </a:ln>
              <a:solidFill>
                <a:schemeClr val="tx1"/>
              </a:solidFill>
              <a:effectLst/>
              <a:latin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altLang="fa-IR" sz="1000" b="1" dirty="0">
              <a:latin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altLang="fa-IR" sz="1000" b="1" i="0" u="none" strike="noStrike" cap="none" normalizeH="0" baseline="0" dirty="0" smtClean="0">
              <a:ln>
                <a:noFill/>
              </a:ln>
              <a:solidFill>
                <a:schemeClr val="tx1"/>
              </a:solidFill>
              <a:effectLst/>
              <a:latin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altLang="fa-IR" sz="1000" b="1" dirty="0">
              <a:latin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altLang="fa-IR" sz="1000" b="1" i="0" u="none" strike="noStrike" cap="none" normalizeH="0" baseline="0" dirty="0" smtClean="0">
              <a:ln>
                <a:noFill/>
              </a:ln>
              <a:solidFill>
                <a:schemeClr val="tx1"/>
              </a:solidFill>
              <a:effectLst/>
              <a:latin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altLang="fa-IR" sz="1000" b="1" dirty="0">
              <a:latin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altLang="fa-IR" sz="1000" b="1" i="0" u="none" strike="noStrike" cap="none" normalizeH="0" baseline="0" dirty="0" smtClean="0">
              <a:ln>
                <a:noFill/>
              </a:ln>
              <a:solidFill>
                <a:schemeClr val="tx1"/>
              </a:solidFill>
              <a:effectLst/>
              <a:latin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altLang="fa-IR" sz="1000" b="1" dirty="0">
              <a:latin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altLang="fa-IR" sz="1000" b="1" i="0" u="none" strike="noStrike" cap="none" normalizeH="0" baseline="0" dirty="0" smtClean="0">
              <a:ln>
                <a:noFill/>
              </a:ln>
              <a:solidFill>
                <a:schemeClr val="tx1"/>
              </a:solidFill>
              <a:effectLst/>
              <a:latin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altLang="fa-IR" sz="1000" b="1" dirty="0">
              <a:latin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en-US" altLang="fa-I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altLang="fa-IR"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مطلوب است: ثبت حسابداری مربوط به ترکیب تجاری و شناسایی خالص دارایی های تحصیل شده در دفاتر شرکت الف.</a:t>
            </a:r>
            <a:endParaRPr kumimoji="0" lang="fa-IR" altLang="fa-IR"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18563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53187" y="762000"/>
            <a:ext cx="6447026" cy="5390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3286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95069"/>
            <a:ext cx="9144000" cy="5539978"/>
          </a:xfrm>
          <a:prstGeom prst="rect">
            <a:avLst/>
          </a:prstGeom>
        </p:spPr>
        <p:txBody>
          <a:bodyPr wrap="square">
            <a:spAutoFit/>
          </a:bodyPr>
          <a:lstStyle/>
          <a:p>
            <a:pPr lvl="0" algn="ctr" rtl="1">
              <a:spcBef>
                <a:spcPct val="20000"/>
              </a:spcBef>
            </a:pPr>
            <a:endParaRPr lang="fa-IR" sz="1900" dirty="0">
              <a:solidFill>
                <a:prstClr val="white"/>
              </a:solidFill>
              <a:latin typeface="Century Gothic"/>
              <a:cs typeface="B Titr" pitchFamily="2" charset="-78"/>
            </a:endParaRPr>
          </a:p>
          <a:p>
            <a:pPr lvl="0" algn="ctr" rtl="1">
              <a:spcBef>
                <a:spcPct val="20000"/>
              </a:spcBef>
            </a:pPr>
            <a:endParaRPr lang="fa-IR" sz="1900" dirty="0">
              <a:solidFill>
                <a:prstClr val="white"/>
              </a:solidFill>
              <a:latin typeface="Century Gothic"/>
              <a:cs typeface="B Titr" pitchFamily="2" charset="-78"/>
            </a:endParaRPr>
          </a:p>
          <a:p>
            <a:pPr lvl="0" algn="ctr" rtl="1">
              <a:spcBef>
                <a:spcPct val="20000"/>
              </a:spcBef>
            </a:pPr>
            <a:endParaRPr lang="fa-IR" sz="2400" dirty="0">
              <a:solidFill>
                <a:prstClr val="white"/>
              </a:solidFill>
              <a:latin typeface="Century Gothic"/>
              <a:cs typeface="B Titr" pitchFamily="2" charset="-78"/>
            </a:endParaRPr>
          </a:p>
          <a:p>
            <a:pPr lvl="0" algn="ctr" rtl="1">
              <a:spcBef>
                <a:spcPct val="20000"/>
              </a:spcBef>
            </a:pPr>
            <a:endParaRPr lang="fa-IR" sz="1900" dirty="0">
              <a:solidFill>
                <a:prstClr val="white"/>
              </a:solidFill>
              <a:latin typeface="Century Gothic"/>
              <a:cs typeface="B Titr" pitchFamily="2" charset="-78"/>
            </a:endParaRPr>
          </a:p>
          <a:p>
            <a:pPr lvl="0" algn="ctr" rtl="1">
              <a:spcBef>
                <a:spcPct val="20000"/>
              </a:spcBef>
            </a:pPr>
            <a:r>
              <a:rPr lang="fa-IR" dirty="0" smtClean="0">
                <a:latin typeface="Century Gothic"/>
                <a:cs typeface="B Titr" pitchFamily="2" charset="-78"/>
              </a:rPr>
              <a:t>دانشگاه فنی و حرفه ای دختران ارومیه</a:t>
            </a:r>
            <a:endParaRPr lang="fa-IR" dirty="0">
              <a:latin typeface="Century Gothic"/>
              <a:cs typeface="B Titr" pitchFamily="2" charset="-78"/>
            </a:endParaRPr>
          </a:p>
          <a:p>
            <a:pPr lvl="0" algn="ctr" rtl="1">
              <a:spcBef>
                <a:spcPct val="20000"/>
              </a:spcBef>
            </a:pPr>
            <a:endParaRPr lang="fa-IR" sz="1900" dirty="0" smtClean="0">
              <a:latin typeface="Century Gothic"/>
              <a:cs typeface="B Titr" pitchFamily="2" charset="-78"/>
            </a:endParaRPr>
          </a:p>
          <a:p>
            <a:pPr lvl="0" algn="ctr" rtl="1">
              <a:spcBef>
                <a:spcPct val="20000"/>
              </a:spcBef>
            </a:pPr>
            <a:r>
              <a:rPr lang="fa-IR" dirty="0">
                <a:latin typeface="Century Gothic"/>
                <a:cs typeface="B Titr" pitchFamily="2" charset="-78"/>
              </a:rPr>
              <a:t>جلسه </a:t>
            </a:r>
            <a:r>
              <a:rPr lang="fa-IR" dirty="0" smtClean="0">
                <a:latin typeface="Century Gothic"/>
                <a:cs typeface="B Titr" pitchFamily="2" charset="-78"/>
              </a:rPr>
              <a:t>اول </a:t>
            </a:r>
            <a:r>
              <a:rPr lang="fa-IR" dirty="0" smtClean="0">
                <a:latin typeface="Century Gothic"/>
                <a:cs typeface="B Titr" pitchFamily="2" charset="-78"/>
              </a:rPr>
              <a:t>و دوم حسابداری پیشرفته 2</a:t>
            </a:r>
            <a:endParaRPr lang="fa-IR" dirty="0">
              <a:latin typeface="Century Gothic"/>
              <a:cs typeface="B Titr" pitchFamily="2" charset="-78"/>
            </a:endParaRPr>
          </a:p>
          <a:p>
            <a:pPr lvl="0" algn="ctr" rtl="1">
              <a:spcBef>
                <a:spcPct val="20000"/>
              </a:spcBef>
            </a:pPr>
            <a:endParaRPr lang="fa-IR" sz="2000" dirty="0">
              <a:latin typeface="Century Gothic"/>
            </a:endParaRPr>
          </a:p>
          <a:p>
            <a:pPr lvl="0" algn="ctr" rtl="1">
              <a:spcBef>
                <a:spcPct val="20000"/>
              </a:spcBef>
              <a:spcAft>
                <a:spcPts val="600"/>
              </a:spcAft>
            </a:pPr>
            <a:r>
              <a:rPr lang="fa-IR" sz="1700" dirty="0">
                <a:latin typeface="Century Gothic"/>
                <a:cs typeface="B Titr" pitchFamily="2" charset="-78"/>
              </a:rPr>
              <a:t>موضوع :</a:t>
            </a:r>
          </a:p>
          <a:p>
            <a:pPr algn="ctr" rtl="1">
              <a:lnSpc>
                <a:spcPct val="115000"/>
              </a:lnSpc>
            </a:pPr>
            <a:r>
              <a:rPr lang="fa-IR" sz="2400" b="1" dirty="0" smtClean="0">
                <a:latin typeface="BLotus"/>
                <a:ea typeface="Calibri"/>
                <a:cs typeface="B Titr" panose="00000700000000000000" pitchFamily="2" charset="-78"/>
              </a:rPr>
              <a:t>«</a:t>
            </a:r>
            <a:r>
              <a:rPr lang="fa-IR" sz="2400" b="1" dirty="0" smtClean="0">
                <a:cs typeface="B Titr" panose="00000700000000000000" pitchFamily="2" charset="-78"/>
              </a:rPr>
              <a:t>صورتهای مالی تلفیقی</a:t>
            </a:r>
            <a:r>
              <a:rPr lang="ar-SA" sz="2400" b="1" dirty="0" smtClean="0">
                <a:latin typeface="BLotus"/>
                <a:ea typeface="Calibri"/>
                <a:cs typeface="B Titr" panose="00000700000000000000" pitchFamily="2" charset="-78"/>
              </a:rPr>
              <a:t>»</a:t>
            </a:r>
            <a:endParaRPr lang="en-US" dirty="0">
              <a:latin typeface="Calibri"/>
              <a:ea typeface="Calibri"/>
              <a:cs typeface="B Titr" panose="00000700000000000000" pitchFamily="2" charset="-78"/>
            </a:endParaRPr>
          </a:p>
          <a:p>
            <a:pPr lvl="0" algn="ctr" rtl="1">
              <a:spcBef>
                <a:spcPct val="20000"/>
              </a:spcBef>
            </a:pPr>
            <a:endParaRPr lang="fa-IR" sz="2800" dirty="0">
              <a:latin typeface="Century Gothic"/>
              <a:cs typeface="B Tir" panose="00000400000000000000" pitchFamily="2" charset="-78"/>
            </a:endParaRPr>
          </a:p>
          <a:p>
            <a:pPr lvl="0" algn="ctr" rtl="1">
              <a:spcBef>
                <a:spcPct val="20000"/>
              </a:spcBef>
            </a:pPr>
            <a:r>
              <a:rPr lang="fa-IR" sz="2000" dirty="0" smtClean="0">
                <a:latin typeface="Century Gothic"/>
                <a:cs typeface="B Titr" pitchFamily="2" charset="-78"/>
              </a:rPr>
              <a:t>مدرس: مهسا تقی پور</a:t>
            </a:r>
            <a:endParaRPr lang="fa-IR" sz="2000" dirty="0">
              <a:latin typeface="Century Gothic"/>
              <a:cs typeface="B Titr" pitchFamily="2" charset="-78"/>
            </a:endParaRPr>
          </a:p>
          <a:p>
            <a:pPr lvl="0" algn="ctr" rtl="1">
              <a:spcBef>
                <a:spcPct val="20000"/>
              </a:spcBef>
            </a:pPr>
            <a:endParaRPr lang="fa-IR" sz="1600" dirty="0">
              <a:latin typeface="Century Gothic"/>
              <a:cs typeface="B Titr" pitchFamily="2" charset="-78"/>
            </a:endParaRPr>
          </a:p>
          <a:p>
            <a:pPr lvl="0" algn="ctr" rtl="1">
              <a:spcBef>
                <a:spcPct val="20000"/>
              </a:spcBef>
            </a:pPr>
            <a:endParaRPr lang="fa-IR" sz="2000" dirty="0">
              <a:latin typeface="Century Gothic"/>
              <a:cs typeface="B Titr" pitchFamily="2" charset="-78"/>
            </a:endParaRPr>
          </a:p>
          <a:p>
            <a:pPr lvl="0" algn="ctr" rtl="1">
              <a:spcBef>
                <a:spcPct val="20000"/>
              </a:spcBef>
            </a:pPr>
            <a:r>
              <a:rPr lang="fa-IR" sz="1400" dirty="0">
                <a:latin typeface="Century Gothic"/>
                <a:cs typeface="B Titr" pitchFamily="2" charset="-78"/>
              </a:rPr>
              <a:t>زمستان </a:t>
            </a:r>
            <a:r>
              <a:rPr lang="en-US" sz="1400" dirty="0">
                <a:latin typeface="Century Gothic"/>
                <a:cs typeface="B Titr" pitchFamily="2" charset="-78"/>
              </a:rPr>
              <a:t>1398</a:t>
            </a:r>
          </a:p>
        </p:txBody>
      </p:sp>
    </p:spTree>
    <p:extLst>
      <p:ext uri="{BB962C8B-B14F-4D97-AF65-F5344CB8AC3E}">
        <p14:creationId xmlns:p14="http://schemas.microsoft.com/office/powerpoint/2010/main" val="1829459609"/>
      </p:ext>
    </p:extLst>
  </p:cSld>
  <p:clrMapOvr>
    <a:masterClrMapping/>
  </p:clrMapOvr>
  <p:transition>
    <p:comb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54759543"/>
              </p:ext>
            </p:extLst>
          </p:nvPr>
        </p:nvGraphicFramePr>
        <p:xfrm>
          <a:off x="2637129" y="2971800"/>
          <a:ext cx="3319350" cy="1152525"/>
        </p:xfrm>
        <a:graphic>
          <a:graphicData uri="http://schemas.openxmlformats.org/drawingml/2006/table">
            <a:tbl>
              <a:tblPr rtl="1" firstRow="1" firstCol="1" bandRow="1">
                <a:tableStyleId>{5C22544A-7EE6-4342-B048-85BDC9FD1C3A}</a:tableStyleId>
              </a:tblPr>
              <a:tblGrid>
                <a:gridCol w="1615440"/>
                <a:gridCol w="1703910"/>
              </a:tblGrid>
              <a:tr h="228600">
                <a:tc>
                  <a:txBody>
                    <a:bodyPr/>
                    <a:lstStyle/>
                    <a:p>
                      <a:pPr algn="r" rtl="1">
                        <a:lnSpc>
                          <a:spcPct val="115000"/>
                        </a:lnSpc>
                      </a:pPr>
                      <a:endParaRPr lang="en-US" sz="1100" dirty="0">
                        <a:effectLst/>
                        <a:latin typeface="Calibri"/>
                      </a:endParaRPr>
                    </a:p>
                  </a:txBody>
                  <a:tcPr marL="68580" marR="68580" marT="0" marB="0" anchor="ctr"/>
                </a:tc>
                <a:tc>
                  <a:txBody>
                    <a:bodyPr/>
                    <a:lstStyle/>
                    <a:p>
                      <a:pPr algn="ctr" rtl="1">
                        <a:lnSpc>
                          <a:spcPct val="115000"/>
                        </a:lnSpc>
                        <a:spcAft>
                          <a:spcPts val="0"/>
                        </a:spcAft>
                      </a:pPr>
                      <a:r>
                        <a:rPr lang="fa-IR" sz="1100" dirty="0">
                          <a:effectLst/>
                        </a:rPr>
                        <a:t>ارزش منصفانه</a:t>
                      </a:r>
                      <a:endParaRPr lang="en-US" sz="1100" dirty="0">
                        <a:effectLst/>
                        <a:latin typeface="Calibri"/>
                        <a:ea typeface="Calibri"/>
                        <a:cs typeface="Arial"/>
                      </a:endParaRPr>
                    </a:p>
                  </a:txBody>
                  <a:tcPr marL="68580" marR="68580" marT="0" marB="0" anchor="ctr"/>
                </a:tc>
              </a:tr>
              <a:tr h="228600">
                <a:tc>
                  <a:txBody>
                    <a:bodyPr/>
                    <a:lstStyle/>
                    <a:p>
                      <a:pPr algn="r" rtl="1">
                        <a:lnSpc>
                          <a:spcPct val="115000"/>
                        </a:lnSpc>
                        <a:spcAft>
                          <a:spcPts val="0"/>
                        </a:spcAft>
                      </a:pPr>
                      <a:r>
                        <a:rPr lang="fa-IR" sz="1100">
                          <a:effectLst/>
                        </a:rPr>
                        <a:t>موجودی کالا </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dirty="0">
                          <a:effectLst/>
                        </a:rPr>
                        <a:t>         600,000 </a:t>
                      </a:r>
                      <a:endParaRPr lang="en-US" sz="1100" dirty="0">
                        <a:effectLst/>
                        <a:latin typeface="Calibri"/>
                        <a:ea typeface="Calibri"/>
                        <a:cs typeface="Arial"/>
                      </a:endParaRPr>
                    </a:p>
                  </a:txBody>
                  <a:tcPr marL="68580" marR="68580" marT="0" marB="0" anchor="ctr"/>
                </a:tc>
              </a:tr>
              <a:tr h="228600">
                <a:tc>
                  <a:txBody>
                    <a:bodyPr/>
                    <a:lstStyle/>
                    <a:p>
                      <a:pPr algn="r" rtl="1">
                        <a:lnSpc>
                          <a:spcPct val="115000"/>
                        </a:lnSpc>
                        <a:spcAft>
                          <a:spcPts val="0"/>
                        </a:spcAft>
                      </a:pPr>
                      <a:r>
                        <a:rPr lang="fa-IR" sz="1100">
                          <a:effectLst/>
                        </a:rPr>
                        <a:t>ساختمان</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       1,500,000 </a:t>
                      </a:r>
                      <a:endParaRPr lang="en-US" sz="1100">
                        <a:effectLst/>
                        <a:latin typeface="Calibri"/>
                        <a:ea typeface="Calibri"/>
                        <a:cs typeface="Arial"/>
                      </a:endParaRPr>
                    </a:p>
                  </a:txBody>
                  <a:tcPr marL="68580" marR="68580" marT="0" marB="0" anchor="ctr"/>
                </a:tc>
              </a:tr>
              <a:tr h="228600">
                <a:tc>
                  <a:txBody>
                    <a:bodyPr/>
                    <a:lstStyle/>
                    <a:p>
                      <a:pPr algn="r" rtl="1">
                        <a:lnSpc>
                          <a:spcPct val="115000"/>
                        </a:lnSpc>
                        <a:spcAft>
                          <a:spcPts val="0"/>
                        </a:spcAft>
                      </a:pPr>
                      <a:r>
                        <a:rPr lang="fa-IR" sz="1100">
                          <a:effectLst/>
                        </a:rPr>
                        <a:t>تجهیزات</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a:effectLst/>
                        </a:rPr>
                        <a:t>         900,000 </a:t>
                      </a:r>
                      <a:endParaRPr lang="en-US" sz="1100">
                        <a:effectLst/>
                        <a:latin typeface="Calibri"/>
                        <a:ea typeface="Calibri"/>
                        <a:cs typeface="Arial"/>
                      </a:endParaRPr>
                    </a:p>
                  </a:txBody>
                  <a:tcPr marL="68580" marR="68580" marT="0" marB="0" anchor="ctr"/>
                </a:tc>
              </a:tr>
              <a:tr h="238125">
                <a:tc>
                  <a:txBody>
                    <a:bodyPr/>
                    <a:lstStyle/>
                    <a:p>
                      <a:pPr algn="r" rtl="1">
                        <a:lnSpc>
                          <a:spcPct val="115000"/>
                        </a:lnSpc>
                        <a:spcAft>
                          <a:spcPts val="0"/>
                        </a:spcAft>
                      </a:pPr>
                      <a:r>
                        <a:rPr lang="fa-IR" sz="1100">
                          <a:effectLst/>
                        </a:rPr>
                        <a:t>جمع</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100" dirty="0">
                          <a:effectLst/>
                        </a:rPr>
                        <a:t>       3,000,000 </a:t>
                      </a:r>
                      <a:endParaRPr lang="en-US" sz="1100" dirty="0">
                        <a:effectLst/>
                        <a:latin typeface="Calibri"/>
                        <a:ea typeface="Calibri"/>
                        <a:cs typeface="Arial"/>
                      </a:endParaRPr>
                    </a:p>
                  </a:txBody>
                  <a:tcPr marL="68580" marR="68580" marT="0" marB="0" anchor="ctr"/>
                </a:tc>
              </a:tr>
            </a:tbl>
          </a:graphicData>
        </a:graphic>
      </p:graphicFrame>
      <p:sp>
        <p:nvSpPr>
          <p:cNvPr id="3" name="Rectangle 1"/>
          <p:cNvSpPr>
            <a:spLocks noChangeArrowheads="1"/>
          </p:cNvSpPr>
          <p:nvPr/>
        </p:nvSpPr>
        <p:spPr bwMode="auto">
          <a:xfrm>
            <a:off x="1064654" y="544325"/>
            <a:ext cx="6464300"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مسئله:</a:t>
            </a: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en-US" altLang="fa-I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altLang="fa-IR"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با توجه به اطلاعات مثال قبل فرض کنید ارزش بازار سهام عادی صادره توسط شرکت الف بالغ بر هر سهم 11 ريال باشد و اقلام تشکیل دهنده دارایی های غیرپولی شرکت ب به شرح زیر است:</a:t>
            </a:r>
          </a:p>
          <a:p>
            <a:pPr marL="0" marR="0" lvl="0" indent="0" algn="justLow" defTabSz="914400" rtl="1" eaLnBrk="0" fontAlgn="base" latinLnBrk="0" hangingPunct="0">
              <a:lnSpc>
                <a:spcPct val="100000"/>
              </a:lnSpc>
              <a:spcBef>
                <a:spcPct val="0"/>
              </a:spcBef>
              <a:spcAft>
                <a:spcPct val="0"/>
              </a:spcAft>
              <a:buClrTx/>
              <a:buSzTx/>
              <a:buFontTx/>
              <a:buNone/>
              <a:tabLst/>
            </a:pPr>
            <a:endParaRPr lang="fa-IR" altLang="fa-IR" b="1" dirty="0">
              <a:latin typeface="Calibri" pitchFamily="34" charset="0"/>
              <a:ea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altLang="fa-IR" b="1"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altLang="fa-IR" b="1" dirty="0">
              <a:latin typeface="Calibri" pitchFamily="34" charset="0"/>
              <a:ea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altLang="fa-IR" b="1"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altLang="fa-IR" b="1" dirty="0">
              <a:latin typeface="Calibri" pitchFamily="34" charset="0"/>
              <a:ea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altLang="fa-IR" b="1"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altLang="fa-IR" b="1" dirty="0">
              <a:latin typeface="Calibri" pitchFamily="34" charset="0"/>
              <a:ea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altLang="fa-IR" b="1"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altLang="fa-IR" b="1" dirty="0">
              <a:latin typeface="Calibri" pitchFamily="34" charset="0"/>
              <a:ea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altLang="fa-IR" sz="2000" b="1" dirty="0">
              <a:latin typeface="Calibri" pitchFamily="34" charset="0"/>
              <a:ea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altLang="fa-IR" b="1"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altLang="fa-IR" b="1"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en-US" altLang="fa-I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altLang="fa-IR"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مطلوب است: ثبت حسابداری مربوط به ترکیب تجاری و شناسایی خالص دارایی های تحصیل شده در دفاتر شرکت الف</a:t>
            </a:r>
            <a:endParaRPr kumimoji="0" lang="fa-IR" altLang="fa-IR"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423645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133600"/>
            <a:ext cx="6400800" cy="457200"/>
          </a:xfrm>
        </p:spPr>
        <p:txBody>
          <a:bodyPr>
            <a:noAutofit/>
          </a:bodyPr>
          <a:lstStyle/>
          <a:p>
            <a:r>
              <a:rPr lang="fa-IR" sz="4000" b="1" i="1" dirty="0" smtClean="0">
                <a:solidFill>
                  <a:schemeClr val="accent4">
                    <a:lumMod val="60000"/>
                    <a:lumOff val="40000"/>
                  </a:schemeClr>
                </a:solidFill>
                <a:effectLst>
                  <a:outerShdw blurRad="38100" dist="38100" dir="2700000" algn="tl">
                    <a:srgbClr val="000000">
                      <a:alpha val="43137"/>
                    </a:srgbClr>
                  </a:outerShdw>
                </a:effectLst>
                <a:cs typeface="B Fantezy" pitchFamily="2" charset="-78"/>
              </a:rPr>
              <a:t>برایتان </a:t>
            </a:r>
            <a:r>
              <a:rPr lang="fa-IR" sz="4000" b="1" i="1" dirty="0">
                <a:solidFill>
                  <a:schemeClr val="accent4">
                    <a:lumMod val="60000"/>
                    <a:lumOff val="40000"/>
                  </a:schemeClr>
                </a:solidFill>
                <a:effectLst>
                  <a:outerShdw blurRad="38100" dist="38100" dir="2700000" algn="tl">
                    <a:srgbClr val="000000">
                      <a:alpha val="43137"/>
                    </a:srgbClr>
                  </a:outerShdw>
                </a:effectLst>
                <a:cs typeface="B Fantezy" pitchFamily="2" charset="-78"/>
              </a:rPr>
              <a:t>آرزو دارم</a:t>
            </a:r>
            <a:r>
              <a:rPr lang="fa-IR" sz="4000" b="1" dirty="0">
                <a:solidFill>
                  <a:schemeClr val="accent4">
                    <a:lumMod val="60000"/>
                    <a:lumOff val="40000"/>
                  </a:schemeClr>
                </a:solidFill>
                <a:effectLst>
                  <a:outerShdw blurRad="38100" dist="38100" dir="2700000" algn="tl">
                    <a:srgbClr val="000000">
                      <a:alpha val="43137"/>
                    </a:srgbClr>
                  </a:outerShdw>
                </a:effectLst>
                <a:cs typeface="B Fantezy" pitchFamily="2" charset="-78"/>
              </a:rPr>
              <a:t/>
            </a:r>
            <a:br>
              <a:rPr lang="fa-IR" sz="4000" b="1" dirty="0">
                <a:solidFill>
                  <a:schemeClr val="accent4">
                    <a:lumMod val="60000"/>
                    <a:lumOff val="40000"/>
                  </a:schemeClr>
                </a:solidFill>
                <a:effectLst>
                  <a:outerShdw blurRad="38100" dist="38100" dir="2700000" algn="tl">
                    <a:srgbClr val="000000">
                      <a:alpha val="43137"/>
                    </a:srgbClr>
                  </a:outerShdw>
                </a:effectLst>
                <a:cs typeface="B Fantezy" pitchFamily="2" charset="-78"/>
              </a:rPr>
            </a:br>
            <a:endParaRPr lang="en-US" sz="4000" b="1" dirty="0">
              <a:solidFill>
                <a:schemeClr val="accent4">
                  <a:lumMod val="60000"/>
                  <a:lumOff val="40000"/>
                </a:schemeClr>
              </a:solidFill>
              <a:effectLst>
                <a:outerShdw blurRad="38100" dist="38100" dir="2700000" algn="tl">
                  <a:srgbClr val="000000">
                    <a:alpha val="43137"/>
                  </a:srgbClr>
                </a:outerShdw>
              </a:effectLst>
              <a:cs typeface="B Fantezy" pitchFamily="2" charset="-78"/>
            </a:endParaRPr>
          </a:p>
        </p:txBody>
      </p:sp>
      <p:sp>
        <p:nvSpPr>
          <p:cNvPr id="3" name="Content Placeholder 2"/>
          <p:cNvSpPr>
            <a:spLocks noGrp="1"/>
          </p:cNvSpPr>
          <p:nvPr>
            <p:ph idx="1"/>
          </p:nvPr>
        </p:nvSpPr>
        <p:spPr>
          <a:xfrm>
            <a:off x="1752600" y="2057400"/>
            <a:ext cx="6400800" cy="3048001"/>
          </a:xfrm>
        </p:spPr>
        <p:txBody>
          <a:bodyPr>
            <a:noAutofit/>
          </a:bodyPr>
          <a:lstStyle/>
          <a:p>
            <a:pPr indent="0" algn="ctr" rtl="1">
              <a:buNone/>
            </a:pPr>
            <a:r>
              <a:rPr lang="fa-IR" sz="2800" i="1"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که نور نازک </a:t>
            </a:r>
            <a:r>
              <a:rPr lang="fa-IR" sz="2800" i="1" dirty="0" smtClean="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قلبتان٬ </a:t>
            </a:r>
            <a:r>
              <a:rPr lang="fa-IR" sz="2800" i="1"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به تاریکی </a:t>
            </a:r>
            <a:r>
              <a:rPr lang="fa-IR" sz="2800" i="1" dirty="0" smtClean="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نیامیزد</a:t>
            </a:r>
            <a:endParaRPr lang="fa-IR" sz="2800"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endParaRPr>
          </a:p>
          <a:p>
            <a:pPr indent="0" algn="ctr" rtl="1">
              <a:buNone/>
            </a:pPr>
            <a:r>
              <a:rPr lang="fa-IR" sz="2800" i="1"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که </a:t>
            </a:r>
            <a:r>
              <a:rPr lang="fa-IR" sz="2800" i="1" dirty="0" smtClean="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چشمانتان٬به </a:t>
            </a:r>
            <a:r>
              <a:rPr lang="fa-IR" sz="2800" i="1"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زیبایی ببیند زندگی ها </a:t>
            </a:r>
            <a:r>
              <a:rPr lang="fa-IR" sz="2800" i="1" dirty="0" smtClean="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را</a:t>
            </a:r>
            <a:endParaRPr lang="fa-IR" sz="2800"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endParaRPr>
          </a:p>
          <a:p>
            <a:pPr indent="0" algn="ctr" rtl="1">
              <a:buNone/>
            </a:pPr>
            <a:r>
              <a:rPr lang="fa-IR" sz="2800" i="1"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چو باران٬آبی و زیبا</a:t>
            </a:r>
            <a:endParaRPr lang="fa-IR" sz="2800"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endParaRPr>
          </a:p>
          <a:p>
            <a:pPr indent="0" algn="ctr" rtl="1">
              <a:buNone/>
            </a:pPr>
            <a:r>
              <a:rPr lang="fa-IR" sz="2800" i="1" dirty="0" smtClean="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ببارید٬شادمانه </a:t>
            </a:r>
            <a:r>
              <a:rPr lang="fa-IR" sz="2800" i="1"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روی گرد غم</a:t>
            </a:r>
            <a:endParaRPr lang="fa-IR" sz="2800"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endParaRPr>
          </a:p>
          <a:p>
            <a:pPr indent="0" algn="ctr" rtl="1">
              <a:buNone/>
            </a:pPr>
            <a:r>
              <a:rPr lang="fa-IR" sz="2800" i="1"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به دور از دل گرفتن </a:t>
            </a:r>
            <a:r>
              <a:rPr lang="fa-IR" sz="2800" i="1" dirty="0" smtClean="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ها</a:t>
            </a:r>
            <a:endParaRPr lang="fa-IR" sz="2800"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endParaRPr>
          </a:p>
          <a:p>
            <a:pPr algn="ctr" rtl="1"/>
            <a:endParaRPr lang="en-US" sz="2800"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endParaRPr>
          </a:p>
        </p:txBody>
      </p:sp>
      <p:pic>
        <p:nvPicPr>
          <p:cNvPr id="1026" name="Picture 2" descr="http://t2.gstatic.com/images?q=tbn:ANd9GcSeWTioNcUVLjln1sR_rwKpBB12wprk_sHCTlrz0OZ0mwGmz1i_BQ"/>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748145" y="3505200"/>
            <a:ext cx="2209800" cy="1905000"/>
          </a:xfrm>
          <a:prstGeom prst="rect">
            <a:avLst/>
          </a:prstGeom>
          <a:ln>
            <a:noFill/>
          </a:ln>
          <a:effectLst>
            <a:reflection blurRad="6350" stA="52000" endA="300" endPos="35000" dir="5400000" sy="-100000" algn="bl" rotWithShape="0"/>
            <a:softEdge rad="63500"/>
          </a:effectLst>
          <a:scene3d>
            <a:camera prst="isometricOffAxis1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4097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3337" y="1244995"/>
            <a:ext cx="6570246" cy="5016758"/>
          </a:xfrm>
          <a:prstGeom prst="rect">
            <a:avLst/>
          </a:prstGeom>
        </p:spPr>
        <p:txBody>
          <a:bodyPr wrap="square">
            <a:spAutoFit/>
          </a:bodyPr>
          <a:lstStyle/>
          <a:p>
            <a:pPr algn="just" rtl="1"/>
            <a:r>
              <a:rPr lang="fa-IR" sz="2000" dirty="0"/>
              <a:t>مهمترین هدف مدیریت یک واحد تجاری، افزایش ثروت سهامداران است. این هدف از طریق افزایش ارزش بازار سهام واحد تجاری امکان پذیر می گردد. واحدهای تجاری برای افزون سازی ارزش نیاز به افزایش بازده دارند، در دنیای اقتصادی پیچیده و پرچالش امروز کسب بازده از طریق سرمایه گذاری امکان پذیر است. به غیر از سرمایه گذاری بر روی پروژه های اقتصادی سودآور با توجه به تنگ تر شدن عرصه رقابت، واحدهای تجاری ناگزیر به ترکیب عملیات خود با واحدهای تجاری دیگر می باشند، هنگامی که دو یا چند واحد تجاری تحت کنترل مشترک قرار بگیرند ترکیب تجاری روی میدهد،به طور کلی ترکیب تجاری، واحدهای تجاری مستقل قبلی را به یکدیگر متصل می کند. هدف نهایی از انجام ترکیب تجاری معمولا با افزایش سودآوری باشد اما بسیاری از شرکتها با یکپارچه نمودن عملیات خود به صورت افقی یا عمودی یا با تنوع بخشیدن به ریسک خود از طریق مجتمع نمودن (ترکیب ناهمگون) عملیات می توانند به بازدهی بیشتری دست یابند.</a:t>
            </a:r>
            <a:endParaRPr lang="en-US" sz="2000" dirty="0"/>
          </a:p>
        </p:txBody>
      </p:sp>
      <p:sp>
        <p:nvSpPr>
          <p:cNvPr id="5" name="Rounded Rectangle 4"/>
          <p:cNvSpPr/>
          <p:nvPr/>
        </p:nvSpPr>
        <p:spPr>
          <a:xfrm>
            <a:off x="2514600" y="544303"/>
            <a:ext cx="2514600" cy="637846"/>
          </a:xfrm>
          <a:prstGeom prst="roundRect">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fa-IR" sz="4000" dirty="0" smtClean="0">
                <a:solidFill>
                  <a:prstClr val="black"/>
                </a:solidFill>
                <a:effectLst>
                  <a:outerShdw blurRad="38100" dist="38100" dir="2700000" algn="tl">
                    <a:srgbClr val="000000">
                      <a:alpha val="43137"/>
                    </a:srgbClr>
                  </a:outerShdw>
                </a:effectLst>
                <a:latin typeface="IranNastaliq" panose="02020505000000020003" pitchFamily="18" charset="0"/>
                <a:cs typeface="IranNastaliq" panose="02020505000000020003" pitchFamily="18" charset="0"/>
              </a:rPr>
              <a:t>مقدمه</a:t>
            </a:r>
            <a:endParaRPr lang="fa-IR" sz="4000" dirty="0">
              <a:solidFill>
                <a:prstClr val="black"/>
              </a:solidFill>
              <a:effectLst>
                <a:outerShdw blurRad="38100" dist="38100" dir="2700000" algn="tl">
                  <a:srgbClr val="000000">
                    <a:alpha val="43137"/>
                  </a:srgbClr>
                </a:outerShdw>
              </a:effectLst>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17656336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1066800"/>
            <a:ext cx="7239000" cy="3416320"/>
          </a:xfrm>
          <a:prstGeom prst="rect">
            <a:avLst/>
          </a:prstGeom>
        </p:spPr>
        <p:txBody>
          <a:bodyPr wrap="square">
            <a:spAutoFit/>
          </a:bodyPr>
          <a:lstStyle/>
          <a:p>
            <a:pPr algn="just" rtl="1"/>
            <a:r>
              <a:rPr lang="fa-IR" b="1" dirty="0"/>
              <a:t>ترکیب و </a:t>
            </a:r>
            <a:r>
              <a:rPr lang="fa-IR" b="1" dirty="0" smtClean="0"/>
              <a:t>تلفیق</a:t>
            </a:r>
          </a:p>
          <a:p>
            <a:pPr algn="just" rtl="1"/>
            <a:endParaRPr lang="en-US" dirty="0"/>
          </a:p>
          <a:p>
            <a:pPr algn="just" rtl="1"/>
            <a:r>
              <a:rPr lang="fa-IR" sz="1600" b="1" dirty="0"/>
              <a:t>ترکیب شرکت </a:t>
            </a:r>
            <a:r>
              <a:rPr lang="fa-IR" sz="1600" b="1" dirty="0" smtClean="0"/>
              <a:t>ها</a:t>
            </a:r>
          </a:p>
          <a:p>
            <a:pPr algn="just" rtl="1"/>
            <a:endParaRPr lang="en-US" dirty="0"/>
          </a:p>
          <a:p>
            <a:pPr algn="just" rtl="1"/>
            <a:r>
              <a:rPr lang="fa-IR" dirty="0"/>
              <a:t>ترکیب شرکت ها یعنی یک شدن چند شرکت</a:t>
            </a:r>
            <a:r>
              <a:rPr lang="fa-IR" dirty="0" smtClean="0"/>
              <a:t>.</a:t>
            </a:r>
          </a:p>
          <a:p>
            <a:pPr algn="just" rtl="1"/>
            <a:endParaRPr lang="en-US" dirty="0"/>
          </a:p>
          <a:p>
            <a:pPr algn="just" rtl="1"/>
            <a:r>
              <a:rPr lang="fa-IR" dirty="0"/>
              <a:t>شرکت برای اینکه رشد نمایداز دو روش زیر می تواند به آن دست پیدا نماید</a:t>
            </a:r>
            <a:r>
              <a:rPr lang="fa-IR" dirty="0" smtClean="0"/>
              <a:t>:</a:t>
            </a:r>
          </a:p>
          <a:p>
            <a:pPr algn="just" rtl="1"/>
            <a:endParaRPr lang="en-US" dirty="0"/>
          </a:p>
          <a:p>
            <a:pPr lvl="0" algn="just" rtl="1"/>
            <a:r>
              <a:rPr lang="ar-SA" b="1" dirty="0"/>
              <a:t>رشد درونی</a:t>
            </a:r>
            <a:r>
              <a:rPr lang="ar-SA" b="1" dirty="0" smtClean="0"/>
              <a:t>: </a:t>
            </a:r>
            <a:r>
              <a:rPr lang="ar-SA" dirty="0"/>
              <a:t>شرکت از درون رشد می نماید مانند اینکه سود انباشته با فرض صدور اوراق مشارکت انجام نماید</a:t>
            </a:r>
            <a:r>
              <a:rPr lang="ar-SA" dirty="0" smtClean="0"/>
              <a:t>.</a:t>
            </a:r>
            <a:endParaRPr lang="fa-IR" dirty="0" smtClean="0"/>
          </a:p>
          <a:p>
            <a:pPr lvl="0" algn="just" rtl="1"/>
            <a:endParaRPr lang="en-US" dirty="0"/>
          </a:p>
          <a:p>
            <a:pPr lvl="0" algn="just" rtl="1"/>
            <a:r>
              <a:rPr lang="ar-SA" b="1" dirty="0"/>
              <a:t>رشد بیرونی: </a:t>
            </a:r>
            <a:r>
              <a:rPr lang="ar-SA" dirty="0"/>
              <a:t>شرکت از شرکتهای دیگر برای رشد خود استفاده می نماید.</a:t>
            </a:r>
            <a:endParaRPr lang="en-US" dirty="0"/>
          </a:p>
        </p:txBody>
      </p:sp>
    </p:spTree>
    <p:extLst>
      <p:ext uri="{BB962C8B-B14F-4D97-AF65-F5344CB8AC3E}">
        <p14:creationId xmlns:p14="http://schemas.microsoft.com/office/powerpoint/2010/main" val="21144476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14400"/>
            <a:ext cx="7162800" cy="4247317"/>
          </a:xfrm>
          <a:prstGeom prst="rect">
            <a:avLst/>
          </a:prstGeom>
        </p:spPr>
        <p:txBody>
          <a:bodyPr wrap="square">
            <a:spAutoFit/>
          </a:bodyPr>
          <a:lstStyle/>
          <a:p>
            <a:pPr algn="just" rtl="1"/>
            <a:r>
              <a:rPr lang="fa-IR" b="1" dirty="0"/>
              <a:t>انگیزه برای ترکیب </a:t>
            </a:r>
            <a:endParaRPr lang="fa-IR" b="1" dirty="0" smtClean="0"/>
          </a:p>
          <a:p>
            <a:pPr algn="just" rtl="1"/>
            <a:endParaRPr lang="en-US" b="1" dirty="0"/>
          </a:p>
          <a:p>
            <a:pPr marL="285750" lvl="0" indent="-285750" algn="just" rtl="1">
              <a:buFont typeface="Arial" panose="020B0604020202020204" pitchFamily="34" charset="0"/>
              <a:buChar char="•"/>
            </a:pPr>
            <a:r>
              <a:rPr lang="ar-SA" dirty="0"/>
              <a:t>انگیزه مالیاتی</a:t>
            </a:r>
            <a:endParaRPr lang="en-US" dirty="0"/>
          </a:p>
          <a:p>
            <a:pPr marL="285750" lvl="0" indent="-285750" algn="just" rtl="1">
              <a:buFont typeface="Arial" panose="020B0604020202020204" pitchFamily="34" charset="0"/>
              <a:buChar char="•"/>
            </a:pPr>
            <a:r>
              <a:rPr lang="ar-SA" dirty="0"/>
              <a:t>کاهش ریسک (مانند ریسک تامین قطعات یا مواد اولیه)</a:t>
            </a:r>
            <a:endParaRPr lang="en-US" dirty="0"/>
          </a:p>
          <a:p>
            <a:pPr marL="285750" lvl="0" indent="-285750" algn="just" rtl="1">
              <a:buFont typeface="Arial" panose="020B0604020202020204" pitchFamily="34" charset="0"/>
              <a:buChar char="•"/>
            </a:pPr>
            <a:r>
              <a:rPr lang="ar-SA" dirty="0"/>
              <a:t>دسترسی سریع به مواد اولیه</a:t>
            </a:r>
            <a:endParaRPr lang="en-US" dirty="0"/>
          </a:p>
          <a:p>
            <a:pPr marL="285750" lvl="0" indent="-285750" algn="just" rtl="1">
              <a:buFont typeface="Arial" panose="020B0604020202020204" pitchFamily="34" charset="0"/>
              <a:buChar char="•"/>
            </a:pPr>
            <a:r>
              <a:rPr lang="ar-SA" dirty="0"/>
              <a:t>استفاده ظرفیتهای خالی و بیکار</a:t>
            </a:r>
            <a:endParaRPr lang="en-US" dirty="0"/>
          </a:p>
          <a:p>
            <a:pPr algn="just" rtl="1"/>
            <a:r>
              <a:rPr lang="fa-IR" dirty="0"/>
              <a:t> </a:t>
            </a:r>
            <a:endParaRPr lang="fa-IR" dirty="0" smtClean="0"/>
          </a:p>
          <a:p>
            <a:pPr algn="just" rtl="1"/>
            <a:endParaRPr lang="fa-IR" dirty="0"/>
          </a:p>
          <a:p>
            <a:pPr algn="just" rtl="1"/>
            <a:endParaRPr lang="en-US" b="1" dirty="0"/>
          </a:p>
          <a:p>
            <a:pPr algn="just" rtl="1"/>
            <a:r>
              <a:rPr lang="fa-IR" b="1" dirty="0"/>
              <a:t>انواع ترکیب های تجاری</a:t>
            </a:r>
            <a:endParaRPr lang="en-US" b="1" dirty="0"/>
          </a:p>
          <a:p>
            <a:pPr algn="just" rtl="1"/>
            <a:r>
              <a:rPr lang="fa-IR" dirty="0"/>
              <a:t>ترکیب تجاری را می توان از منظر نحوه دستیابی واحد تجاری به هم افزایی (فزونی ارزش یک مجموعه نسبت به مجموع ارزش اجزای متشکه آن است) و یا از منظر قانونی طبقه بندی کرد. از منظر نحوه دستیابی واحدهای تجاری به هم افزایی ترکیب تجاری به سه طبقه زیر تقسیم می شود:</a:t>
            </a:r>
            <a:endParaRPr lang="en-US" dirty="0"/>
          </a:p>
        </p:txBody>
      </p:sp>
    </p:spTree>
    <p:extLst>
      <p:ext uri="{BB962C8B-B14F-4D97-AF65-F5344CB8AC3E}">
        <p14:creationId xmlns:p14="http://schemas.microsoft.com/office/powerpoint/2010/main" val="109447976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p:cTn id="15"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p:cTn id="23"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 calcmode="lin" valueType="num">
                                      <p:cBhvr>
                                        <p:cTn id="39"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 calcmode="lin" valueType="num">
                                      <p:cBhvr>
                                        <p:cTn id="47"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2">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p:cTn id="55" dur="1000" fill="hold"/>
                                        <p:tgtEl>
                                          <p:spTgt spid="2">
                                            <p:txEl>
                                              <p:pRg st="9" end="9"/>
                                            </p:txEl>
                                          </p:spTgt>
                                        </p:tgtEl>
                                        <p:attrNameLst>
                                          <p:attrName>ppt_w</p:attrName>
                                        </p:attrNameLst>
                                      </p:cBhvr>
                                      <p:tavLst>
                                        <p:tav tm="0">
                                          <p:val>
                                            <p:fltVal val="0"/>
                                          </p:val>
                                        </p:tav>
                                        <p:tav tm="100000">
                                          <p:val>
                                            <p:strVal val="#ppt_w"/>
                                          </p:val>
                                        </p:tav>
                                      </p:tavLst>
                                    </p:anim>
                                    <p:anim calcmode="lin" valueType="num">
                                      <p:cBhvr>
                                        <p:cTn id="56" dur="1000" fill="hold"/>
                                        <p:tgtEl>
                                          <p:spTgt spid="2">
                                            <p:txEl>
                                              <p:pRg st="9" end="9"/>
                                            </p:txEl>
                                          </p:spTgt>
                                        </p:tgtEl>
                                        <p:attrNameLst>
                                          <p:attrName>ppt_h</p:attrName>
                                        </p:attrNameLst>
                                      </p:cBhvr>
                                      <p:tavLst>
                                        <p:tav tm="0">
                                          <p:val>
                                            <p:fltVal val="0"/>
                                          </p:val>
                                        </p:tav>
                                        <p:tav tm="100000">
                                          <p:val>
                                            <p:strVal val="#ppt_h"/>
                                          </p:val>
                                        </p:tav>
                                      </p:tavLst>
                                    </p:anim>
                                    <p:anim calcmode="lin" valueType="num">
                                      <p:cBhvr>
                                        <p:cTn id="57" dur="1000" fill="hold"/>
                                        <p:tgtEl>
                                          <p:spTgt spid="2">
                                            <p:txEl>
                                              <p:pRg st="9" end="9"/>
                                            </p:txEl>
                                          </p:spTgt>
                                        </p:tgtEl>
                                        <p:attrNameLst>
                                          <p:attrName>style.rotation</p:attrName>
                                        </p:attrNameLst>
                                      </p:cBhvr>
                                      <p:tavLst>
                                        <p:tav tm="0">
                                          <p:val>
                                            <p:fltVal val="90"/>
                                          </p:val>
                                        </p:tav>
                                        <p:tav tm="100000">
                                          <p:val>
                                            <p:fltVal val="0"/>
                                          </p:val>
                                        </p:tav>
                                      </p:tavLst>
                                    </p:anim>
                                    <p:animEffect transition="in" filter="fade">
                                      <p:cBhvr>
                                        <p:cTn id="58" dur="1000"/>
                                        <p:tgtEl>
                                          <p:spTgt spid="2">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2">
                                            <p:txEl>
                                              <p:pRg st="10" end="10"/>
                                            </p:txEl>
                                          </p:spTgt>
                                        </p:tgtEl>
                                        <p:attrNameLst>
                                          <p:attrName>style.visibility</p:attrName>
                                        </p:attrNameLst>
                                      </p:cBhvr>
                                      <p:to>
                                        <p:strVal val="visible"/>
                                      </p:to>
                                    </p:set>
                                    <p:anim calcmode="lin" valueType="num">
                                      <p:cBhvr>
                                        <p:cTn id="63" dur="10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64" dur="1000" fill="hold"/>
                                        <p:tgtEl>
                                          <p:spTgt spid="2">
                                            <p:txEl>
                                              <p:pRg st="10" end="10"/>
                                            </p:txEl>
                                          </p:spTgt>
                                        </p:tgtEl>
                                        <p:attrNameLst>
                                          <p:attrName>ppt_h</p:attrName>
                                        </p:attrNameLst>
                                      </p:cBhvr>
                                      <p:tavLst>
                                        <p:tav tm="0">
                                          <p:val>
                                            <p:fltVal val="0"/>
                                          </p:val>
                                        </p:tav>
                                        <p:tav tm="100000">
                                          <p:val>
                                            <p:strVal val="#ppt_h"/>
                                          </p:val>
                                        </p:tav>
                                      </p:tavLst>
                                    </p:anim>
                                    <p:anim calcmode="lin" valueType="num">
                                      <p:cBhvr>
                                        <p:cTn id="65" dur="1000" fill="hold"/>
                                        <p:tgtEl>
                                          <p:spTgt spid="2">
                                            <p:txEl>
                                              <p:pRg st="10" end="10"/>
                                            </p:txEl>
                                          </p:spTgt>
                                        </p:tgtEl>
                                        <p:attrNameLst>
                                          <p:attrName>style.rotation</p:attrName>
                                        </p:attrNameLst>
                                      </p:cBhvr>
                                      <p:tavLst>
                                        <p:tav tm="0">
                                          <p:val>
                                            <p:fltVal val="90"/>
                                          </p:val>
                                        </p:tav>
                                        <p:tav tm="100000">
                                          <p:val>
                                            <p:fltVal val="0"/>
                                          </p:val>
                                        </p:tav>
                                      </p:tavLst>
                                    </p:anim>
                                    <p:animEffect transition="in" filter="fade">
                                      <p:cBhvr>
                                        <p:cTn id="66" dur="1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462" y="1066800"/>
            <a:ext cx="7162800" cy="3970318"/>
          </a:xfrm>
          <a:prstGeom prst="rect">
            <a:avLst/>
          </a:prstGeom>
        </p:spPr>
        <p:txBody>
          <a:bodyPr wrap="square">
            <a:spAutoFit/>
          </a:bodyPr>
          <a:lstStyle/>
          <a:p>
            <a:pPr lvl="0" algn="just" rtl="1"/>
            <a:r>
              <a:rPr lang="ar-SA" b="1" dirty="0"/>
              <a:t>ترکیب افقی: </a:t>
            </a:r>
            <a:r>
              <a:rPr lang="ar-SA" dirty="0"/>
              <a:t>به ترکیب واحد تجاری در فعالیت ها و بازارهای مشابه تجاری را گویند. مانند شرکت های ایران خودرو و سایپا که دارای فعالیت های یکسانی باشند</a:t>
            </a:r>
            <a:r>
              <a:rPr lang="ar-SA" dirty="0" smtClean="0"/>
              <a:t>.</a:t>
            </a:r>
            <a:endParaRPr lang="fa-IR" dirty="0" smtClean="0"/>
          </a:p>
          <a:p>
            <a:pPr lvl="0" algn="just" rtl="1"/>
            <a:endParaRPr lang="en-US" dirty="0"/>
          </a:p>
          <a:p>
            <a:pPr lvl="0" algn="just" rtl="1"/>
            <a:r>
              <a:rPr lang="ar-SA" b="1" dirty="0"/>
              <a:t>ترکیب عمودی: </a:t>
            </a:r>
            <a:r>
              <a:rPr lang="ar-SA" dirty="0"/>
              <a:t>به ترکیب واحد تجاری با عملیات مختلف اما پشت سرهم یا در سطوح مختلف تولید یا توزیع کالا و یا ترکیبی از این فعالیت ها را گویند.  مانند شرکت ایران خودرو و ساپکو که ساپکو تامین کننده مواد اولیه شرمت ایران خودرو می باشد. </a:t>
            </a:r>
            <a:endParaRPr lang="fa-IR" dirty="0" smtClean="0"/>
          </a:p>
          <a:p>
            <a:pPr lvl="0" algn="just" rtl="1"/>
            <a:endParaRPr lang="en-US" dirty="0"/>
          </a:p>
          <a:p>
            <a:pPr lvl="0" algn="just" rtl="1"/>
            <a:r>
              <a:rPr lang="ar-SA" b="1" dirty="0"/>
              <a:t>ترکیب نامتجانس: </a:t>
            </a:r>
            <a:r>
              <a:rPr lang="ar-SA" dirty="0"/>
              <a:t>ترکیب واحد تجاری با محصولات و خدمات متنوع و غیرمرنبط به منظور کاهش ریسک های مربوط به خطوط تولیدی، تجاری و یا برای هموار سازی درآمدهای دوره ایرا گویند. مانند شرکت های سرمایه گذاری  که می توانند در ایران خودرو و هم در شرکت سیمان سرمایه گذاری نمایند.</a:t>
            </a:r>
            <a:endParaRPr lang="en-US" dirty="0"/>
          </a:p>
        </p:txBody>
      </p:sp>
    </p:spTree>
    <p:extLst>
      <p:ext uri="{BB962C8B-B14F-4D97-AF65-F5344CB8AC3E}">
        <p14:creationId xmlns:p14="http://schemas.microsoft.com/office/powerpoint/2010/main" val="24088495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90600"/>
            <a:ext cx="7300356" cy="3970318"/>
          </a:xfrm>
          <a:prstGeom prst="rect">
            <a:avLst/>
          </a:prstGeom>
        </p:spPr>
        <p:txBody>
          <a:bodyPr wrap="square">
            <a:spAutoFit/>
          </a:bodyPr>
          <a:lstStyle/>
          <a:p>
            <a:pPr algn="just" rtl="1"/>
            <a:r>
              <a:rPr lang="ar-SA" dirty="0"/>
              <a:t>از منظر قانونی ( شخصیت حقوقی واحدهای تجاری پس از ترکیب) ، ترکیب های تجاری به سه طبقه زیر تقسیم می شود</a:t>
            </a:r>
            <a:r>
              <a:rPr lang="ar-SA" dirty="0" smtClean="0"/>
              <a:t>:</a:t>
            </a:r>
            <a:endParaRPr lang="fa-IR" dirty="0" smtClean="0"/>
          </a:p>
          <a:p>
            <a:pPr algn="just" rtl="1"/>
            <a:endParaRPr lang="en-US" dirty="0"/>
          </a:p>
          <a:p>
            <a:pPr lvl="0" algn="just" rtl="1"/>
            <a:r>
              <a:rPr lang="ar-SA" b="1" dirty="0"/>
              <a:t>تحصیل:  </a:t>
            </a:r>
            <a:r>
              <a:rPr lang="ar-SA" dirty="0"/>
              <a:t>هنگامی که یک واحد تجاری دارایی های مولد واحد یا واحد های تجاری دیگر را بدست می اورد و آن دارایی هایی را در عملیات خود بکار می گیرد، ترکیب تجاری را تحصیل می نامیم. نوعی از ترکیب های تجاری که در آن یک واحد تجاری کنترل عملیاتی بر امکانات مولد واحد تجاری دیگری را با تحصیل اکثریت سهام دارای حق رای در جریان آن واحد بدست می آورد نیز نوعی تحصیل است</a:t>
            </a:r>
            <a:r>
              <a:rPr lang="ar-SA" dirty="0" smtClean="0"/>
              <a:t>.</a:t>
            </a:r>
            <a:endParaRPr lang="fa-IR" dirty="0" smtClean="0"/>
          </a:p>
          <a:p>
            <a:pPr lvl="0" algn="just" rtl="1"/>
            <a:endParaRPr lang="fa-IR" dirty="0"/>
          </a:p>
          <a:p>
            <a:pPr lvl="0" algn="just" rtl="1"/>
            <a:endParaRPr lang="fa-IR" dirty="0" smtClean="0"/>
          </a:p>
          <a:p>
            <a:pPr lvl="0" algn="just" rtl="1"/>
            <a:endParaRPr lang="en-US" dirty="0"/>
          </a:p>
          <a:p>
            <a:pPr algn="just" rtl="1"/>
            <a:r>
              <a:rPr lang="ar-SA" b="1" dirty="0"/>
              <a:t>نکته 1) </a:t>
            </a:r>
            <a:r>
              <a:rPr lang="ar-SA" dirty="0"/>
              <a:t>در ترکیب تجاری به شکل تحصیل، واحد تجاری تحصیل شده مجبور نیست شخصیت حقوقی خود را از دست بدهد. </a:t>
            </a:r>
            <a:endParaRPr lang="en-US" dirty="0"/>
          </a:p>
        </p:txBody>
      </p:sp>
    </p:spTree>
    <p:extLst>
      <p:ext uri="{BB962C8B-B14F-4D97-AF65-F5344CB8AC3E}">
        <p14:creationId xmlns:p14="http://schemas.microsoft.com/office/powerpoint/2010/main" val="275781223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7504" y="685800"/>
            <a:ext cx="6575466" cy="5632311"/>
          </a:xfrm>
          <a:prstGeom prst="rect">
            <a:avLst/>
          </a:prstGeom>
        </p:spPr>
        <p:txBody>
          <a:bodyPr wrap="square">
            <a:spAutoFit/>
          </a:bodyPr>
          <a:lstStyle/>
          <a:p>
            <a:pPr algn="just" rtl="1"/>
            <a:r>
              <a:rPr lang="ar-SA" sz="2000" b="1" dirty="0"/>
              <a:t>نکته 2) </a:t>
            </a:r>
            <a:r>
              <a:rPr lang="ar-SA" sz="2000" dirty="0"/>
              <a:t>هرگاه یکی از واحدهایی در حال ترکیب مالکیت بیش از نیمی از سهام با حق رای واحد دیگر را تحصیل نکرده باشد، در صورت وجود یکی از شرایط زیر به عنوان واحد تحصیل کننده محسوب می شود:</a:t>
            </a:r>
            <a:endParaRPr lang="en-US" sz="2000" dirty="0"/>
          </a:p>
          <a:p>
            <a:pPr lvl="0" algn="just" rtl="1"/>
            <a:r>
              <a:rPr lang="ar-SA" sz="2000" dirty="0"/>
              <a:t>تسلط بر بیش از نصف حق رای واحد دیگر از طریق توافق با سایر صاحبان سهام</a:t>
            </a:r>
            <a:endParaRPr lang="en-US" sz="2000" dirty="0"/>
          </a:p>
          <a:p>
            <a:pPr lvl="0" algn="just" rtl="1"/>
            <a:r>
              <a:rPr lang="ar-SA" sz="2000" dirty="0"/>
              <a:t>توانایی راهبری سیاست های مالی و عملیاتی واحد دیگر از طریق قانون یا توافق</a:t>
            </a:r>
            <a:endParaRPr lang="en-US" sz="2000" dirty="0"/>
          </a:p>
          <a:p>
            <a:pPr lvl="0" algn="just" rtl="1"/>
            <a:r>
              <a:rPr lang="ar-SA" sz="2000" dirty="0"/>
              <a:t>توانایی نصب و عزل اکثریت اعضای هیت مدیره یا سایر ارکان اداره کننده مشابه واحد دیگر، در مواردی که کنترل واحد تجاری در اختیار ارکان مزبور است</a:t>
            </a:r>
            <a:r>
              <a:rPr lang="ar-SA" sz="2000" dirty="0" smtClean="0"/>
              <a:t>.</a:t>
            </a:r>
            <a:endParaRPr lang="fa-IR" sz="2000" dirty="0" smtClean="0"/>
          </a:p>
          <a:p>
            <a:pPr lvl="0" algn="just" rtl="1"/>
            <a:endParaRPr lang="en-US" sz="2000" dirty="0"/>
          </a:p>
          <a:p>
            <a:pPr lvl="0" algn="just" rtl="1"/>
            <a:r>
              <a:rPr lang="ar-SA" sz="2000" b="1" dirty="0"/>
              <a:t>ادغام (جذب) قانونی: </a:t>
            </a:r>
            <a:r>
              <a:rPr lang="ar-SA" sz="2000" dirty="0"/>
              <a:t>هنگامی که دو یا چند واحد تجاری با یکدیگر ترکیب شوند و پس از ترکیب صرفا یکی از واحدها موجودیت قانونی خود را حفظ کند ادغام قانونی شکل یافته است.  به عبارت دیگر ادغام زمانی روی می دهد که یک واحد تجاری کنترل کل عملیات یک واحد دیگر را بدست آورد و سپس آن واحد منحل شود.</a:t>
            </a:r>
            <a:endParaRPr lang="en-US" sz="2000" dirty="0"/>
          </a:p>
        </p:txBody>
      </p:sp>
    </p:spTree>
    <p:extLst>
      <p:ext uri="{BB962C8B-B14F-4D97-AF65-F5344CB8AC3E}">
        <p14:creationId xmlns:p14="http://schemas.microsoft.com/office/powerpoint/2010/main" val="3481614793"/>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09600" y="1192917"/>
            <a:ext cx="6705600" cy="4801314"/>
          </a:xfrm>
          <a:prstGeom prst="rect">
            <a:avLst/>
          </a:prstGeom>
        </p:spPr>
        <p:txBody>
          <a:bodyPr wrap="square">
            <a:spAutoFit/>
          </a:bodyPr>
          <a:lstStyle/>
          <a:p>
            <a:pPr lvl="0" algn="just" rtl="1"/>
            <a:r>
              <a:rPr lang="ar-SA" b="1" dirty="0"/>
              <a:t>تلفیق (ادغام دوطرفه):</a:t>
            </a:r>
            <a:r>
              <a:rPr lang="ar-SA" dirty="0"/>
              <a:t> به لحاظ حقوقی، تلفیق زمانی روی می دهد که یک شرکت تازه تاسیس، کنترل بر دارایی ها و عملیات دو یا چند واحد تجاری مستقل را بدست آورد و شخصیت حقوقی مستقل آنها را منحل نماید. </a:t>
            </a:r>
            <a:endParaRPr lang="fa-IR" dirty="0" smtClean="0"/>
          </a:p>
          <a:p>
            <a:pPr lvl="0" algn="just" rtl="1"/>
            <a:endParaRPr lang="en-US" dirty="0"/>
          </a:p>
          <a:p>
            <a:pPr algn="just" rtl="1"/>
            <a:r>
              <a:rPr lang="fa-IR" b="1" dirty="0"/>
              <a:t>نکته 3) </a:t>
            </a:r>
            <a:r>
              <a:rPr lang="fa-IR" dirty="0"/>
              <a:t>در ترکیب تجاری به شکل تلفیق، یکی از واحدهای تجاری در حال ترکیب که قبل از ترکیب وجود داشته بر مبنای شواهد موجود به عنوان واحد تحصیل کننده مشخص می شود</a:t>
            </a:r>
            <a:r>
              <a:rPr lang="fa-IR" dirty="0" smtClean="0"/>
              <a:t>.</a:t>
            </a:r>
          </a:p>
          <a:p>
            <a:pPr algn="just" rtl="1"/>
            <a:endParaRPr lang="en-US" dirty="0"/>
          </a:p>
          <a:p>
            <a:pPr algn="just" rtl="1"/>
            <a:r>
              <a:rPr lang="fa-IR" b="1" dirty="0"/>
              <a:t>نکته 4) </a:t>
            </a:r>
            <a:r>
              <a:rPr lang="fa-IR" dirty="0"/>
              <a:t>در صورتی که ترکیب تجاری بیش از دو واحد تجاری در حال ترکیب را در برگیرد، یکی از این واحدها که قبل از ترکیب وجود داشته است، برمبنای شواهد موجود باید به عنوان واحد تحصیل کننده شناسایی گردد. در چنین مواردی برای تعیین واحد تحصیل کننده، ملاحظاتی نظیر اینکه کدام یک ترکیب را آغاز کرده استو یا دارایی ها و یا درامدهای کدام یک از این واحدها به میزان بااهمیتی بیشتر از سایرین است، در نظر گرفته می شود.</a:t>
            </a:r>
            <a:endParaRPr lang="en-US" dirty="0"/>
          </a:p>
          <a:p>
            <a:pPr algn="just" rtl="1"/>
            <a:r>
              <a:rPr lang="fa-IR" dirty="0"/>
              <a:t> </a:t>
            </a:r>
            <a:endParaRPr lang="en-US" dirty="0"/>
          </a:p>
        </p:txBody>
      </p:sp>
    </p:spTree>
    <p:extLst>
      <p:ext uri="{BB962C8B-B14F-4D97-AF65-F5344CB8AC3E}">
        <p14:creationId xmlns:p14="http://schemas.microsoft.com/office/powerpoint/2010/main" val="424315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theme/_rels/them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utur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Celebration">
  <a:themeElements>
    <a:clrScheme name="Celebration">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A2A2FF"/>
      </a:hlink>
      <a:folHlink>
        <a:srgbClr val="CF9BF7"/>
      </a:folHlink>
    </a:clrScheme>
    <a:fontScheme name="Celebration">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elebr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blipFill rotWithShape="1">
          <a:blip xmlns:r="http://schemas.openxmlformats.org/officeDocument/2006/relationships" r:embed="rId1">
            <a:duotone>
              <a:schemeClr val="phClr">
                <a:tint val="30000"/>
                <a:satMod val="175000"/>
              </a:schemeClr>
              <a:schemeClr val="phClr">
                <a:shade val="50000"/>
                <a:satMod val="115000"/>
              </a:schemeClr>
            </a:duotone>
          </a:blip>
          <a:tile tx="0" ty="0" sx="80000" sy="8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innerShdw blurRad="76200">
              <a:srgbClr val="000000">
                <a:alpha val="50000"/>
              </a:srgbClr>
            </a:innerShdw>
          </a:effectLst>
          <a:scene3d>
            <a:camera prst="orthographicFront">
              <a:rot lat="0" lon="0" rev="0"/>
            </a:camera>
            <a:lightRig rig="soft" dir="t">
              <a:rot lat="0" lon="0" rev="7800000"/>
            </a:lightRig>
          </a:scene3d>
          <a:sp3d>
            <a:bevelT w="63500" h="38100" prst="relaxedInset"/>
          </a:sp3d>
        </a:effectStyle>
      </a:effectStyleLst>
      <a:bgFillStyleLst>
        <a:blipFill rotWithShape="1">
          <a:blip xmlns:r="http://schemas.openxmlformats.org/officeDocument/2006/relationships" r:embed="rId2">
            <a:duotone>
              <a:schemeClr val="phClr">
                <a:tint val="80000"/>
                <a:satMod val="300000"/>
                <a:lumMod val="110000"/>
              </a:schemeClr>
              <a:schemeClr val="phClr">
                <a:shade val="50000"/>
                <a:satMod val="130000"/>
                <a:lumMod val="110000"/>
              </a:schemeClr>
            </a:duotone>
          </a:blip>
          <a:stretch/>
        </a:blipFill>
        <a:blipFill rotWithShape="1">
          <a:blip xmlns:r="http://schemas.openxmlformats.org/officeDocument/2006/relationships" r:embed="rId3">
            <a:duotone>
              <a:schemeClr val="phClr">
                <a:tint val="80000"/>
                <a:satMod val="115000"/>
              </a:schemeClr>
              <a:schemeClr val="phClr">
                <a:shade val="80000"/>
                <a:satMod val="110000"/>
              </a:schemeClr>
            </a:duotone>
          </a:blip>
          <a:stretch/>
        </a:blipFill>
        <a:blipFill rotWithShape="1">
          <a:blip xmlns:r="http://schemas.openxmlformats.org/officeDocument/2006/relationships" r:embed="rId4">
            <a:duotone>
              <a:schemeClr val="phClr">
                <a:tint val="80000"/>
                <a:satMod val="115000"/>
              </a:schemeClr>
              <a:schemeClr val="phClr">
                <a:shade val="80000"/>
                <a:satMod val="110000"/>
              </a:schemeClr>
            </a:duotone>
          </a:blip>
          <a:stretch/>
        </a:blipFill>
      </a:bgFillStyleLst>
    </a:fmtScheme>
  </a:themeElements>
  <a:objectDefaults/>
  <a:extraClrSchemeLst/>
</a:theme>
</file>

<file path=ppt/theme/theme4.xml><?xml version="1.0" encoding="utf-8"?>
<a:theme xmlns:a="http://schemas.openxmlformats.org/drawingml/2006/main" name="1_Celebration">
  <a:themeElements>
    <a:clrScheme name="Celebration">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A2A2FF"/>
      </a:hlink>
      <a:folHlink>
        <a:srgbClr val="CF9BF7"/>
      </a:folHlink>
    </a:clrScheme>
    <a:fontScheme name="Celebration">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elebr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blipFill rotWithShape="1">
          <a:blip xmlns:r="http://schemas.openxmlformats.org/officeDocument/2006/relationships" r:embed="rId1">
            <a:duotone>
              <a:schemeClr val="phClr">
                <a:tint val="30000"/>
                <a:satMod val="175000"/>
              </a:schemeClr>
              <a:schemeClr val="phClr">
                <a:shade val="50000"/>
                <a:satMod val="115000"/>
              </a:schemeClr>
            </a:duotone>
          </a:blip>
          <a:tile tx="0" ty="0" sx="80000" sy="8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innerShdw blurRad="76200">
              <a:srgbClr val="000000">
                <a:alpha val="50000"/>
              </a:srgbClr>
            </a:innerShdw>
          </a:effectLst>
          <a:scene3d>
            <a:camera prst="orthographicFront">
              <a:rot lat="0" lon="0" rev="0"/>
            </a:camera>
            <a:lightRig rig="soft" dir="t">
              <a:rot lat="0" lon="0" rev="7800000"/>
            </a:lightRig>
          </a:scene3d>
          <a:sp3d>
            <a:bevelT w="63500" h="38100" prst="relaxedInset"/>
          </a:sp3d>
        </a:effectStyle>
      </a:effectStyleLst>
      <a:bgFillStyleLst>
        <a:blipFill rotWithShape="1">
          <a:blip xmlns:r="http://schemas.openxmlformats.org/officeDocument/2006/relationships" r:embed="rId2">
            <a:duotone>
              <a:schemeClr val="phClr">
                <a:tint val="80000"/>
                <a:satMod val="300000"/>
                <a:lumMod val="110000"/>
              </a:schemeClr>
              <a:schemeClr val="phClr">
                <a:shade val="50000"/>
                <a:satMod val="130000"/>
                <a:lumMod val="110000"/>
              </a:schemeClr>
            </a:duotone>
          </a:blip>
          <a:stretch/>
        </a:blipFill>
        <a:blipFill rotWithShape="1">
          <a:blip xmlns:r="http://schemas.openxmlformats.org/officeDocument/2006/relationships" r:embed="rId3">
            <a:duotone>
              <a:schemeClr val="phClr">
                <a:tint val="80000"/>
                <a:satMod val="115000"/>
              </a:schemeClr>
              <a:schemeClr val="phClr">
                <a:shade val="80000"/>
                <a:satMod val="110000"/>
              </a:schemeClr>
            </a:duotone>
          </a:blip>
          <a:stretch/>
        </a:blipFill>
        <a:blipFill rotWithShape="1">
          <a:blip xmlns:r="http://schemas.openxmlformats.org/officeDocument/2006/relationships" r:embed="rId4">
            <a:duotone>
              <a:schemeClr val="phClr">
                <a:tint val="80000"/>
                <a:satMod val="115000"/>
              </a:schemeClr>
              <a:schemeClr val="phClr">
                <a:shade val="80000"/>
                <a:satMod val="110000"/>
              </a:schemeClr>
            </a:duotone>
          </a:blip>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3121</TotalTime>
  <Words>2042</Words>
  <Application>Microsoft Office PowerPoint</Application>
  <PresentationFormat>On-screen Show (4:3)</PresentationFormat>
  <Paragraphs>232</Paragraphs>
  <Slides>21</Slides>
  <Notes>0</Notes>
  <HiddenSlides>0</HiddenSlides>
  <MMClips>0</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Opulent</vt:lpstr>
      <vt:lpstr>1_Couture</vt:lpstr>
      <vt:lpstr>Celebration</vt:lpstr>
      <vt:lpstr>1_Celebration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برایتان آرزو دارم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hemn</dc:creator>
  <cp:lastModifiedBy>farda</cp:lastModifiedBy>
  <cp:revision>227</cp:revision>
  <dcterms:created xsi:type="dcterms:W3CDTF">2006-08-16T00:00:00Z</dcterms:created>
  <dcterms:modified xsi:type="dcterms:W3CDTF">2020-04-08T07:33:41Z</dcterms:modified>
</cp:coreProperties>
</file>